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sldIdLst>
    <p:sldId id="265" r:id="rId2"/>
    <p:sldId id="289" r:id="rId3"/>
    <p:sldId id="290" r:id="rId4"/>
    <p:sldId id="298" r:id="rId5"/>
    <p:sldId id="277" r:id="rId6"/>
    <p:sldId id="274" r:id="rId7"/>
    <p:sldId id="313" r:id="rId8"/>
    <p:sldId id="314" r:id="rId9"/>
    <p:sldId id="316" r:id="rId10"/>
    <p:sldId id="319" r:id="rId11"/>
    <p:sldId id="320" r:id="rId12"/>
    <p:sldId id="302" r:id="rId13"/>
    <p:sldId id="262" r:id="rId14"/>
    <p:sldId id="293" r:id="rId15"/>
    <p:sldId id="261" r:id="rId16"/>
    <p:sldId id="292" r:id="rId17"/>
    <p:sldId id="303" r:id="rId18"/>
    <p:sldId id="306" r:id="rId19"/>
    <p:sldId id="326" r:id="rId20"/>
    <p:sldId id="327" r:id="rId21"/>
    <p:sldId id="328" r:id="rId22"/>
    <p:sldId id="307" r:id="rId23"/>
    <p:sldId id="334" r:id="rId24"/>
    <p:sldId id="342" r:id="rId25"/>
    <p:sldId id="434" r:id="rId26"/>
    <p:sldId id="339" r:id="rId27"/>
    <p:sldId id="431" r:id="rId28"/>
    <p:sldId id="346" r:id="rId29"/>
    <p:sldId id="344" r:id="rId30"/>
    <p:sldId id="347" r:id="rId31"/>
    <p:sldId id="351" r:id="rId32"/>
    <p:sldId id="350" r:id="rId33"/>
    <p:sldId id="311" r:id="rId34"/>
    <p:sldId id="352" r:id="rId35"/>
    <p:sldId id="369" r:id="rId36"/>
    <p:sldId id="361" r:id="rId37"/>
    <p:sldId id="377" r:id="rId38"/>
    <p:sldId id="372" r:id="rId39"/>
    <p:sldId id="374" r:id="rId40"/>
    <p:sldId id="373" r:id="rId41"/>
    <p:sldId id="363" r:id="rId42"/>
    <p:sldId id="378" r:id="rId43"/>
    <p:sldId id="416" r:id="rId44"/>
    <p:sldId id="418" r:id="rId45"/>
    <p:sldId id="422" r:id="rId46"/>
    <p:sldId id="417" r:id="rId47"/>
    <p:sldId id="381" r:id="rId48"/>
    <p:sldId id="294" r:id="rId49"/>
    <p:sldId id="406" r:id="rId50"/>
    <p:sldId id="385" r:id="rId51"/>
    <p:sldId id="278" r:id="rId52"/>
    <p:sldId id="279" r:id="rId53"/>
    <p:sldId id="405" r:id="rId54"/>
    <p:sldId id="403" r:id="rId55"/>
    <p:sldId id="408" r:id="rId56"/>
    <p:sldId id="402" r:id="rId57"/>
    <p:sldId id="391" r:id="rId58"/>
    <p:sldId id="400" r:id="rId59"/>
    <p:sldId id="409" r:id="rId60"/>
    <p:sldId id="411" r:id="rId61"/>
    <p:sldId id="393" r:id="rId62"/>
    <p:sldId id="396" r:id="rId63"/>
    <p:sldId id="394" r:id="rId64"/>
    <p:sldId id="423" r:id="rId65"/>
    <p:sldId id="424" r:id="rId66"/>
    <p:sldId id="425" r:id="rId67"/>
    <p:sldId id="433" r:id="rId68"/>
    <p:sldId id="355" r:id="rId6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86" autoAdjust="0"/>
    <p:restoredTop sz="93431" autoAdjust="0"/>
  </p:normalViewPr>
  <p:slideViewPr>
    <p:cSldViewPr>
      <p:cViewPr varScale="1">
        <p:scale>
          <a:sx n="72" d="100"/>
          <a:sy n="72" d="100"/>
        </p:scale>
        <p:origin x="-11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444BA2-F05C-4746-84C1-B3BD123CE8DF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5933BA-1E32-4D4C-B675-DF8A59EEE9DE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916682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5933BA-1E32-4D4C-B675-DF8A59EEE9DE}" type="slidenum">
              <a:rPr lang="pl-PL" smtClean="0"/>
              <a:pPr/>
              <a:t>20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183030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5933BA-1E32-4D4C-B675-DF8A59EEE9DE}" type="slidenum">
              <a:rPr lang="pl-PL" smtClean="0"/>
              <a:pPr/>
              <a:t>35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274447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5933BA-1E32-4D4C-B675-DF8A59EEE9DE}" type="slidenum">
              <a:rPr lang="pl-PL" smtClean="0"/>
              <a:pPr/>
              <a:t>39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568855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5933BA-1E32-4D4C-B675-DF8A59EEE9DE}" type="slidenum">
              <a:rPr lang="pl-PL" smtClean="0"/>
              <a:pPr/>
              <a:t>48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1053283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5933BA-1E32-4D4C-B675-DF8A59EEE9DE}" type="slidenum">
              <a:rPr lang="pl-PL" smtClean="0"/>
              <a:pPr/>
              <a:t>60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A2F4D-62AD-460A-88FB-2F3B94A0168A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8E744-42AB-43B5-891B-FCA056971E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A2F4D-62AD-460A-88FB-2F3B94A0168A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8E744-42AB-43B5-891B-FCA056971E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A2F4D-62AD-460A-88FB-2F3B94A0168A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8E744-42AB-43B5-891B-FCA056971E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A2F4D-62AD-460A-88FB-2F3B94A0168A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8E744-42AB-43B5-891B-FCA056971E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A2F4D-62AD-460A-88FB-2F3B94A0168A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8E744-42AB-43B5-891B-FCA056971E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A2F4D-62AD-460A-88FB-2F3B94A0168A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8E744-42AB-43B5-891B-FCA056971E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A2F4D-62AD-460A-88FB-2F3B94A0168A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8E744-42AB-43B5-891B-FCA056971E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A2F4D-62AD-460A-88FB-2F3B94A0168A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8E744-42AB-43B5-891B-FCA056971E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A2F4D-62AD-460A-88FB-2F3B94A0168A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8E744-42AB-43B5-891B-FCA056971E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A2F4D-62AD-460A-88FB-2F3B94A0168A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8E744-42AB-43B5-891B-FCA056971E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A2F4D-62AD-460A-88FB-2F3B94A0168A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8E744-42AB-43B5-891B-FCA056971E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A2F4D-62AD-460A-88FB-2F3B94A0168A}" type="datetimeFigureOut">
              <a:rPr lang="pl-PL" smtClean="0"/>
              <a:pPr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8E744-42AB-43B5-891B-FCA056971E5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tarnow.naszemiasto.pl/artykul/tarnow-dworzec-pkp-piekny-ale-dogorywa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.rabka.pl/index.php/using-joomla/obiekty-zabytkowe/zespol-dworca-kolejowego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.rabka.pl/index.php/using-joomla/obiekty-zabytkowe/zespol-dworca-kolejowego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s://pl.wikipedia.org/wiki/Krakowski_Szlak_Techniki" TargetMode="Externa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azetakrakowska.pl/wiadomosci/krakow/a/krakow-w-dawnym-budynku-dworca-pojawi-sie-ekspozycja-z-klockow-lego-zdjecia,12192813/" TargetMode="External"/><Relationship Id="rId2" Type="http://schemas.openxmlformats.org/officeDocument/2006/relationships/hyperlink" Target="http://www.gazetakrakowska.pl/artykul/3667452,opuszczony-budynek-dworca-kolejowego-krakow-glowny-zamieni-sie-w-kino-zdjecia,id,t.html" TargetMode="Externa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gazetakrakowska.pl/wiadomosci/krakow/a/krakow-w-dawnym-budynku-dworca-pojawi-sie-ekspozycja-z-klockow-lego-zdjecia,12192813/" TargetMode="Externa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785786" y="285728"/>
            <a:ext cx="764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WSPÓŁCZESNE WYKORZYSTANIE ZABYTKÓW KOLEJNICTWA WOJEWÓDZTWA MAŁOPOLSKIEGO (ZE SZCZEGÓLNYM UWZGLĘDNIENIEM MIASTA KRAKOWA)</a:t>
            </a:r>
            <a:endParaRPr lang="pl-PL" b="1" dirty="0"/>
          </a:p>
        </p:txBody>
      </p:sp>
      <p:pic>
        <p:nvPicPr>
          <p:cNvPr id="1026" name="Picture 2" descr="F:\kolej\vNnktkqTURBXy9lNmYzMjk5ODI1MDE3ZTdhYWFmOGUwN2JmOWM5ZDM5ZS5qcGVnkpUCzQJsAMLDlQIAzQJYws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857364"/>
            <a:ext cx="5643602" cy="4171979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785786" y="1071546"/>
            <a:ext cx="8143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Mgr inż. Małgorzata </a:t>
            </a:r>
            <a:r>
              <a:rPr lang="pl-PL" dirty="0" err="1" smtClean="0"/>
              <a:t>Szelińska-Kukulak</a:t>
            </a:r>
            <a:r>
              <a:rPr lang="pl-PL" dirty="0" smtClean="0"/>
              <a:t> – Uniwersytet Pedagogiczny w Krakowie,  </a:t>
            </a:r>
          </a:p>
          <a:p>
            <a:r>
              <a:rPr lang="pl-PL" dirty="0" smtClean="0"/>
              <a:t>Dr hab. Józef </a:t>
            </a:r>
            <a:r>
              <a:rPr lang="pl-PL" dirty="0" err="1" smtClean="0"/>
              <a:t>Kukulak</a:t>
            </a:r>
            <a:r>
              <a:rPr lang="pl-PL" dirty="0" smtClean="0"/>
              <a:t>, prof. </a:t>
            </a:r>
            <a:r>
              <a:rPr lang="pl-PL" dirty="0" err="1" smtClean="0"/>
              <a:t>Uniw</a:t>
            </a:r>
            <a:r>
              <a:rPr lang="pl-PL" dirty="0" smtClean="0"/>
              <a:t>. Pedagogicznego w Krakowie; Instytut Geografii</a:t>
            </a:r>
            <a:endParaRPr lang="pl-PL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071538" y="6072206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Konferencja „170  LAT KOLEI W KRAKOWIE”,  Kraków, 19.10.2017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857224" y="500042"/>
            <a:ext cx="7143800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Potwierdzeniem długiej – ponad 170-letniej – historii kolejnictwa na ziemiach Polski, w tym w obecnym woj. małopolskim, są liczne obiekty transportu kolejowego, których czas budowy, stan zachowania i pełnione obecnie funkcje są lokalnie zróżnicowane. 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Współcześnie tego rodzaju obiekty budzą coraz większe zainteresowanie, zwłaszcza w kontekście rozwoju turystyki poprzemysłowej</a:t>
            </a:r>
            <a:r>
              <a:rPr lang="pl-PL" sz="2000" dirty="0" smtClean="0"/>
              <a:t>.</a:t>
            </a:r>
            <a:r>
              <a:rPr lang="pl-PL" sz="20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endParaRPr lang="pl-PL" sz="20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l-PL" sz="2000" b="1" dirty="0" smtClean="0">
                <a:latin typeface="Arial" pitchFamily="34" charset="0"/>
                <a:cs typeface="Arial" pitchFamily="34" charset="0"/>
              </a:rPr>
              <a:t>Celem niniejszej prezentacji jest: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 skrótowy przegląd stanu posiadania historycznych obiektów kolejowych w województwie małopolskim;</a:t>
            </a:r>
          </a:p>
          <a:p>
            <a:pPr>
              <a:buFontTx/>
              <a:buChar char="-"/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 prezentacja stanu zachowania obiektów kolejowych i ich obecnych funkcji;</a:t>
            </a:r>
          </a:p>
          <a:p>
            <a:pPr>
              <a:buFontTx/>
              <a:buChar char="-"/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 wskazanie walorów turystycznych wybranych obiektów.</a:t>
            </a:r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214414" y="1142984"/>
            <a:ext cx="650085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 smtClean="0">
                <a:latin typeface="Arial" pitchFamily="34" charset="0"/>
                <a:cs typeface="Arial" pitchFamily="34" charset="0"/>
              </a:rPr>
              <a:t>FAKTY:</a:t>
            </a:r>
          </a:p>
          <a:p>
            <a:endParaRPr lang="pl-PL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Według danych Głównego Urzędu Statystycznego w 2016 r. działały w Polsce 944 muzea i oddziały muzealne, które zgromadziły ok. 16 mln muzealiów, z czego </a:t>
            </a:r>
            <a:r>
              <a:rPr lang="pl-PL" sz="2000" b="1" dirty="0" smtClean="0">
                <a:latin typeface="Arial" pitchFamily="34" charset="0"/>
                <a:cs typeface="Arial" pitchFamily="34" charset="0"/>
              </a:rPr>
              <a:t>zbiory z dziedziny techniki stanowiły 4,2%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Muzeów związanych z techniką transportową jest niewiele, np. </a:t>
            </a:r>
            <a:r>
              <a:rPr lang="pl-PL" sz="2000" b="1" dirty="0" smtClean="0">
                <a:latin typeface="Arial" pitchFamily="34" charset="0"/>
                <a:cs typeface="Arial" pitchFamily="34" charset="0"/>
              </a:rPr>
              <a:t>muzeów kolejnictwa jest w całym kraju 18 (z tego w woj. małopolskim –  tylko jedno – Skansen Taboru Kolejowego w Chabówce). </a:t>
            </a:r>
          </a:p>
          <a:p>
            <a:endParaRPr lang="pl-PL" sz="2000" b="1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K\Desktop\linie kolejow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4362" y="214290"/>
            <a:ext cx="7316762" cy="6429420"/>
          </a:xfrm>
          <a:prstGeom prst="rect">
            <a:avLst/>
          </a:prstGeom>
          <a:noFill/>
        </p:spPr>
      </p:pic>
      <p:sp>
        <p:nvSpPr>
          <p:cNvPr id="2" name="pole tekstowe 1"/>
          <p:cNvSpPr txBox="1"/>
          <p:nvPr/>
        </p:nvSpPr>
        <p:spPr>
          <a:xfrm>
            <a:off x="214282" y="357166"/>
            <a:ext cx="20002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Rozmieszczenie zabytkowych obiektów kolejowych w województwie</a:t>
            </a:r>
          </a:p>
          <a:p>
            <a:pPr algn="ctr"/>
            <a:r>
              <a:rPr lang="pl-PL" sz="2000" b="1" dirty="0" smtClean="0"/>
              <a:t>małopolskim</a:t>
            </a:r>
          </a:p>
          <a:p>
            <a:pPr algn="ctr"/>
            <a:endParaRPr lang="pl-PL" sz="2400" dirty="0" smtClean="0"/>
          </a:p>
          <a:p>
            <a:endParaRPr lang="pl-PL" sz="24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715008" y="6286520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 smtClean="0"/>
              <a:t>Źródło:   opracowanie własne</a:t>
            </a:r>
            <a:endParaRPr lang="pl-PL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14282" y="214290"/>
            <a:ext cx="871543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Nieruchome zabytki kolejnictwa woj. małopolskiego wpisane do rejestru zabytków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71472" y="642920"/>
          <a:ext cx="8001056" cy="5715040"/>
        </p:xfrm>
        <a:graphic>
          <a:graphicData uri="http://schemas.openxmlformats.org/drawingml/2006/table">
            <a:tbl>
              <a:tblPr/>
              <a:tblGrid>
                <a:gridCol w="436421"/>
                <a:gridCol w="1206653"/>
                <a:gridCol w="2857520"/>
                <a:gridCol w="1357322"/>
                <a:gridCol w="2143140"/>
              </a:tblGrid>
              <a:tr h="4314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L.p.</a:t>
                      </a:r>
                      <a:endParaRPr lang="pl-PL" sz="12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Miejscowość</a:t>
                      </a:r>
                      <a:endParaRPr lang="pl-PL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Zabytek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Rok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wiek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powstania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Nr rejestru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8638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pl-P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KRAKÓW  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dworzec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PKP (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dawny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budynek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pl-P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1844-1847 i ok. 1880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nr rej.: A-704 z 12.07.1986 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863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most </a:t>
                      </a: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kolejowy z murami oporowymi </a:t>
                      </a:r>
                      <a:r>
                        <a:rPr lang="pl-PL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-   </a:t>
                      </a: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ul.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Lubicz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pl-P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1897-1898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nr rej.: A-597 z 15.11.1977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863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wiadukt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kolejowy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ul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Grzegórzecka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endParaRPr lang="pl-P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1863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nr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rej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.: A-820 z 5.09.1989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863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Kraków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-P</a:t>
                      </a:r>
                      <a:r>
                        <a:rPr lang="pl-PL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łaszów</a:t>
                      </a: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 - zespół lokomotywowni </a:t>
                      </a: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1883-1884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nr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rej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.: A-1264/M z 13.06.2011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86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pl-PL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SKAWINA 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zespó</a:t>
                      </a: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ł zabudowy dworca PKP </a:t>
                      </a: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XIX/XX w.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nr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rej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.: A-703 z 14.11.1995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86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30200" algn="l"/>
                          <a:tab pos="479425" algn="ctr"/>
                        </a:tabLs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Times New Roman"/>
                        </a:rPr>
                        <a:t>	</a:t>
                      </a:r>
                      <a:r>
                        <a:rPr lang="pl-PL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  </a:t>
                      </a:r>
                      <a:r>
                        <a:rPr lang="en-US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pl-P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NOWY S</a:t>
                      </a:r>
                      <a:r>
                        <a:rPr lang="pl-PL" sz="1400" dirty="0">
                          <a:latin typeface="Times New Roman"/>
                          <a:ea typeface="Times New Roman"/>
                          <a:cs typeface="Times New Roman"/>
                        </a:rPr>
                        <a:t>ĄCZ </a:t>
                      </a: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dworzec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kolejowy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pl-P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pocz. XXw.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nr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rej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.: A-653 z 19.12.1991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86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pl-PL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RABKA-ZDRÓJ 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zespół dworca kolejowego</a:t>
                      </a:r>
                      <a:r>
                        <a:rPr lang="pl-PL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,                       </a:t>
                      </a: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ul. Zakopiańska </a:t>
                      </a: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dirty="0">
                          <a:latin typeface="Times New Roman"/>
                          <a:ea typeface="Times New Roman"/>
                          <a:cs typeface="Times New Roman"/>
                        </a:rPr>
                        <a:t>       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- 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nr rej.: A-712 z 17.12.1993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1484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pl-PL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TARNÓW  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dworzec główny PKP i wiaty peronowe  </a:t>
                      </a: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1906-1910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nr rej.: A-80 z 1.12.1975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148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budynek strażnicy kolejowej, </a:t>
                      </a:r>
                      <a:r>
                        <a:rPr lang="pl-PL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               ul</a:t>
                      </a: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. Stanisława </a:t>
                      </a:r>
                      <a:r>
                        <a:rPr lang="pl-PL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Kassali</a:t>
                      </a: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 5</a:t>
                      </a: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>
                          <a:latin typeface="Times New Roman"/>
                          <a:ea typeface="Times New Roman"/>
                          <a:cs typeface="Times New Roman"/>
                        </a:rPr>
                        <a:t>       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- 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A-1415/M z 28.08.2014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86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pl-P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WIELICZKA 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dworzec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kolejowy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pl-PL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                                </a:t>
                      </a:r>
                      <a:r>
                        <a:rPr lang="en-US" sz="1400" b="1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ul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Dembowskiego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57 </a:t>
                      </a:r>
                      <a:endParaRPr lang="pl-P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1905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nr rej.: A-626 z 13.11.1990</a:t>
                      </a:r>
                      <a:endParaRPr lang="pl-PL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14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pl-PL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ZAKOPANE 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dworzec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kolejowy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PKP</a:t>
                      </a:r>
                      <a:endParaRPr lang="pl-P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XIX/XX w</a:t>
                      </a: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.,</a:t>
                      </a:r>
                      <a:r>
                        <a:rPr lang="pl-PL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1930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nr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rej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.: 698 z 7.06.1993</a:t>
                      </a:r>
                      <a:endParaRPr lang="pl-P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241" marR="66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428596" y="6292026"/>
            <a:ext cx="91440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30200" algn="l"/>
                <a:tab pos="479425" algn="ctr"/>
              </a:tabLst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- </a:t>
            </a:r>
            <a:endParaRPr kumimoji="0" lang="pl-PL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30200" algn="l"/>
                <a:tab pos="479425" algn="ctr"/>
              </a:tabLst>
            </a:pPr>
            <a:r>
              <a:rPr kumimoji="0" lang="pl-PL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Źródło: opracowanie własne na podstawie rejestru zabytków nieruchomych Narodowego Instytutu  Dziedzictwa - stan na 30 września 2016 r.</a:t>
            </a:r>
            <a:endParaRPr kumimoji="0" lang="pl-PL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30200" algn="l"/>
                <a:tab pos="479425" algn="ctr"/>
              </a:tabLst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857224" y="1000108"/>
            <a:ext cx="742955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Muzeum – </a:t>
            </a:r>
            <a:r>
              <a:rPr lang="pl-PL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SKANSEN TABORU KOLEJOWEGO 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w Chabówce 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Skansen otwarto w 1993 roku; jest urządzony na terenie dawnej parowozowni  i posiada jedną z największych kolekcji eksponatów kolejnictwa w Polsce (m.in. 90 pojazdów szynowych: normalnotorowych  i wąskotorowych); większość pojazdów przewieziono do Chabówki z Suchej Beskidzkiej, gdzie wcześniej gromadzono nieużywany tabor. 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Na ekspozycję składają się lokomotywy parowe, spalinowe i elektryczne, wagony towarowe i osobowe, tabor specjalny (pługi odśnieżne, drezyny i dźwigi - żurawie kolejowe) oraz sprzęt specjalistyczny, m.in. żurawie wodne służące do wodowania parowozów. W Skansenie znajduje się m.in. najstarszy spośród zachowanych w Polsce parowozów (TKb-1479) z roku 1878.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K\Desktop\Chabówka\DSCN84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K\Desktop\Chabówka\DSCN84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K\Desktop\Chabówka\DSCN85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K\Desktop\Chabówka\DSCN84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K\Desktop\Chabówka\DSCN84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785786" y="640913"/>
            <a:ext cx="7429552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Turystyczna funkcja Skansenu…..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W Chabówce oprócz zwiedzania zabytkowych pojazdów organizuje się przejazdy wycieczkowe pociągiem retro prowadzonym starymi parowozami i elektrowozami; wynajmuje się też parowozy wraz z obsługą, wagony, składy historyczne;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W Skansenie czynna jest także wystawa dotycząca historii kolei w tym rejonie; a od 2005 roku organizowana jest coroczna impreza tematyczna „</a:t>
            </a:r>
            <a:r>
              <a:rPr lang="pl-PL" sz="2000" dirty="0" err="1" smtClean="0">
                <a:latin typeface="Arial" pitchFamily="34" charset="0"/>
                <a:cs typeface="Arial" pitchFamily="34" charset="0"/>
              </a:rPr>
              <a:t>Parowozjada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”;  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Dla zwiedzających, którzy chcą pozostać w Chabówce Skansen oferuje na swoim terenie 50 miejsc noclegowych; w ub. roku Skansen odwiedziło ponad 8 tys. zainteresowanych;</a:t>
            </a:r>
          </a:p>
          <a:p>
            <a:endParaRPr lang="pl-PL" sz="2400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kolej\IMG_2063-1024x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929329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357158" y="6000768"/>
            <a:ext cx="86439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 Odcinek z Chabówki do Kasiny Wielkiej jest jednym z najpiękniejszych </a:t>
            </a: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 krajobrazowo fragmentów linii Galicyjskiej Kolei Transwersalnej, 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K\Desktop\2015\106NIKON\DSCN1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K\Desktop\2015\106NIKON\DSCN16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JK\Desktop\2015\106NIKON\DSCN16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pl-PL" dirty="0" smtClean="0">
                <a:latin typeface="Arial" pitchFamily="34" charset="0"/>
                <a:cs typeface="Arial" pitchFamily="34" charset="0"/>
              </a:rPr>
              <a:t>Postój pociągu w Kasinie Wielkiej trwa 1,5 godziny, pasażerowie pociągu mogą wtedy korzystać z przejazdu pobliską  linową kolejką na Śnieżnicę aby podziwiać panoramę  Beskidu Wyspowego;</a:t>
            </a:r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-11036"/>
            <a:ext cx="8286808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sz="2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sz="2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sz="2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sz="2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sz="2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sz="2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pl-PL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Gmach dworcowy w Tarnowie zbudowano w latach 1906–1910. Ten sam projekt wykorzystano wcześniej do budowy dworca w Stanisławowie, a </a:t>
            </a:r>
            <a:r>
              <a:rPr kumimoji="0" lang="pl-PL" sz="2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podobny we Lwowie;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l-PL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Obecny budynek ma cechy barokowo-modernistycznej rezydencji magnackiej - składa się z trzech połączonych pawilonów: wyższego centralnego, nakrytego mansardowym dachem i dwu niższych skrzydeł.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6072198" y="1428736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pl-PL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TARNÓW</a:t>
            </a:r>
            <a:endParaRPr lang="pl-PL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Dworzec wygląda naprawdę pięknie, zwłaszcza w noc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5643570" cy="3720039"/>
          </a:xfrm>
          <a:prstGeom prst="rect">
            <a:avLst/>
          </a:prstGeom>
          <a:noFill/>
        </p:spPr>
      </p:pic>
      <p:sp>
        <p:nvSpPr>
          <p:cNvPr id="6" name="Prostokąt 5"/>
          <p:cNvSpPr/>
          <p:nvPr/>
        </p:nvSpPr>
        <p:spPr>
          <a:xfrm>
            <a:off x="214282" y="3857628"/>
            <a:ext cx="86439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i="1" dirty="0" smtClean="0">
                <a:hlinkClick r:id="rId3"/>
              </a:rPr>
              <a:t>http://tarnow.naszemiasto.pl/artykul/tarnow-dworzec-pkp-piekny-ale-dogorywa</a:t>
            </a:r>
            <a:endParaRPr lang="pl-PL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Znalezione obrazy dla zapytania tarnów.dworze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44098" cy="6143644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428596" y="6215082"/>
            <a:ext cx="8501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Widok dworca kolejowego z 1913 roku    (</a:t>
            </a:r>
            <a:r>
              <a:rPr lang="pl-PL" i="1" dirty="0" smtClean="0"/>
              <a:t>http://tarnow.fotopolska.eu/252413,foto.html</a:t>
            </a:r>
            <a:r>
              <a:rPr lang="pl-PL" dirty="0" smtClean="0"/>
              <a:t>)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 descr="Znalezione obrazy dla zapytania dworzec kolejowy w tarnowie po remonc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43644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0" y="5570482"/>
            <a:ext cx="9144000" cy="132343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pl-PL" sz="2000" dirty="0" smtClean="0"/>
              <a:t>Obecnie wewnątrz dworca jest jeszcze dużo miejsca do zagospodarowania komercjalnego,  zwłaszcza w skrzydle zachodnim; miał tam być hotel, potem sklep którejś ze znanych sieci, ale dotąd tam pusto; zwolniło się też miejsce  po miejscowej galerii (przeprowadziła się do własnego budynku);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Znalezione obrazy dla zapytania dworzec kolejowy w tarnowie po remonc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143645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285720" y="6211669"/>
            <a:ext cx="8643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" pitchFamily="34" charset="0"/>
                <a:cs typeface="Arial" pitchFamily="34" charset="0"/>
              </a:rPr>
              <a:t>Przebudowa torowiska, budowa przejścia podziemnego pod peronami i zadaszeń była ostatnim etapem modernizacji tarnowskiej stacji w latach 2015-2017.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928662" y="428604"/>
            <a:ext cx="778674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l-PL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Turystyczne walory dworca w Tarnowie</a:t>
            </a:r>
          </a:p>
          <a:p>
            <a:pPr fontAlgn="base"/>
            <a:endParaRPr lang="pl-PL" sz="2000" dirty="0" smtClean="0"/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Po ostatniej modernizacji i remoncie (2006-2010) pomieszczenia dworca przypominają wnętrze dawnego eleganckiego hotelu;  </a:t>
            </a: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Uwagę turystów zwraca odnowiona fasada dworca oraz  zabytkowe freski, malowidła we wnętrzu dworca i efektowne zewnętrzne oświetlenie budynku;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Na ścianach głównej hali wiszą współczesne, wielkoformatowe obrazy ; mają one zachować pamięć po malowidłach ściennych i obrazach z widokami Tatr i Pienin sprzed 100 laty (część odnalezionych dawnych obrazów wraca stopniowo na ściany wnętrza);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Przestronny dworzec ułatwia turystom podróż z przesiadkami (m.in. do Nowego Sącza, Krynicy); zaletą dworca jest też jego sąsiedztwo z dworcem autobusowym, placem dla lokalnych busów, postojem taksówek i  budynkiem miejscowej poczty;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Strażnica obronna w Tarnow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4357686" cy="6536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4932040" y="270735"/>
            <a:ext cx="3714776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W Tarnowie oprócz dworca kolejowego znajduje się w rejestrze zabytków dobrze zachowana obronna</a:t>
            </a:r>
            <a:r>
              <a:rPr lang="pl-PL" sz="2000" b="1" dirty="0" smtClean="0"/>
              <a:t> </a:t>
            </a:r>
            <a:r>
              <a:rPr lang="pl-PL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strażnica </a:t>
            </a:r>
            <a:r>
              <a:rPr lang="pl-PL" sz="2000" b="1" dirty="0" smtClean="0"/>
              <a:t> </a:t>
            </a:r>
            <a:r>
              <a:rPr lang="pl-PL" sz="2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kolejowa . 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To jedyny w Polsce i jeden z kilku w Europie, tak dobrze zachowany zabytek tego typu.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z="20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Strażnicę kolejową </a:t>
            </a:r>
            <a:r>
              <a:rPr lang="pl-PL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(bunkier) nad rzeką Białą </a:t>
            </a:r>
            <a:r>
              <a:rPr lang="pl-PL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zbudowano ok.1892 roku dla ochrony strategicznej linii kolejowej </a:t>
            </a:r>
            <a:r>
              <a:rPr lang="pl-PL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na szlaku spodziewanego uderzenia wojsk </a:t>
            </a:r>
            <a:r>
              <a:rPr lang="pl-PL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rosyjskich;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z="2000" dirty="0"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Dziś </a:t>
            </a:r>
            <a:r>
              <a:rPr lang="pl-PL" sz="2000" dirty="0">
                <a:latin typeface="Arial" pitchFamily="34" charset="0"/>
                <a:cs typeface="Arial" pitchFamily="34" charset="0"/>
              </a:rPr>
              <a:t>strażnica jest użytkowana przez kolej jako budynek mieszkalny dla pracowników 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PKP.</a:t>
            </a:r>
            <a:endParaRPr lang="pl-PL" sz="2000" dirty="0"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z="20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. </a:t>
            </a: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tacja kolejowa w Skawin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4714908" cy="3121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e tekstowe 2"/>
          <p:cNvSpPr txBox="1"/>
          <p:nvPr/>
        </p:nvSpPr>
        <p:spPr>
          <a:xfrm>
            <a:off x="5286380" y="857232"/>
            <a:ext cx="40719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rgbClr val="FF0000"/>
                </a:solidFill>
              </a:rPr>
              <a:t>SKAWINA</a:t>
            </a:r>
            <a:r>
              <a:rPr lang="pl-PL" sz="2400" dirty="0" smtClean="0"/>
              <a:t> - zespół zabudowy dworca PKP  XIX/XX w</a:t>
            </a:r>
            <a:r>
              <a:rPr lang="pl-PL" dirty="0" smtClean="0"/>
              <a:t>.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428596" y="3786190"/>
            <a:ext cx="828680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000" dirty="0" smtClean="0">
                <a:latin typeface="Arial" pitchFamily="34" charset="0"/>
                <a:cs typeface="Arial" pitchFamily="34" charset="0"/>
              </a:rPr>
              <a:t>Stację kolejową w Skawinie otwarto w 1884 r., przy okazji budowy w latach 1884–86 linii kolejowej do Oświęcimia i Suchej Beskidzkiej; w Skawinie następowało jej rozwidlenie.</a:t>
            </a:r>
          </a:p>
          <a:p>
            <a:pPr lvl="0"/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pl-PL" sz="2000" dirty="0" smtClean="0">
                <a:latin typeface="Arial" pitchFamily="34" charset="0"/>
                <a:cs typeface="Arial" pitchFamily="34" charset="0"/>
              </a:rPr>
              <a:t>Do 2012 roku budynek używany był zgodnie z przeznaczeniem, potem zostały zamknięte kasy biletowe i poczekalnia;  od 2016 r. prawie cały budynek dworca jest zamknięty;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endParaRPr lang="pl-PL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Znalezione obrazy dla zapytania dworzec Kolejowy w Skawin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7143776"/>
          </a:xfrm>
          <a:prstGeom prst="rect">
            <a:avLst/>
          </a:prstGeom>
          <a:noFill/>
        </p:spPr>
      </p:pic>
      <p:sp>
        <p:nvSpPr>
          <p:cNvPr id="2" name="Prostokąt 1"/>
          <p:cNvSpPr/>
          <p:nvPr/>
        </p:nvSpPr>
        <p:spPr>
          <a:xfrm>
            <a:off x="0" y="285728"/>
            <a:ext cx="914400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pl-PL" dirty="0" smtClean="0"/>
              <a:t>http://www.gminaskawina.pl/index.php?option=16&amp;action=news_show&amp;news_id=14409</a:t>
            </a:r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l-PL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Od 2017 roku planowano rozpocząć remont zabytkowego dworca i jego otoczenia, na co gmina otrzymała unijną dotację.</a:t>
            </a:r>
          </a:p>
          <a:p>
            <a:r>
              <a:rPr lang="pl-PL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Dworzec będzie pełnił podstawowe funkcje, tzn. zachowana zostanie obsługa pasażerów, funkcja handlowa i turystyczna;  Pojawi się także funkcja kulturotwórcza – część obiektu (I piętro i poddasze) ma być w całości przeznaczona dla biblioteki i na cele kulturalne. </a:t>
            </a:r>
            <a:endParaRPr lang="pl-PL" sz="1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85720" y="2214554"/>
            <a:ext cx="885828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endParaRPr lang="pl-PL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pl-PL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pl-PL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Zmodernizowano w tym celu I peron (przy budynku dworca), przez który przejeżdżały żółte wagony „Pociągu Papieskiego”, z pielgrzymami i turystami; linie tą otwarto 31.V.2006 roku, ale z powodu słabnącego zainteresowania  podróżnych zawieszono od 1.09.2009;</a:t>
            </a:r>
          </a:p>
          <a:p>
            <a:endParaRPr lang="pl-PL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Zabytkowy budynek dworca po odrestaurowaniu planuje się otworzyć w końcu 2018 r.; dla pieszych powstanie podziemne przejście pod torami; ma także powstać parking dla 500 samochodów, pętla autobusowa i ścieżki rowerowe; </a:t>
            </a:r>
            <a:endParaRPr lang="pl-PL" sz="2000" dirty="0" smtClean="0"/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endParaRPr lang="pl-PL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3" name="Picture 2" descr="Pictu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214290"/>
            <a:ext cx="5013995" cy="3500438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642910" y="571480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Przez Skawinę turystycznie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285720" y="1643050"/>
            <a:ext cx="32861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Przez Skawinę prowadzi Kolejowy Szlak Jana Pawła II – z Krakowa Gł. przez Kraków-Łagiewniki i Kalwarię Zebrzydowską do Wadowic (ponad 59 km).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dworzecPKPWieliczka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492" y="0"/>
            <a:ext cx="91904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e tekstowe 2"/>
          <p:cNvSpPr txBox="1"/>
          <p:nvPr/>
        </p:nvSpPr>
        <p:spPr>
          <a:xfrm>
            <a:off x="1000100" y="214290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rgbClr val="FF0000"/>
                </a:solidFill>
              </a:rPr>
              <a:t>WIELICZKA - PARK</a:t>
            </a:r>
            <a:r>
              <a:rPr lang="pl-PL" sz="2400" dirty="0" smtClean="0"/>
              <a:t> </a:t>
            </a:r>
            <a:endParaRPr lang="pl-PL" sz="24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57158" y="6286520"/>
            <a:ext cx="1285884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Lato"/>
                <a:ea typeface="Times New Roman" pitchFamily="18" charset="0"/>
                <a:cs typeface="Arial" pitchFamily="34" charset="0"/>
              </a:rPr>
              <a:t>Fot. PKP S.A.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571480"/>
            <a:ext cx="8143964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Zabytkowa Stacja Wieliczka to obecnie Wieliczka Park (są jeszcze dwa przystanki kolejowe: Wieliczka Rynek-Kopalnia - na linii Szybkiej Kolei Aglomeracyjnej z lotniska w Balicach przez Kraków Główny - oraz Wieliczka Bogucice).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Dworzec pochodzi z 1905 r. Podczas ostatniego kompleksowego remontu i modernizacji przeprowadzonej w latach 2015-2016 wymieniono dach budynku, stolarkę, wewnętrzne instalacje oraz odnowiono elewację budynku, zachowując przy tym zabytkową, dwukondygnacyjną bryłę</a:t>
            </a:r>
            <a:r>
              <a:rPr kumimoji="0" lang="pl-PL" sz="20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 kolorystykę obiektu. Zachowano m.in. polichromie i sztukaterie sufitu, historyczną posadzkę, piece kaflowe.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Wg słów ówczesnego prezesa PKP S.A. Mirosława Pawłowskiego </a:t>
            </a:r>
            <a:r>
              <a:rPr kumimoji="0" lang="pl-PL" sz="2000" b="1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„</a:t>
            </a:r>
            <a:r>
              <a:rPr kumimoji="0" lang="pl-PL" sz="2000" b="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końcowy efekt prac na dworcu Wieliczka Park może stanowić wzór do innych tego typu działań na zabytkowych dworcach kolejowych”</a:t>
            </a:r>
            <a:r>
              <a:rPr kumimoji="0" lang="pl-PL" sz="2000" b="1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pl-PL" sz="2000" b="0" i="1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 odnowionym budynku mieści się część pasażerska dworca, a część budynku oddano wielickiej szkole muzycznej.</a:t>
            </a:r>
            <a:endParaRPr kumimoji="0" lang="pl-PL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6" name="Picture 4" descr="Znalezione obrazy dla zapytania dworzec Kolejowy w Wielicz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1602" y="1"/>
            <a:ext cx="10953750" cy="6572271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0" y="6357958"/>
            <a:ext cx="8143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sp>
        <p:nvSpPr>
          <p:cNvPr id="5" name="pole tekstowe 4"/>
          <p:cNvSpPr txBox="1"/>
          <p:nvPr/>
        </p:nvSpPr>
        <p:spPr>
          <a:xfrm>
            <a:off x="-285784" y="6072206"/>
            <a:ext cx="971556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Wśród zachowanych zabytkowych elementów stacji kolejowej – jest m.in. kozioł     </a:t>
            </a:r>
          </a:p>
          <a:p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oporowy i skrajnik}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142976" y="928670"/>
            <a:ext cx="65722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Turystycznie na stacji w Wieliczce…. </a:t>
            </a:r>
          </a:p>
          <a:p>
            <a:endParaRPr lang="pl-PL" sz="2000" dirty="0" smtClean="0"/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Wieliczkę z racji dużego znaczenia dla kultury materialnej (miejscowa kopalnia jest od 1978 na Liście Światowego Dziedzictwa Kulturowego UNESCO) odwiedza rocznie kilka milionów turystów; część z nich korzysta z przejazdów koleją;  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Od grudnia 2014 do Wieliczki kursowały pociągi w relacji  Wieliczka </a:t>
            </a:r>
            <a:r>
              <a:rPr lang="pl-PL" sz="2000" dirty="0" err="1" smtClean="0">
                <a:latin typeface="Arial" pitchFamily="34" charset="0"/>
                <a:cs typeface="Arial" pitchFamily="34" charset="0"/>
              </a:rPr>
              <a:t>Rynek–Kopalnia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 – Kraków Główny, a od września 2015 dojeżdżają one do lotniska w Balicach, tworząc pierwszą linię Szybkiej Kolei Aglomeracyjnej; 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571868" y="285728"/>
            <a:ext cx="5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/>
              <a:t>Zabytkowy dworzec w </a:t>
            </a:r>
            <a:r>
              <a:rPr lang="pl-PL" sz="2400" b="1" dirty="0" smtClean="0">
                <a:solidFill>
                  <a:srgbClr val="FF0000"/>
                </a:solidFill>
              </a:rPr>
              <a:t>NOWYM SĄCZU</a:t>
            </a:r>
            <a:endParaRPr lang="pl-PL" sz="2400" b="1" dirty="0">
              <a:solidFill>
                <a:srgbClr val="FF0000"/>
              </a:solidFill>
            </a:endParaRPr>
          </a:p>
        </p:txBody>
      </p:sp>
      <p:pic>
        <p:nvPicPr>
          <p:cNvPr id="105474" name="Picture 2" descr="01-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857232"/>
            <a:ext cx="8001056" cy="4519862"/>
          </a:xfrm>
          <a:prstGeom prst="rect">
            <a:avLst/>
          </a:prstGeom>
          <a:noFill/>
        </p:spPr>
      </p:pic>
      <p:sp>
        <p:nvSpPr>
          <p:cNvPr id="4" name="Prostokąt 3"/>
          <p:cNvSpPr/>
          <p:nvPr/>
        </p:nvSpPr>
        <p:spPr>
          <a:xfrm>
            <a:off x="285720" y="5429264"/>
            <a:ext cx="85011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latin typeface="Arial" pitchFamily="34" charset="0"/>
                <a:cs typeface="Arial" pitchFamily="34" charset="0"/>
              </a:rPr>
              <a:t>Obecny dworzec w Nowym Sączu zbudowano na początku XX wieku; w 1945 roku został on częściowo zniszczony, ale odremontowano go w latach 80. XX w.; </a:t>
            </a:r>
          </a:p>
          <a:p>
            <a:pPr>
              <a:buFontTx/>
              <a:buChar char="-"/>
            </a:pPr>
            <a:r>
              <a:rPr lang="pl-PL" dirty="0" smtClean="0">
                <a:latin typeface="Arial" pitchFamily="34" charset="0"/>
                <a:cs typeface="Arial" pitchFamily="34" charset="0"/>
              </a:rPr>
              <a:t> ponowny kompleksowy remont dworca ukończono w 2014 roku, przywracając mu historyczny układ i wygląd z początku ub. wieku;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Znalezione obrazy dla zapytania dworzec Kolejowy w Nowym Sącz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8333" cy="5857892"/>
          </a:xfrm>
          <a:prstGeom prst="rect">
            <a:avLst/>
          </a:prstGeom>
          <a:noFill/>
        </p:spPr>
      </p:pic>
      <p:sp>
        <p:nvSpPr>
          <p:cNvPr id="4" name="Prostokąt 3"/>
          <p:cNvSpPr/>
          <p:nvPr/>
        </p:nvSpPr>
        <p:spPr>
          <a:xfrm>
            <a:off x="285720" y="6286520"/>
            <a:ext cx="857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pl-P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0" y="5857892"/>
            <a:ext cx="91440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pl-PL" sz="1600" dirty="0" smtClean="0">
                <a:latin typeface="Arial" pitchFamily="34" charset="0"/>
                <a:cs typeface="Arial" pitchFamily="34" charset="0"/>
              </a:rPr>
              <a:t>we wnętrzach dworca starannie odtworzono  historyczne detale architektoniczne i jego stylowy wystrój; ponownie ozdobą ścian są malowidła (pejzaże Beskidów, Tatr i Pienin) powstałe na początku XX w.; ich  rozmieszczenie i obramowanie odtworzono na podstawie historycznych zdjęć</a:t>
            </a:r>
            <a:endParaRPr lang="pl-PL" sz="16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Dworzec kolejowy PKP, Nowy Sącz - Prosiacze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14289"/>
            <a:ext cx="7715304" cy="5786479"/>
          </a:xfrm>
          <a:prstGeom prst="rect">
            <a:avLst/>
          </a:prstGeom>
          <a:noFill/>
        </p:spPr>
      </p:pic>
      <p:sp>
        <p:nvSpPr>
          <p:cNvPr id="102401" name="Rectangle 1"/>
          <p:cNvSpPr>
            <a:spLocks noChangeArrowheads="1"/>
          </p:cNvSpPr>
          <p:nvPr/>
        </p:nvSpPr>
        <p:spPr bwMode="auto">
          <a:xfrm>
            <a:off x="571472" y="5715016"/>
            <a:ext cx="8286808" cy="92333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Obecnie w budynku dworcowym, wykorzystywanym zgodnie z przeznaczeniem, dla obsługi podróżnych </a:t>
            </a:r>
            <a:r>
              <a:rPr lang="pl-PL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oprócz  poczekalni  i kas, czynna jest przechowalnia bagażu, a także poczta, kantor i zaplecze handlowo-gastronomiczne;</a:t>
            </a:r>
            <a:r>
              <a:rPr kumimoji="0" lang="pl-PL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pl-P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642910" y="214290"/>
            <a:ext cx="74295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http://www.polskaniezwykla.pl/web/place/3643,nowy-sacz-dworzec-kolejowy-pkp.html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357158" y="500042"/>
            <a:ext cx="8429684" cy="323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52352" rIns="91440" bIns="38088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pl-PL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Tunel w Żegiestowie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–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l-PL" sz="20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To tunel na szlaku kolejowym Nowy Sącz – Muszyna i dalej na Słowację do Leluchowa i Koszyc; w najtrudniejszym technicznie odcinku tego szlaku, który biegnie  równolegle do zakoli Popradu, wykonano w kilka miesięcy 1876 roku tunel o długości 513 m; jest n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ajdłuższy z trzech tuneli kolejowych na linii zwanej "Kryniczanką” (7. w Polsce pod względem długości);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l-PL" sz="2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l-PL" sz="2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12" descr="C:\Users\JK\Desktop\tun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2669971"/>
            <a:ext cx="6215106" cy="3984913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357158" y="3000372"/>
            <a:ext cx="235745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l-PL" sz="20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Ma on obudowę z bloków miejscowego piaskowca;  jest jednotorowy, poprowadzony łukiem (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z powodu trudności w czasie budowy - katastrofa budowlana</a:t>
            </a:r>
            <a:r>
              <a:rPr lang="pl-PL" sz="2000" dirty="0" smtClean="0">
                <a:solidFill>
                  <a:srgbClr val="222222"/>
                </a:solidFill>
                <a:latin typeface="Arial" pitchFamily="34" charset="0"/>
                <a:cs typeface="Arial" pitchFamily="34" charset="0"/>
              </a:rPr>
              <a:t>);</a:t>
            </a:r>
            <a:endParaRPr lang="pl-PL" sz="2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Podobny obra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677786" cy="4670981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0" y="51435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u="sng" dirty="0" smtClean="0">
                <a:hlinkClick r:id="rId3"/>
              </a:rPr>
              <a:t>http://www.it.rabka.pl/index.php/using-joomla/obiekty-zabytkowe/zespol-dworca-kolejowego</a:t>
            </a:r>
            <a:endParaRPr lang="pl-PL" u="sng" dirty="0"/>
          </a:p>
        </p:txBody>
      </p:sp>
      <p:sp>
        <p:nvSpPr>
          <p:cNvPr id="4" name="pole tekstowe 3"/>
          <p:cNvSpPr txBox="1"/>
          <p:nvPr/>
        </p:nvSpPr>
        <p:spPr>
          <a:xfrm>
            <a:off x="2357422" y="5786454"/>
            <a:ext cx="5072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FF0000"/>
                </a:solidFill>
              </a:rPr>
              <a:t>ZABYTKOWY DWORZEC KOLEJOWY W RABCE </a:t>
            </a:r>
            <a:endParaRPr lang="pl-PL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500034" y="0"/>
            <a:ext cx="835824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pl-PL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historii …..</a:t>
            </a: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 Stacja kolejowa w Rabce została otwarta w 1884 r., podczas budowy Galicyjskiej Kolei Transwersalnej (odcinek z Żywca do Nowego Sącza,  z przystankiem osobowym w Rabce), co – dzięki ułatwieniu i skróceniu podróży do zdroju - spowodowało m.in. znaczący wzrost liczby kuracjuszy w rabczańskim Zakładzie Kąpielowym;</a:t>
            </a:r>
          </a:p>
          <a:p>
            <a:pPr>
              <a:buFontTx/>
              <a:buChar char="-"/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 W 1925 roku wybudowano, istniejący obecnie, dworzec kolejowy;  stacja funkcjonowała do 1926 r. jako Rabka, od 1927 jako Rabka Zdrój; </a:t>
            </a:r>
          </a:p>
          <a:p>
            <a:pPr>
              <a:buFontTx/>
              <a:buChar char="-"/>
            </a:pPr>
            <a:endParaRPr lang="pl-PL" sz="2000" b="1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 Przez kolejne lata dworzec był rozbudowany, ale kształt dzisiejszego budynku dworca nie zmienił się od lat 20. XX w. </a:t>
            </a:r>
          </a:p>
          <a:p>
            <a:pPr>
              <a:buFontTx/>
              <a:buChar char="-"/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 W 1993 zespół zabudowy dworca kolejowego (dworzec, dom mieszkalny, budka dróżnika) został wpisany do rejestru zabytków.</a:t>
            </a:r>
          </a:p>
          <a:p>
            <a:pPr>
              <a:buFontTx/>
              <a:buChar char="-"/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 Stacja wraz z kasami biletowymi została zamknięta w 2010 roku;</a:t>
            </a:r>
          </a:p>
          <a:p>
            <a:pPr>
              <a:buFontTx/>
              <a:buChar char="-"/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 W latach 2013-2014 wykonano gruntowny remont dworca (wnętrze i elewację zewnętrzną budynku), zachowując jego historyczny kształt;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Dworzec po remoncie, 2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3922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e tekstowe 2"/>
          <p:cNvSpPr txBox="1"/>
          <p:nvPr/>
        </p:nvSpPr>
        <p:spPr>
          <a:xfrm>
            <a:off x="0" y="28572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u="sng" dirty="0" smtClean="0">
                <a:hlinkClick r:id="rId3"/>
              </a:rPr>
              <a:t>http://www.it.rabka.pl/index.php/using-joomla/obiekty-zabytkowe/zespol-dworca-kolejowego</a:t>
            </a:r>
            <a:endParaRPr lang="pl-PL" u="sng" dirty="0"/>
          </a:p>
        </p:txBody>
      </p:sp>
      <p:sp>
        <p:nvSpPr>
          <p:cNvPr id="4" name="Prostokąt 3"/>
          <p:cNvSpPr/>
          <p:nvPr/>
        </p:nvSpPr>
        <p:spPr>
          <a:xfrm>
            <a:off x="0" y="5500702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i="1" dirty="0" smtClean="0"/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Po remoncie, poza funkcją obsługi podróżnych (kasy, poczekalnia), dworzec zyskał też funkcję kulturotwórczą – w 2015 roku część pomieszczeń oddano dla Miejskiej Biblioteki Publicznej, jest tam również miejsce dla Punktu Informacji Turystycznej;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785786" y="357166"/>
            <a:ext cx="64294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rgbClr val="FF0000"/>
                </a:solidFill>
              </a:rPr>
              <a:t>ZABYTKOWY DWORZEC W ZAKOPANEM</a:t>
            </a:r>
          </a:p>
          <a:p>
            <a:endParaRPr lang="pl-PL" dirty="0" smtClean="0">
              <a:solidFill>
                <a:srgbClr val="FF0000"/>
              </a:solidFill>
            </a:endParaRPr>
          </a:p>
          <a:p>
            <a:endParaRPr lang="pl-PL" dirty="0">
              <a:solidFill>
                <a:srgbClr val="FF0000"/>
              </a:solidFill>
            </a:endParaRPr>
          </a:p>
        </p:txBody>
      </p:sp>
      <p:pic>
        <p:nvPicPr>
          <p:cNvPr id="3" name="Picture 1" descr="Dworzec Zakopane. PKP i miasto zapowiadają prawdziwy węze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71546"/>
            <a:ext cx="8429684" cy="5395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071538" y="642918"/>
            <a:ext cx="6929486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 historii dworca w Zakopanem…..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1899 - linię kolejową pod Tatry zbudowano w 1899 r. dzięki staraniom i fundacji hr. Władysława Zamoyskiego; upamiętnia to wydarzenie tablica na dworcu zakopiańskim z 1999 r. (w 100-lecie fundacji);</a:t>
            </a: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1936  – aerodynamiczny pociąg spalinowy </a:t>
            </a:r>
            <a:r>
              <a:rPr lang="pl-PL" sz="2000" dirty="0" err="1" smtClean="0">
                <a:latin typeface="Arial" pitchFamily="34" charset="0"/>
                <a:cs typeface="Arial" pitchFamily="34" charset="0"/>
              </a:rPr>
              <a:t>SAx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 90080 (</a:t>
            </a:r>
            <a:r>
              <a:rPr lang="pl-PL" sz="2000" dirty="0" err="1" smtClean="0">
                <a:latin typeface="Arial" pitchFamily="34" charset="0"/>
                <a:cs typeface="Arial" pitchFamily="34" charset="0"/>
              </a:rPr>
              <a:t>Luxtorpeda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) ustanowił do dzisiaj nie pobity rekord szybkości przejazdu na trasie Kraków – Zakopane - 2 godz. 18 min. (obecnie. 3 godz. 49 min.);</a:t>
            </a: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1975  - linia kolejowa pod Tatry została zelektryfikowana; 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2017 – 9 października 2017 r. PKP S.A. przekazała zakopiański dworzec w wraz z przyległym placem na rzecz Miasta Zakopane;</a:t>
            </a: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endParaRPr lang="pl-PL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8" name="Picture 4" descr="Wagon motorowy (typ TAG KIEL NR PKP 90003) kursujący na linii Kraków - Zakopane. Przed wagonem grupa pracowników kolei, 1922 r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238568"/>
          </a:xfrm>
          <a:prstGeom prst="rect">
            <a:avLst/>
          </a:prstGeom>
          <a:noFill/>
        </p:spPr>
      </p:pic>
      <p:sp>
        <p:nvSpPr>
          <p:cNvPr id="4" name="Prostokąt 3"/>
          <p:cNvSpPr/>
          <p:nvPr/>
        </p:nvSpPr>
        <p:spPr>
          <a:xfrm>
            <a:off x="0" y="1"/>
            <a:ext cx="8215370" cy="642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http://podroze.onet.pl/ciekawe/historia-linii-kolejowej-do-zakopanego-do-tej-pory-nie-pobito-rekordu-predkosci-z/36mm5c</a:t>
            </a:r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142844" y="6211669"/>
            <a:ext cx="9001156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pl-PL" dirty="0" smtClean="0"/>
              <a:t>Wagon motorowy (typ TAG KIEL NR PKP 90003) kursujący na linii Kraków - Zakopane. Przed wagonem grupa pracowników kolei, 1922 r.</a:t>
            </a:r>
            <a:endParaRPr lang="pl-PL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Pociąg &quot;Torpeda podhalańska&quot; na dworcu kolejowym w Zakopanem, 1936 r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" y="0"/>
            <a:ext cx="9144021" cy="535782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857224" y="6215082"/>
            <a:ext cx="80724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latin typeface="Arial" pitchFamily="34" charset="0"/>
                <a:cs typeface="Arial" pitchFamily="34" charset="0"/>
              </a:rPr>
              <a:t>Pociąg "Torpeda podhalańska" na dworcu kolejowym w Zakopanem, 1936 r.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357158" y="5429264"/>
            <a:ext cx="8215370" cy="642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http://podroze.onet.pl/ciekawe/historia-linii-kolejowej-do-zakopanego-do-tej-pory-nie-pobito-rekordu-predkosci-z/36mm5c</a:t>
            </a:r>
            <a:endParaRPr lang="pl-PL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www.zakopane.eu/media/download/ed0ef74b-1916-472d-8517-620459af83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0310" cy="607220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Zabytkowy dworzec w Zakopanem po rewitalizacji i modernizacji będzie częścią Zakopiańskiego Centrum Komunikacyjnego, na którym oprócz ruchu kolejowego będzie się skupiał ruch także ruch autobusowy międzynarodowy, krajowy i miejski</a:t>
            </a:r>
            <a:r>
              <a:rPr lang="pl-PL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r>
              <a:rPr lang="pl-PL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będą tam również punkty handlowe i usługowe oraz ogólnodostępny parking.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K\Desktop\Gosia\DSCN77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563" cy="6858000"/>
          </a:xfrm>
          <a:prstGeom prst="rect">
            <a:avLst/>
          </a:prstGeom>
          <a:noFill/>
        </p:spPr>
      </p:pic>
      <p:sp>
        <p:nvSpPr>
          <p:cNvPr id="2" name="pole tekstowe 1"/>
          <p:cNvSpPr txBox="1"/>
          <p:nvPr/>
        </p:nvSpPr>
        <p:spPr>
          <a:xfrm>
            <a:off x="2643142" y="214290"/>
            <a:ext cx="6500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ZABYTKI  KOLEJNICTWA W KRAKOWIE</a:t>
            </a:r>
          </a:p>
          <a:p>
            <a:r>
              <a:rPr lang="pl-PL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               1.  Budynek Dworca Głównego</a:t>
            </a:r>
            <a:endParaRPr lang="pl-PL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7" name="Rectangle 39"/>
          <p:cNvSpPr>
            <a:spLocks noChangeArrowheads="1"/>
          </p:cNvSpPr>
          <p:nvPr/>
        </p:nvSpPr>
        <p:spPr bwMode="auto">
          <a:xfrm>
            <a:off x="1000100" y="538444"/>
            <a:ext cx="7286676" cy="65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 historii  dworca Kraków Główny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…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Eklektyczny budynek dworca kolejowego </a:t>
            </a:r>
            <a:r>
              <a:rPr kumimoji="0" lang="pl-PL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był uważany za jeden z najpiękniejszych i najbardziej nowoczesnych dworców monarchii austriackiej;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Uroczyste otwarcie dworca i uruchomienie linii kolejowej z Krakowa do Mysłowic odbyło się 13 października 1847 r. (stąd 170. rocznica tego wydarzenia);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Dworzec był przebudowany w latach 1869-1871, 1892-1894 (wtenczas budynek dworca przybrał dzisiejszy wygląd) oraz w 1920 r.</a:t>
            </a:r>
            <a:r>
              <a:rPr lang="pl-PL" sz="2000" b="1" dirty="0" smtClean="0"/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z="2000" b="1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Budynek starego dworca po prawie 160 latach pełnienia funkcji obsługi pasażerów został zamknięty 3 marca 2014 roku;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z="20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357290" y="857232"/>
            <a:ext cx="71438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. 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Budynek starego dworca, znajdujący się na południe od peronów, stanowi jeden z obiektów na trasie </a:t>
            </a:r>
            <a:r>
              <a:rPr lang="pl-PL" u="sng" dirty="0" smtClean="0">
                <a:hlinkClick r:id="rId2" tooltip="Krakowski Szlak Techniki"/>
              </a:rPr>
              <a:t>Krakowskiego Szlaku Techniki</a:t>
            </a:r>
            <a:r>
              <a:rPr lang="pl-PL" dirty="0" smtClean="0"/>
              <a:t> utworzonego 6 kwietnia 2006 roku.</a:t>
            </a:r>
          </a:p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61442" name="Picture 2" descr="http://kolej.darlex.pl/dworce/polska/k/krgl/krgl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2143108" y="6488668"/>
            <a:ext cx="70008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l-PL" dirty="0" smtClean="0"/>
              <a:t>Wnętrze Starego Dworca Kolejowego w 2012 r. (fot. Dariusz Sieczkowski)</a:t>
            </a:r>
            <a:endParaRPr lang="pl-PL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000100" y="714356"/>
            <a:ext cx="7358114" cy="7048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Budynek starego Dworca Głównego pomimo oficjalnego zamknięcia był nadal wykorzystywany okazjonalnie, np. na wystawy lub podczas Światowych Dni Młodzieży. </a:t>
            </a: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Planowano potem wykorzystanie gmachu do powstania sal kinowych, sali rekreacyjno-bankietowej i miejsca wystawienniczego; </a:t>
            </a:r>
          </a:p>
          <a:p>
            <a:r>
              <a:rPr lang="pl-PL" sz="1600" dirty="0" smtClean="0">
                <a:latin typeface="Arial" pitchFamily="34" charset="0"/>
                <a:cs typeface="Arial" pitchFamily="34" charset="0"/>
                <a:hlinkClick r:id="rId2"/>
              </a:rPr>
              <a:t>http://www.gazetakrakowska.pl/artykul/3667452,opuszczony-budynek-dworca-kolejowego-krakow-glowny-zamieni-sie-w-kino-zdjecia,id,t.html</a:t>
            </a:r>
            <a:endParaRPr lang="pl-PL" sz="1600" dirty="0" smtClean="0">
              <a:latin typeface="Arial" pitchFamily="34" charset="0"/>
              <a:cs typeface="Arial" pitchFamily="34" charset="0"/>
            </a:endParaRPr>
          </a:p>
          <a:p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000" dirty="0" smtClean="0">
                <a:latin typeface="Arial" pitchFamily="34" charset="0"/>
                <a:cs typeface="Arial" pitchFamily="34" charset="0"/>
              </a:rPr>
              <a:t>Od czerwca 2017 r. Dworzec Główny w budynku ulokował się „</a:t>
            </a:r>
            <a:r>
              <a:rPr lang="pl-PL" sz="2000" dirty="0" err="1" smtClean="0">
                <a:latin typeface="Arial" pitchFamily="34" charset="0"/>
                <a:cs typeface="Arial" pitchFamily="34" charset="0"/>
              </a:rPr>
              <a:t>HistoryLand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” – interaktywne muzeum historyczne stworzone   z klocków lego, przeznaczone dla dzieci i dorosłych; odwiedzający mogą tam oglądać zbudowane z tysięcy klocków Lego makiety i budowle historyczne, m.in. z Krakowa;  w planach jest także ekspozycja związana z historią kolei jako nawiązanie do miejsca, w którym „</a:t>
            </a:r>
            <a:r>
              <a:rPr lang="pl-PL" sz="2000" dirty="0" err="1" smtClean="0">
                <a:latin typeface="Arial" pitchFamily="34" charset="0"/>
                <a:cs typeface="Arial" pitchFamily="34" charset="0"/>
              </a:rPr>
              <a:t>HistoryLand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” ma swoją siedzibę </a:t>
            </a:r>
          </a:p>
          <a:p>
            <a:r>
              <a:rPr lang="pl-PL" sz="1600" dirty="0" smtClean="0">
                <a:latin typeface="Arial" pitchFamily="34" charset="0"/>
                <a:cs typeface="Arial" pitchFamily="34" charset="0"/>
                <a:hlinkClick r:id="rId3"/>
              </a:rPr>
              <a:t>http://www.gazetakrakowska.pl/wiadomosci/krakow/a/krakow-w-dawnym-budynku-dworca-pojawi-sie-ekspozycja-z-klockow-lego-zdjecia,12192813</a:t>
            </a:r>
            <a:r>
              <a:rPr lang="pl-PL" sz="1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pl-PL" sz="1600" dirty="0" smtClean="0">
              <a:latin typeface="Arial" pitchFamily="34" charset="0"/>
              <a:cs typeface="Arial" pitchFamily="34" charset="0"/>
            </a:endParaRPr>
          </a:p>
          <a:p>
            <a:endParaRPr lang="pl-PL" b="1" dirty="0" smtClean="0"/>
          </a:p>
          <a:p>
            <a:endParaRPr lang="pl-PL" b="1" dirty="0" smtClean="0"/>
          </a:p>
          <a:p>
            <a:r>
              <a:rPr lang="pl-PL" b="1" dirty="0" smtClean="0"/>
              <a:t/>
            </a:r>
            <a:br>
              <a:rPr lang="pl-PL" b="1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643042" y="1142984"/>
            <a:ext cx="67151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Fakty z historii dworca</a:t>
            </a:r>
          </a:p>
          <a:p>
            <a:endParaRPr lang="pl-PL" dirty="0" smtClean="0"/>
          </a:p>
          <a:p>
            <a:r>
              <a:rPr lang="pl-PL" dirty="0" smtClean="0"/>
              <a:t>13 października 1847 - uroczyste otwarcie dworca – odjechał wtedy pierwszy pociąg do Mysłowic (na ten dzień przypada 170 lat kolei w Krakowie);  była to stacja końcowa Kolei </a:t>
            </a:r>
            <a:r>
              <a:rPr lang="pl-PL" dirty="0" err="1" smtClean="0"/>
              <a:t>Krakowsko-Górnośląskej</a:t>
            </a:r>
            <a:r>
              <a:rPr lang="pl-PL" dirty="0" smtClean="0"/>
              <a:t>;</a:t>
            </a:r>
          </a:p>
          <a:p>
            <a:r>
              <a:rPr lang="pl-PL" dirty="0" smtClean="0"/>
              <a:t> </a:t>
            </a:r>
          </a:p>
          <a:p>
            <a:r>
              <a:rPr lang="pl-PL" dirty="0" smtClean="0"/>
              <a:t>1869-71, 1892-94, 1920 - ważniejsze przebudowy dworca,  towarzyszące jego zamianie z czołowego na przelotowy i nadanie  budynkowi, zachowany do dziś, eklektyczny wygląd;</a:t>
            </a:r>
          </a:p>
          <a:p>
            <a:endParaRPr lang="pl-PL" dirty="0" smtClean="0"/>
          </a:p>
          <a:p>
            <a:r>
              <a:rPr lang="pl-PL" dirty="0" smtClean="0"/>
              <a:t> Krakowski dworzec uważany był za jeden z najpiękniejszych i najnowocześniejszych dworców w całej monarchii </a:t>
            </a:r>
            <a:r>
              <a:rPr lang="pl-PL" dirty="0" err="1" smtClean="0"/>
              <a:t>austro-węgierskiej</a:t>
            </a:r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2014 – zamknięcie dworca głównego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1026" name="Picture 2" descr="C:\Users\JK\Desktop\Kolejowe\DSCN86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  <p:pic>
        <p:nvPicPr>
          <p:cNvPr id="1027" name="Picture 3" descr="Oznaczenie dworca na Krakowskim Szlaku Technik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2071702" cy="1691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K\Desktop\Kolejowe\DSCN86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Zapowiedź wystawy została zrealizowana w Alwern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8679715" cy="5786478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285720" y="6143644"/>
            <a:ext cx="8643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Źródło: </a:t>
            </a:r>
            <a:r>
              <a:rPr lang="pl-PL" dirty="0" smtClean="0">
                <a:hlinkClick r:id="rId4"/>
              </a:rPr>
              <a:t>http://www.gazetakrakowska.pl/wiadomosci/krakow/a/krakow-w-dawnym-budynku-dworca-pojawi-sie-ekspozycja-z-klockow-lego-zdjecia,12192813/</a:t>
            </a:r>
            <a:endParaRPr lang="pl-PL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K\Desktop\Kraków+Lidar\112NIKON\DSCN77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714876" y="6215082"/>
            <a:ext cx="41910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2.  Wiadukt  kolejowy nad ul. Lubicz</a:t>
            </a:r>
            <a:endParaRPr lang="pl-PL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K\Desktop\Kolejowe\DSCN86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64" y="-285776"/>
            <a:ext cx="9144564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Arial" pitchFamily="34" charset="0"/>
                <a:cs typeface="Arial" pitchFamily="34" charset="0"/>
              </a:rPr>
              <a:t>Wiadukt kolejowy</a:t>
            </a:r>
            <a:r>
              <a:rPr lang="pl-PL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l-PL" sz="1600" dirty="0" smtClean="0">
                <a:latin typeface="Arial" pitchFamily="34" charset="0"/>
                <a:cs typeface="Arial" pitchFamily="34" charset="0"/>
              </a:rPr>
              <a:t>nad ulicą Lubicz wraz z przekopem Talowskiego powstał w latach 1896-1898); obniżono w tym celu nawierzchnię ulicy i umocniono jej brzegi murami oporowymi z piaskowca ciężkowickiego (wcześniej ul. Lubicz krzyżowała się z torami kolejowymi na jednym poziomie);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285852" y="714356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Wiadukt Lubicz …..]</a:t>
            </a:r>
            <a:endParaRPr lang="pl-PL" dirty="0"/>
          </a:p>
        </p:txBody>
      </p:sp>
      <p:pic>
        <p:nvPicPr>
          <p:cNvPr id="12290" name="Picture 2" descr="C:\Users\JK\Desktop\Kolejowe\DSCN86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" pitchFamily="34" charset="0"/>
                <a:cs typeface="Arial" pitchFamily="34" charset="0"/>
              </a:rPr>
              <a:t>Przęsło wiaduktu ma konstrukcję metalową, wspartą na 16 kamiennych kolumnach ustawionych w dwóch rzędach w obniżonej części ul. Lubicz. 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K\Desktop\Kolejowe\DSCN86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71374" y="6488668"/>
            <a:ext cx="907262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" pitchFamily="34" charset="0"/>
                <a:cs typeface="Arial" pitchFamily="34" charset="0"/>
              </a:rPr>
              <a:t>Na murze oporowym są osadzone elektryczne latarnie (na wzór pierwotnie gazowych)</a:t>
            </a:r>
            <a:r>
              <a:rPr lang="pl-PL" b="1" dirty="0" smtClean="0"/>
              <a:t> </a:t>
            </a:r>
            <a:endParaRPr lang="pl-PL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K\Desktop\Kraków+Lidar\112NIKON\DSCN77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0" y="6215082"/>
            <a:ext cx="91440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" pitchFamily="34" charset="0"/>
                <a:cs typeface="Arial" pitchFamily="34" charset="0"/>
              </a:rPr>
              <a:t>Wiadukt  ma kute balustrady z monogramami cesarza Franciszka Józefa, osadzone w 50. rocznicę objęcia tronu;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K\Desktop\Kraków+Lidar\112NIKON\DSCN77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3071802" y="428604"/>
            <a:ext cx="6072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3. Wiadukt  kolejowy nad ul. Grzegórzecką</a:t>
            </a:r>
            <a:endParaRPr lang="pl-PL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C:\Users\JK\Desktop\Kraków+Lidar\DSCN77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0"/>
            <a:ext cx="7143768" cy="535749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285720" y="5429264"/>
            <a:ext cx="8429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Obecny wiadukt nad ul. Grzegórzecką to dawny most kolejowy nad starym korytem Wisły, zbudowany w latach 1861-1863 na linii kolejowej Kraków – Lwów; zastąpił on zbudowany w tym miejscu w latach 1854-56 most drewniany; po zasypaniu w latach 1878-1880 starego koryta Wisły stał się wiaduktem.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K\Desktop\Kraków+Lidar\112NIKON\DSCN77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64" y="0"/>
            <a:ext cx="9144564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0" y="6000768"/>
            <a:ext cx="942978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Ma on 98 m długości i 12 m szerokości; tworzy go 5 przęseł o rozpiętości 10,8 m i prawie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7 m wysokości, opartych na kamiennych filarach oraz ceglane, łukowate sklepienia.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JK\Desktop\Kolejowe\DSCN86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Obecnie (2017) trwa przebudowa </a:t>
            </a:r>
            <a:r>
              <a:rPr lang="pl-PL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wiauktu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, zgodnie z aktualnymi potrzebami komunikacyjnymi miasta, ale nawet po modernizacji ma zostać utrzymany historyczny charakter wiaduktu i przywrócone detale architektoniczne elewacji zabytku.</a:t>
            </a:r>
            <a:endParaRPr lang="pl-PL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Znalezione obrazy dla zapytania lokomotywownia kraków płaszó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15083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6143604" y="0"/>
            <a:ext cx="3000396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rgbClr val="FF0000"/>
                </a:solidFill>
              </a:rPr>
              <a:t>4. Lokomotywownia</a:t>
            </a:r>
          </a:p>
          <a:p>
            <a:r>
              <a:rPr lang="pl-PL" sz="2400" b="1" dirty="0" smtClean="0">
                <a:solidFill>
                  <a:srgbClr val="FF0000"/>
                </a:solidFill>
              </a:rPr>
              <a:t>Kraków – </a:t>
            </a:r>
            <a:r>
              <a:rPr lang="pl-PL" sz="2400" b="1" dirty="0" err="1" smtClean="0">
                <a:solidFill>
                  <a:srgbClr val="FF0000"/>
                </a:solidFill>
              </a:rPr>
              <a:t>Płaszów</a:t>
            </a:r>
            <a:r>
              <a:rPr lang="pl-PL" sz="2400" b="1" dirty="0" smtClean="0">
                <a:solidFill>
                  <a:srgbClr val="FF0000"/>
                </a:solidFill>
              </a:rPr>
              <a:t>. </a:t>
            </a:r>
            <a:endParaRPr lang="pl-PL" sz="2400" b="1" dirty="0">
              <a:solidFill>
                <a:srgbClr val="FF0000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57158" y="285728"/>
            <a:ext cx="3451394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l-PL" dirty="0" smtClean="0"/>
              <a:t>http://mapio.net/pic/p-97054077/</a:t>
            </a:r>
            <a:endParaRPr lang="pl-PL" dirty="0"/>
          </a:p>
        </p:txBody>
      </p:sp>
      <p:sp>
        <p:nvSpPr>
          <p:cNvPr id="7" name="pole tekstowe 6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Lokomotywownia powstała w 1927 roku za dworcem Kraków – </a:t>
            </a:r>
            <a:r>
              <a:rPr lang="pl-PL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Płaszów</a:t>
            </a:r>
            <a:r>
              <a:rPr lang="pl-PL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r>
              <a:rPr lang="pl-PL" dirty="0" smtClean="0">
                <a:latin typeface="Arial" pitchFamily="34" charset="0"/>
                <a:cs typeface="Arial" pitchFamily="34" charset="0"/>
              </a:rPr>
              <a:t>tworzył ją zespół budynków biurowych i technicznych oraz dwie hale wachlarzowe parowozowni.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dirty="0" smtClean="0"/>
              <a:t>Najciekawszy obiekt Lokomotywowni – obrotnica z mechanizmem karbowym;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http://static.panoramio.com/photos/large/97054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897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Prostokąt 2"/>
          <p:cNvSpPr/>
          <p:nvPr/>
        </p:nvSpPr>
        <p:spPr>
          <a:xfrm>
            <a:off x="5500694" y="5572140"/>
            <a:ext cx="3451394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l-PL" dirty="0" smtClean="0"/>
              <a:t>http://mapio.net/pic/p-97054077/</a:t>
            </a:r>
            <a:endParaRPr lang="pl-PL" dirty="0"/>
          </a:p>
        </p:txBody>
      </p:sp>
      <p:sp>
        <p:nvSpPr>
          <p:cNvPr id="4" name="pole tekstowe 3"/>
          <p:cNvSpPr txBox="1"/>
          <p:nvPr/>
        </p:nvSpPr>
        <p:spPr>
          <a:xfrm>
            <a:off x="357158" y="6143644"/>
            <a:ext cx="8429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Długi rząd hangarów (16 hal) był dawniej  miejscem postoju oraz napraw wagonów i lokomotyw, których większość stoi teraz opuszczona na torach prowadzących do hal:</a:t>
            </a:r>
            <a:endParaRPr lang="pl-PL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http://static.panoramio.com/photos/large/970540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09897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785786" y="357166"/>
            <a:ext cx="35004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http://mapio.net/pic/p-97054077/</a:t>
            </a:r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0" y="6119336"/>
            <a:ext cx="9144000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Obecnie na torach stoją opuszczone, rdzewiejące, wagony i lokomotywy; krajobraz jest podobny do skansenu w Chabówce, tylko mocno nieuporządkowany a teren zaniedbany</a:t>
            </a:r>
            <a:endParaRPr lang="pl-PL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K\Desktop\Kolejowe\DSCN87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142984"/>
            <a:ext cx="7072362" cy="5303944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3214678" y="428604"/>
            <a:ext cx="5710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6. Zabytkowy parowóz na skwerze AGH </a:t>
            </a:r>
            <a:endParaRPr lang="pl-PL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JK\Desktop\Kolejowe\DSCN87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l-PL" sz="16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Przed budynkiem Wydziału Inżynierii Metali i Informatyki Przemysłowej (pawilon B-5) AGH stoi parowóz towarowy Ty2-559  (nazywany „Żyleta”), umieszczony jako obiekt muzealny. Parowóz odrestaurowany w Pyskowicach ulokowano na AGH w 2009 roku; waży on 115 ton i ma 23 m długości; towarzyszy mu także sprowadzony</a:t>
            </a:r>
            <a:r>
              <a:rPr lang="pl-PL" sz="1600" dirty="0" smtClean="0">
                <a:solidFill>
                  <a:srgbClr val="1E283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tender oraz wagonik wojskowy z pryczami.</a:t>
            </a:r>
            <a:endParaRPr lang="pl-PL" sz="16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K\Desktop\Kolejowe\DSCN87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564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5357818" y="0"/>
            <a:ext cx="3786182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16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Parowóz zbudowano w 1943 roku w Elblągu, po zakończeniu eksploatacji pod koniec lat 70. stał on w Chojnicach, skąd sprowadzili go na teren  AGH krakowscy studenci;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Prostokąt 1"/>
          <p:cNvSpPr/>
          <p:nvPr/>
        </p:nvSpPr>
        <p:spPr>
          <a:xfrm>
            <a:off x="928662" y="428604"/>
            <a:ext cx="7643866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PODSUMOWANIE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Zabytki kolejnictwa w województwie małopolskim są wykorzystywane aktualnie do różnych celów;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podstawową ich funkcją jest nadal </a:t>
            </a:r>
            <a:r>
              <a:rPr lang="pl-PL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obsługa podróżnych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, np. na otwartych po renowacji zabytkowych dworcach w Tarnowie i Nowym Sączu;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niektóre dalej pełnią swoją </a:t>
            </a:r>
            <a:r>
              <a:rPr lang="pl-PL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pierwotną funkcję, 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np. mosty i wiadukty kolejowe (wiadukt nad ul. Grzegórzecką, nad ul. Lubicz w Krakowie, tunel w Żegiestowie);</a:t>
            </a:r>
            <a:endParaRPr lang="pl-PL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Zabytki kolejnictwa woj. małopolskiego pełnią też nowe funkcje:</a:t>
            </a:r>
            <a:endParaRPr lang="pl-PL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kulturotwórcze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– przykładem jest „</a:t>
            </a:r>
            <a:r>
              <a:rPr lang="pl-PL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HistoryLand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” w starym Dworcu w Krakowie, biblioteka na dworcu w Rabce Zdroju, planowana biblioteka na dworcu w Skawinie, szkoła muzyczna w części dworca wielickiego;</a:t>
            </a:r>
            <a:endParaRPr lang="pl-PL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mieszkalne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– np. dawny budynek przystanku kolejowego Kraków-Podgórze czy strażnica kolejowa w Tarnowie;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pensjonaty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– np. w Kasinie Wielkiej część zabytkowego budynku stacyjnego przeznaczono na luksusowy pensjonat; noclegi oferuje również skansen w Chabówce;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Prostokąt 1"/>
          <p:cNvSpPr/>
          <p:nvPr/>
        </p:nvSpPr>
        <p:spPr>
          <a:xfrm>
            <a:off x="1214414" y="1071546"/>
            <a:ext cx="6786610" cy="4416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lokale gastronomiczne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- przykładem była restauracja „Galicyjska” w pomieszczeniach dawnego budynku dworca w Krakowie czy planowane otwarcie kawiarni w remontowanym dworca w Skawinie; </a:t>
            </a:r>
            <a:endParaRPr lang="pl-PL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lang="pl-PL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plenery filmowe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– przykładów jest sporo, np. dworzec w Rabce (kręcono sceny do filmu „Duże zwierzę”), stacja kolejowa w Kasinie Wielkiej (sceny do „Listy Schindlera” ,„Katynia”); filmowcy wykorzystywali również eksponaty ze Skansenu Kolejowego w Chabówce m.in. do „Sławy i chwały”, „Złota dezerterów” i „Przedwiośnia”.</a:t>
            </a:r>
            <a:endParaRPr lang="pl-PL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Zabytki ruchome – najczęściej zabytkowe lokomotywy - bywają ustawiane w różnych miejscach jako swoiste </a:t>
            </a:r>
            <a:r>
              <a:rPr lang="pl-PL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pomniki techniki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transportowej, np. stary parowóz na  terenie AGH lub przed dworcem w Nowym Sączu;</a:t>
            </a:r>
            <a:endParaRPr lang="pl-PL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Prostokąt 1"/>
          <p:cNvSpPr/>
          <p:nvPr/>
        </p:nvSpPr>
        <p:spPr>
          <a:xfrm>
            <a:off x="1142976" y="1285860"/>
            <a:ext cx="685804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Przedstawione zabytkowe obiekty kolejnictwa są przykładem również </a:t>
            </a:r>
            <a:r>
              <a:rPr lang="pl-PL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walorów turystycznych, 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gdyż budzą zainteresowanie turystów i są czytelne w krajobrazie;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dirty="0" smtClean="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Wykorzystanie zabytków kolejnictwa w turystyce jest bardzo szerokie, bo dołącza się w niej także walor </a:t>
            </a:r>
            <a:r>
              <a:rPr lang="pl-PL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dydaktyczny</a:t>
            </a:r>
            <a:r>
              <a:rPr lang="pl-P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– np. lekcje muzealne lub przyjazdy pociągami retro, które pozwalają poznać zabytek nie tylko od strony technicznej, ale również poznać walory okolicy i jej środowisko naturalne;</a:t>
            </a:r>
            <a:r>
              <a:rPr lang="pl-PL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dirty="0" smtClean="0">
                <a:latin typeface="Arial" pitchFamily="34" charset="0"/>
                <a:cs typeface="Arial" pitchFamily="34" charset="0"/>
              </a:rPr>
              <a:t>efektem tych działań są m.in. opracowania tematyczne wykonywane przez młodzież szkolną w ramach olimpiady geograficznej lub prace dyplomowe podejmowane przez studentów np. na kierunku turystyka i rekreacja Uniwersytetu Pedagogicznego w Krakowie;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Książkowe </a:t>
            </a:r>
            <a:endParaRPr lang="pl-PL" dirty="0"/>
          </a:p>
        </p:txBody>
      </p:sp>
      <p:pic>
        <p:nvPicPr>
          <p:cNvPr id="78850" name="Picture 2" descr="Okładka książki Kolej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1214422"/>
            <a:ext cx="1521344" cy="216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1" name="Picture 3" descr="file_1172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00042"/>
            <a:ext cx="201226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2" name="Picture 4" descr="Kolej na Polskę. Najpiękniejsze zabytki kolejnictwa w Polsce - Opracowanie zbiorow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1000108"/>
            <a:ext cx="1737071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3" name="Picture 5" descr="97883770566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857628"/>
            <a:ext cx="2714612" cy="27146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78855" name="Picture 7" descr="KOLEJE POLSKIE 1842 - 197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642918"/>
            <a:ext cx="1909299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/>
          <p:cNvSpPr txBox="1"/>
          <p:nvPr/>
        </p:nvSpPr>
        <p:spPr>
          <a:xfrm>
            <a:off x="5000628" y="214290"/>
            <a:ext cx="3857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Wykorzystana literatura:</a:t>
            </a:r>
          </a:p>
          <a:p>
            <a:r>
              <a:rPr lang="pl-PL" b="1" dirty="0" smtClean="0"/>
              <a:t>Wybrane opracowania książkowe</a:t>
            </a: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571736" y="3429000"/>
            <a:ext cx="63579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7938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Hydzik, J., </a:t>
            </a:r>
            <a:r>
              <a:rPr lang="pl-PL" sz="16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Schwertner</a:t>
            </a:r>
            <a:r>
              <a:rPr lang="pl-PL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, D., Żurowska, J. (red.) (2012). </a:t>
            </a:r>
            <a:r>
              <a:rPr lang="pl-PL" sz="16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Wybrane zagadnienia historii  zabytków transportu.</a:t>
            </a:r>
            <a:r>
              <a:rPr lang="pl-PL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Kraków: Stowarzyszenie Inżynierów i Techników Komunikacji Odział w Krakowie.</a:t>
            </a:r>
            <a:endParaRPr lang="pl-PL" sz="1600" dirty="0" smtClean="0">
              <a:latin typeface="Arial" pitchFamily="34" charset="0"/>
              <a:cs typeface="Arial" pitchFamily="34" charset="0"/>
            </a:endParaRPr>
          </a:p>
          <a:p>
            <a:pPr lvl="0" indent="7938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l-PL" sz="1600" i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793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Zeszyty Naukowo-Techniczne Stowarzyszenia Inżynierów i Techników Komunikacji Rzeczypospolitej Polskiej Oddział w Krakowie</a:t>
            </a:r>
            <a:r>
              <a:rPr lang="pl-PL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, seria: materiały konferencyjne:</a:t>
            </a:r>
            <a:endParaRPr lang="pl-PL" sz="1600" dirty="0" smtClean="0">
              <a:latin typeface="Arial" pitchFamily="34" charset="0"/>
              <a:cs typeface="Arial" pitchFamily="34" charset="0"/>
            </a:endParaRPr>
          </a:p>
          <a:p>
            <a:pPr lvl="0" indent="793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nr 51 (100). Historia i ochrona zabytków w transporcie (2002);</a:t>
            </a:r>
            <a:endParaRPr lang="pl-PL" sz="1600" dirty="0" smtClean="0">
              <a:latin typeface="Arial" pitchFamily="34" charset="0"/>
              <a:cs typeface="Arial" pitchFamily="34" charset="0"/>
            </a:endParaRPr>
          </a:p>
          <a:p>
            <a:pPr lvl="0" indent="793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nr 71 (122). Zabytkowe obiekty techniki transportowej (2005). </a:t>
            </a:r>
            <a:endParaRPr lang="pl-PL" sz="1600" dirty="0" smtClean="0">
              <a:latin typeface="Arial" pitchFamily="34" charset="0"/>
              <a:cs typeface="Arial" pitchFamily="34" charset="0"/>
            </a:endParaRPr>
          </a:p>
          <a:p>
            <a:pPr lvl="0" indent="793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nr 74 (125). Zabytki transportu – Potencjał kulturowy i     </a:t>
            </a:r>
          </a:p>
          <a:p>
            <a:pPr lvl="0" indent="793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turystyczny (2005).</a:t>
            </a:r>
            <a:r>
              <a:rPr lang="pl-PL" sz="16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pl-PL" sz="1600" dirty="0" smtClean="0">
              <a:latin typeface="Arial" pitchFamily="34" charset="0"/>
              <a:cs typeface="Arial" pitchFamily="34" charset="0"/>
            </a:endParaRPr>
          </a:p>
          <a:p>
            <a:pPr lvl="0" indent="793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nr 81 (135). Technika w transporcie. Historia i Zabytki (2007).</a:t>
            </a:r>
            <a:endParaRPr lang="pl-PL" sz="1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097" name="Picture 1" descr="C:\Users\JK\Desktop\Kolejowe\DSCN87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000108"/>
            <a:ext cx="5578484" cy="4183605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3643306" y="5715016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DZIĘKUJEMY ZA UWAGĘ………..</a:t>
            </a:r>
            <a:endParaRPr lang="pl-PL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2789</TotalTime>
  <Words>3124</Words>
  <Application>Microsoft Office PowerPoint</Application>
  <PresentationFormat>Pokaz na ekranie (4:3)</PresentationFormat>
  <Paragraphs>326</Paragraphs>
  <Slides>68</Slides>
  <Notes>5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68</vt:i4>
      </vt:variant>
    </vt:vector>
  </HeadingPairs>
  <TitlesOfParts>
    <vt:vector size="6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  <vt:lpstr>Slajd 35</vt:lpstr>
      <vt:lpstr>Slajd 36</vt:lpstr>
      <vt:lpstr>Slajd 37</vt:lpstr>
      <vt:lpstr>Slajd 38</vt:lpstr>
      <vt:lpstr>Slajd 39</vt:lpstr>
      <vt:lpstr>Slajd 40</vt:lpstr>
      <vt:lpstr>Slajd 41</vt:lpstr>
      <vt:lpstr>Slajd 42</vt:lpstr>
      <vt:lpstr>Slajd 43</vt:lpstr>
      <vt:lpstr>Slajd 44</vt:lpstr>
      <vt:lpstr>Slajd 45</vt:lpstr>
      <vt:lpstr>Slajd 46</vt:lpstr>
      <vt:lpstr>Slajd 47</vt:lpstr>
      <vt:lpstr>Slajd 48</vt:lpstr>
      <vt:lpstr>Slajd 49</vt:lpstr>
      <vt:lpstr>Slajd 50</vt:lpstr>
      <vt:lpstr>Slajd 51</vt:lpstr>
      <vt:lpstr>Slajd 52</vt:lpstr>
      <vt:lpstr>Slajd 53</vt:lpstr>
      <vt:lpstr>Slajd 54</vt:lpstr>
      <vt:lpstr>Slajd 55</vt:lpstr>
      <vt:lpstr>Slajd 56</vt:lpstr>
      <vt:lpstr>Slajd 57</vt:lpstr>
      <vt:lpstr>Slajd 58</vt:lpstr>
      <vt:lpstr>Slajd 59</vt:lpstr>
      <vt:lpstr>Slajd 60</vt:lpstr>
      <vt:lpstr>Slajd 61</vt:lpstr>
      <vt:lpstr>Slajd 62</vt:lpstr>
      <vt:lpstr>Slajd 63</vt:lpstr>
      <vt:lpstr>Slajd 64</vt:lpstr>
      <vt:lpstr>Slajd 65</vt:lpstr>
      <vt:lpstr>Slajd 66</vt:lpstr>
      <vt:lpstr>Slajd 67</vt:lpstr>
      <vt:lpstr>Slajd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JK</dc:creator>
  <cp:lastModifiedBy>JK</cp:lastModifiedBy>
  <cp:revision>354</cp:revision>
  <dcterms:created xsi:type="dcterms:W3CDTF">2015-11-23T12:51:06Z</dcterms:created>
  <dcterms:modified xsi:type="dcterms:W3CDTF">2017-10-19T00:23:51Z</dcterms:modified>
</cp:coreProperties>
</file>