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5"/>
  </p:notesMasterIdLst>
  <p:sldIdLst>
    <p:sldId id="265" r:id="rId2"/>
    <p:sldId id="289" r:id="rId3"/>
    <p:sldId id="269" r:id="rId4"/>
    <p:sldId id="297" r:id="rId5"/>
    <p:sldId id="266" r:id="rId6"/>
    <p:sldId id="290" r:id="rId7"/>
    <p:sldId id="298" r:id="rId8"/>
    <p:sldId id="277" r:id="rId9"/>
    <p:sldId id="274" r:id="rId10"/>
    <p:sldId id="313" r:id="rId11"/>
    <p:sldId id="263" r:id="rId12"/>
    <p:sldId id="314" r:id="rId13"/>
    <p:sldId id="316" r:id="rId14"/>
    <p:sldId id="317" r:id="rId15"/>
    <p:sldId id="319" r:id="rId16"/>
    <p:sldId id="318" r:id="rId17"/>
    <p:sldId id="300" r:id="rId18"/>
    <p:sldId id="320" r:id="rId19"/>
    <p:sldId id="302" r:id="rId20"/>
    <p:sldId id="262" r:id="rId21"/>
    <p:sldId id="321" r:id="rId22"/>
    <p:sldId id="293" r:id="rId23"/>
    <p:sldId id="261" r:id="rId24"/>
    <p:sldId id="292" r:id="rId25"/>
    <p:sldId id="303" r:id="rId26"/>
    <p:sldId id="331" r:id="rId27"/>
    <p:sldId id="306" r:id="rId28"/>
    <p:sldId id="329" r:id="rId29"/>
    <p:sldId id="305" r:id="rId30"/>
    <p:sldId id="326" r:id="rId31"/>
    <p:sldId id="325" r:id="rId32"/>
    <p:sldId id="275" r:id="rId33"/>
    <p:sldId id="327" r:id="rId34"/>
    <p:sldId id="328" r:id="rId35"/>
    <p:sldId id="307" r:id="rId36"/>
    <p:sldId id="334" r:id="rId37"/>
    <p:sldId id="338" r:id="rId38"/>
    <p:sldId id="342" r:id="rId39"/>
    <p:sldId id="335" r:id="rId40"/>
    <p:sldId id="336" r:id="rId41"/>
    <p:sldId id="337" r:id="rId42"/>
    <p:sldId id="340" r:id="rId43"/>
    <p:sldId id="339" r:id="rId44"/>
    <p:sldId id="343" r:id="rId45"/>
    <p:sldId id="341" r:id="rId46"/>
    <p:sldId id="346" r:id="rId47"/>
    <p:sldId id="345" r:id="rId48"/>
    <p:sldId id="344" r:id="rId49"/>
    <p:sldId id="347" r:id="rId50"/>
    <p:sldId id="354" r:id="rId51"/>
    <p:sldId id="349" r:id="rId52"/>
    <p:sldId id="351" r:id="rId53"/>
    <p:sldId id="353" r:id="rId54"/>
    <p:sldId id="365" r:id="rId55"/>
    <p:sldId id="350" r:id="rId56"/>
    <p:sldId id="366" r:id="rId57"/>
    <p:sldId id="311" r:id="rId58"/>
    <p:sldId id="310" r:id="rId59"/>
    <p:sldId id="312" r:id="rId60"/>
    <p:sldId id="352" r:id="rId61"/>
    <p:sldId id="369" r:id="rId62"/>
    <p:sldId id="360" r:id="rId63"/>
    <p:sldId id="361" r:id="rId64"/>
    <p:sldId id="377" r:id="rId65"/>
    <p:sldId id="372" r:id="rId66"/>
    <p:sldId id="374" r:id="rId67"/>
    <p:sldId id="373" r:id="rId68"/>
    <p:sldId id="371" r:id="rId69"/>
    <p:sldId id="362" r:id="rId70"/>
    <p:sldId id="363" r:id="rId71"/>
    <p:sldId id="259" r:id="rId72"/>
    <p:sldId id="375" r:id="rId73"/>
    <p:sldId id="378" r:id="rId74"/>
    <p:sldId id="416" r:id="rId75"/>
    <p:sldId id="418" r:id="rId76"/>
    <p:sldId id="417" r:id="rId77"/>
    <p:sldId id="422" r:id="rId78"/>
    <p:sldId id="380" r:id="rId79"/>
    <p:sldId id="421" r:id="rId80"/>
    <p:sldId id="381" r:id="rId81"/>
    <p:sldId id="383" r:id="rId82"/>
    <p:sldId id="382" r:id="rId83"/>
    <p:sldId id="294" r:id="rId84"/>
    <p:sldId id="406" r:id="rId85"/>
    <p:sldId id="295" r:id="rId86"/>
    <p:sldId id="407" r:id="rId87"/>
    <p:sldId id="385" r:id="rId88"/>
    <p:sldId id="384" r:id="rId89"/>
    <p:sldId id="278" r:id="rId90"/>
    <p:sldId id="279" r:id="rId91"/>
    <p:sldId id="405" r:id="rId92"/>
    <p:sldId id="386" r:id="rId93"/>
    <p:sldId id="387" r:id="rId94"/>
    <p:sldId id="388" r:id="rId95"/>
    <p:sldId id="267" r:id="rId96"/>
    <p:sldId id="403" r:id="rId97"/>
    <p:sldId id="427" r:id="rId98"/>
    <p:sldId id="408" r:id="rId99"/>
    <p:sldId id="389" r:id="rId100"/>
    <p:sldId id="402" r:id="rId101"/>
    <p:sldId id="404" r:id="rId102"/>
    <p:sldId id="428" r:id="rId103"/>
    <p:sldId id="391" r:id="rId104"/>
    <p:sldId id="429" r:id="rId105"/>
    <p:sldId id="392" r:id="rId106"/>
    <p:sldId id="400" r:id="rId107"/>
    <p:sldId id="415" r:id="rId108"/>
    <p:sldId id="409" r:id="rId109"/>
    <p:sldId id="414" r:id="rId110"/>
    <p:sldId id="401" r:id="rId111"/>
    <p:sldId id="411" r:id="rId112"/>
    <p:sldId id="393" r:id="rId113"/>
    <p:sldId id="430" r:id="rId114"/>
    <p:sldId id="394" r:id="rId115"/>
    <p:sldId id="396" r:id="rId116"/>
    <p:sldId id="398" r:id="rId117"/>
    <p:sldId id="397" r:id="rId118"/>
    <p:sldId id="423" r:id="rId119"/>
    <p:sldId id="424" r:id="rId120"/>
    <p:sldId id="425" r:id="rId121"/>
    <p:sldId id="323" r:id="rId122"/>
    <p:sldId id="324" r:id="rId123"/>
    <p:sldId id="355" r:id="rId124"/>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286" autoAdjust="0"/>
    <p:restoredTop sz="93431" autoAdjust="0"/>
  </p:normalViewPr>
  <p:slideViewPr>
    <p:cSldViewPr>
      <p:cViewPr varScale="1">
        <p:scale>
          <a:sx n="65" d="100"/>
          <a:sy n="65" d="100"/>
        </p:scale>
        <p:origin x="1358"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theme" Target="theme/theme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444BA2-F05C-4746-84C1-B3BD123CE8DF}" type="datetimeFigureOut">
              <a:rPr lang="pl-PL" smtClean="0"/>
              <a:pPr/>
              <a:t>2017-10-18</a:t>
            </a:fld>
            <a:endParaRPr lang="pl-PL"/>
          </a:p>
        </p:txBody>
      </p:sp>
      <p:sp>
        <p:nvSpPr>
          <p:cNvPr id="4" name="Symbol zastępczy obrazu slajd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6" name="Symbol zastępczy stopki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C5933BA-1E32-4D4C-B675-DF8A59EEE9DE}" type="slidenum">
              <a:rPr lang="pl-PL" smtClean="0"/>
              <a:pPr/>
              <a:t>‹#›</a:t>
            </a:fld>
            <a:endParaRPr lang="pl-PL"/>
          </a:p>
        </p:txBody>
      </p:sp>
    </p:spTree>
    <p:extLst>
      <p:ext uri="{BB962C8B-B14F-4D97-AF65-F5344CB8AC3E}">
        <p14:creationId xmlns:p14="http://schemas.microsoft.com/office/powerpoint/2010/main" val="29166829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1C5933BA-1E32-4D4C-B675-DF8A59EEE9DE}" type="slidenum">
              <a:rPr lang="pl-PL" smtClean="0"/>
              <a:pPr/>
              <a:t>33</a:t>
            </a:fld>
            <a:endParaRPr lang="pl-PL"/>
          </a:p>
        </p:txBody>
      </p:sp>
    </p:spTree>
    <p:extLst>
      <p:ext uri="{BB962C8B-B14F-4D97-AF65-F5344CB8AC3E}">
        <p14:creationId xmlns:p14="http://schemas.microsoft.com/office/powerpoint/2010/main" val="2183030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1C5933BA-1E32-4D4C-B675-DF8A59EEE9DE}" type="slidenum">
              <a:rPr lang="pl-PL" smtClean="0"/>
              <a:pPr/>
              <a:t>61</a:t>
            </a:fld>
            <a:endParaRPr lang="pl-PL"/>
          </a:p>
        </p:txBody>
      </p:sp>
    </p:spTree>
    <p:extLst>
      <p:ext uri="{BB962C8B-B14F-4D97-AF65-F5344CB8AC3E}">
        <p14:creationId xmlns:p14="http://schemas.microsoft.com/office/powerpoint/2010/main" val="4274447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1C5933BA-1E32-4D4C-B675-DF8A59EEE9DE}" type="slidenum">
              <a:rPr lang="pl-PL" smtClean="0"/>
              <a:pPr/>
              <a:t>66</a:t>
            </a:fld>
            <a:endParaRPr lang="pl-PL"/>
          </a:p>
        </p:txBody>
      </p:sp>
    </p:spTree>
    <p:extLst>
      <p:ext uri="{BB962C8B-B14F-4D97-AF65-F5344CB8AC3E}">
        <p14:creationId xmlns:p14="http://schemas.microsoft.com/office/powerpoint/2010/main" val="4568855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1C5933BA-1E32-4D4C-B675-DF8A59EEE9DE}" type="slidenum">
              <a:rPr lang="pl-PL" smtClean="0"/>
              <a:pPr/>
              <a:t>83</a:t>
            </a:fld>
            <a:endParaRPr lang="pl-PL"/>
          </a:p>
        </p:txBody>
      </p:sp>
    </p:spTree>
    <p:extLst>
      <p:ext uri="{BB962C8B-B14F-4D97-AF65-F5344CB8AC3E}">
        <p14:creationId xmlns:p14="http://schemas.microsoft.com/office/powerpoint/2010/main" val="31053283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smtClean="0"/>
              <a:t>Kliknij, aby edytować styl</a:t>
            </a:r>
            <a:endParaRPr lang="pl-PL"/>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pl-PL"/>
          </a:p>
        </p:txBody>
      </p:sp>
      <p:sp>
        <p:nvSpPr>
          <p:cNvPr id="4" name="Symbol zastępczy daty 3"/>
          <p:cNvSpPr>
            <a:spLocks noGrp="1"/>
          </p:cNvSpPr>
          <p:nvPr>
            <p:ph type="dt" sz="half" idx="10"/>
          </p:nvPr>
        </p:nvSpPr>
        <p:spPr/>
        <p:txBody>
          <a:bodyPr/>
          <a:lstStyle/>
          <a:p>
            <a:fld id="{1EEA2F4D-62AD-460A-88FB-2F3B94A0168A}" type="datetimeFigureOut">
              <a:rPr lang="pl-PL" smtClean="0"/>
              <a:pPr/>
              <a:t>2017-10-18</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8248E744-42AB-43B5-891B-FCA056971E50}" type="slidenum">
              <a:rPr lang="pl-PL" smtClean="0"/>
              <a:pPr/>
              <a:t>‹#›</a:t>
            </a:fld>
            <a:endParaRPr lang="pl-P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1EEA2F4D-62AD-460A-88FB-2F3B94A0168A}" type="datetimeFigureOut">
              <a:rPr lang="pl-PL" smtClean="0"/>
              <a:pPr/>
              <a:t>2017-10-18</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8248E744-42AB-43B5-891B-FCA056971E50}" type="slidenum">
              <a:rPr lang="pl-PL" smtClean="0"/>
              <a:pPr/>
              <a:t>‹#›</a:t>
            </a:fld>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pl-PL"/>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Symbol zastępczy daty 3"/>
          <p:cNvSpPr>
            <a:spLocks noGrp="1"/>
          </p:cNvSpPr>
          <p:nvPr>
            <p:ph type="dt" sz="half" idx="10"/>
          </p:nvPr>
        </p:nvSpPr>
        <p:spPr/>
        <p:txBody>
          <a:bodyPr/>
          <a:lstStyle/>
          <a:p>
            <a:fld id="{1EEA2F4D-62AD-460A-88FB-2F3B94A0168A}" type="datetimeFigureOut">
              <a:rPr lang="pl-PL" smtClean="0"/>
              <a:pPr/>
              <a:t>2017-10-18</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8248E744-42AB-43B5-891B-FCA056971E50}" type="slidenum">
              <a:rPr lang="pl-PL" smtClean="0"/>
              <a:pPr/>
              <a:t>‹#›</a:t>
            </a:fld>
            <a:endParaRPr lang="pl-P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daty 4"/>
          <p:cNvSpPr>
            <a:spLocks noGrp="1"/>
          </p:cNvSpPr>
          <p:nvPr>
            <p:ph type="dt" sz="half" idx="10"/>
          </p:nvPr>
        </p:nvSpPr>
        <p:spPr/>
        <p:txBody>
          <a:bodyPr/>
          <a:lstStyle/>
          <a:p>
            <a:fld id="{1EEA2F4D-62AD-460A-88FB-2F3B94A0168A}" type="datetimeFigureOut">
              <a:rPr lang="pl-PL" smtClean="0"/>
              <a:pPr/>
              <a:t>2017-10-18</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8248E744-42AB-43B5-891B-FCA056971E50}" type="slidenum">
              <a:rPr lang="pl-PL" smtClean="0"/>
              <a:pPr/>
              <a:t>‹#›</a:t>
            </a:fld>
            <a:endParaRPr lang="pl-P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a:t>
            </a:r>
            <a:endParaRPr lang="pl-PL"/>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7" name="Symbol zastępczy daty 6"/>
          <p:cNvSpPr>
            <a:spLocks noGrp="1"/>
          </p:cNvSpPr>
          <p:nvPr>
            <p:ph type="dt" sz="half" idx="10"/>
          </p:nvPr>
        </p:nvSpPr>
        <p:spPr/>
        <p:txBody>
          <a:bodyPr/>
          <a:lstStyle/>
          <a:p>
            <a:fld id="{1EEA2F4D-62AD-460A-88FB-2F3B94A0168A}" type="datetimeFigureOut">
              <a:rPr lang="pl-PL" smtClean="0"/>
              <a:pPr/>
              <a:t>2017-10-18</a:t>
            </a:fld>
            <a:endParaRPr lang="pl-PL"/>
          </a:p>
        </p:txBody>
      </p:sp>
      <p:sp>
        <p:nvSpPr>
          <p:cNvPr id="8" name="Symbol zastępczy stopki 7"/>
          <p:cNvSpPr>
            <a:spLocks noGrp="1"/>
          </p:cNvSpPr>
          <p:nvPr>
            <p:ph type="ftr" sz="quarter" idx="11"/>
          </p:nvPr>
        </p:nvSpPr>
        <p:spPr/>
        <p:txBody>
          <a:bodyPr/>
          <a:lstStyle/>
          <a:p>
            <a:endParaRPr lang="pl-PL"/>
          </a:p>
        </p:txBody>
      </p:sp>
      <p:sp>
        <p:nvSpPr>
          <p:cNvPr id="9" name="Symbol zastępczy numeru slajdu 8"/>
          <p:cNvSpPr>
            <a:spLocks noGrp="1"/>
          </p:cNvSpPr>
          <p:nvPr>
            <p:ph type="sldNum" sz="quarter" idx="12"/>
          </p:nvPr>
        </p:nvSpPr>
        <p:spPr/>
        <p:txBody>
          <a:bodyPr/>
          <a:lstStyle/>
          <a:p>
            <a:fld id="{8248E744-42AB-43B5-891B-FCA056971E50}" type="slidenum">
              <a:rPr lang="pl-PL" smtClean="0"/>
              <a:pPr/>
              <a:t>‹#›</a:t>
            </a:fld>
            <a:endParaRPr lang="pl-P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daty 2"/>
          <p:cNvSpPr>
            <a:spLocks noGrp="1"/>
          </p:cNvSpPr>
          <p:nvPr>
            <p:ph type="dt" sz="half" idx="10"/>
          </p:nvPr>
        </p:nvSpPr>
        <p:spPr/>
        <p:txBody>
          <a:bodyPr/>
          <a:lstStyle/>
          <a:p>
            <a:fld id="{1EEA2F4D-62AD-460A-88FB-2F3B94A0168A}" type="datetimeFigureOut">
              <a:rPr lang="pl-PL" smtClean="0"/>
              <a:pPr/>
              <a:t>2017-10-18</a:t>
            </a:fld>
            <a:endParaRPr lang="pl-PL"/>
          </a:p>
        </p:txBody>
      </p:sp>
      <p:sp>
        <p:nvSpPr>
          <p:cNvPr id="4" name="Symbol zastępczy stopki 3"/>
          <p:cNvSpPr>
            <a:spLocks noGrp="1"/>
          </p:cNvSpPr>
          <p:nvPr>
            <p:ph type="ftr" sz="quarter" idx="11"/>
          </p:nvPr>
        </p:nvSpPr>
        <p:spPr/>
        <p:txBody>
          <a:bodyPr/>
          <a:lstStyle/>
          <a:p>
            <a:endParaRPr lang="pl-PL"/>
          </a:p>
        </p:txBody>
      </p:sp>
      <p:sp>
        <p:nvSpPr>
          <p:cNvPr id="5" name="Symbol zastępczy numeru slajdu 4"/>
          <p:cNvSpPr>
            <a:spLocks noGrp="1"/>
          </p:cNvSpPr>
          <p:nvPr>
            <p:ph type="sldNum" sz="quarter" idx="12"/>
          </p:nvPr>
        </p:nvSpPr>
        <p:spPr/>
        <p:txBody>
          <a:bodyPr/>
          <a:lstStyle/>
          <a:p>
            <a:fld id="{8248E744-42AB-43B5-891B-FCA056971E50}" type="slidenum">
              <a:rPr lang="pl-PL" smtClean="0"/>
              <a:pPr/>
              <a:t>‹#›</a:t>
            </a:fld>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1EEA2F4D-62AD-460A-88FB-2F3B94A0168A}" type="datetimeFigureOut">
              <a:rPr lang="pl-PL" smtClean="0"/>
              <a:pPr/>
              <a:t>2017-10-18</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p:txBody>
          <a:bodyPr/>
          <a:lstStyle/>
          <a:p>
            <a:fld id="{8248E744-42AB-43B5-891B-FCA056971E50}" type="slidenum">
              <a:rPr lang="pl-PL" smtClean="0"/>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smtClean="0"/>
              <a:t>Kliknij, aby edytować styl</a:t>
            </a:r>
            <a:endParaRPr lang="pl-PL"/>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1EEA2F4D-62AD-460A-88FB-2F3B94A0168A}" type="datetimeFigureOut">
              <a:rPr lang="pl-PL" smtClean="0"/>
              <a:pPr/>
              <a:t>2017-10-18</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8248E744-42AB-43B5-891B-FCA056971E50}" type="slidenum">
              <a:rPr lang="pl-PL" smtClean="0"/>
              <a:pPr/>
              <a:t>‹#›</a:t>
            </a:fld>
            <a:endParaRPr lang="pl-P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pl-PL"/>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1EEA2F4D-62AD-460A-88FB-2F3B94A0168A}" type="datetimeFigureOut">
              <a:rPr lang="pl-PL" smtClean="0"/>
              <a:pPr/>
              <a:t>2017-10-18</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8248E744-42AB-43B5-891B-FCA056971E50}" type="slidenum">
              <a:rPr lang="pl-PL" smtClean="0"/>
              <a:pPr/>
              <a:t>‹#›</a:t>
            </a:fld>
            <a:endParaRPr lang="pl-P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1EEA2F4D-62AD-460A-88FB-2F3B94A0168A}" type="datetimeFigureOut">
              <a:rPr lang="pl-PL" smtClean="0"/>
              <a:pPr/>
              <a:t>2017-10-18</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8248E744-42AB-43B5-891B-FCA056971E50}" type="slidenum">
              <a:rPr lang="pl-PL" smtClean="0"/>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1EEA2F4D-62AD-460A-88FB-2F3B94A0168A}" type="datetimeFigureOut">
              <a:rPr lang="pl-PL" smtClean="0"/>
              <a:pPr/>
              <a:t>2017-10-18</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8248E744-42AB-43B5-891B-FCA056971E50}" type="slidenum">
              <a:rPr lang="pl-PL" smtClean="0"/>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smtClean="0"/>
              <a:t>Kliknij, aby edytować styl</a:t>
            </a:r>
            <a:endParaRPr lang="pl-PL"/>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EA2F4D-62AD-460A-88FB-2F3B94A0168A}" type="datetimeFigureOut">
              <a:rPr lang="pl-PL" smtClean="0"/>
              <a:pPr/>
              <a:t>2017-10-18</a:t>
            </a:fld>
            <a:endParaRPr lang="pl-PL"/>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l-PL"/>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48E744-42AB-43B5-891B-FCA056971E50}" type="slidenum">
              <a:rPr lang="pl-PL" smtClean="0"/>
              <a:pPr/>
              <a:t>‹#›</a:t>
            </a:fld>
            <a:endParaRPr lang="pl-P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s://pl.wikipedia.org/wiki/Plik:Tarnow_dworzec_2.jpg" TargetMode="Externa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hyperlink" Target="http://tarnow.naszemiasto.pl/artykul/tarnow-dworzec-pkp-piekny-ale-dogorywa" TargetMode="External"/><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hyperlink" Target="http://www.polska/" TargetMode="External"/><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hyperlink" Target="https://semaforek.kolej.org.pl/wiki/index.php/" TargetMode="External"/><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hyperlink" Target="http://www.it.rabka.pl/index.php/using-joomla/obiekty-zabytkowe/zespol-dworca-kolejowego" TargetMode="External"/><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hyperlink" Target="http://www.it.rabka.pl/index.php/using-joomla/obiekty-zabytkowe/zespol-dworca-kolejowego" TargetMode="External"/><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hyperlink" Target="http://www.transport-publiczny.pl/wiadomosci/dworzec-z-prawdziwego-zdarzenia-pkp-i-zakopane-zapowiadaja-wezel-51332.html" TargetMode="Externa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hyperlink" Target="https://pl.wikipedia.org/wiki/Krakowski_Szlak_Techniki" TargetMode="Externa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hyperlink" Target="http://www.gazetakrakowska.pl/wiadomosci/krakow/a/krakow-w-dawnym-budynku-dworca-pojawi-sie-ekspozycja-z-klockow-lego-zdjecia,12192813/" TargetMode="External"/><Relationship Id="rId2" Type="http://schemas.openxmlformats.org/officeDocument/2006/relationships/hyperlink" Target="http://www.gazetakrakowska.pl/artykul/3667452,opuszczony-budynek-dworca-kolejowego-krakow-glowny-zamieni-sie-w-kino-zdjecia,id,t.html" TargetMode="Externa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hyperlink" Target="http://www.gazetakrakowska.pl/wiadomosci/krakow/a/krakow-w-dawnym-budynku-dworca-pojawi-sie-ekspozycja-z-klockow-lego-zdjecia,12192813/" TargetMode="External"/></Relationships>
</file>

<file path=ppt/slides/_rels/slide8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8" Type="http://schemas.openxmlformats.org/officeDocument/2006/relationships/image" Target="../media/image92.jpeg"/><Relationship Id="rId3" Type="http://schemas.openxmlformats.org/officeDocument/2006/relationships/image" Target="../media/image88.jpeg"/><Relationship Id="rId7" Type="http://schemas.openxmlformats.org/officeDocument/2006/relationships/image" Target="https://cdn.bonito.pl/zdjecie/90023349/200/90023349.jpg" TargetMode="External"/><Relationship Id="rId2" Type="http://schemas.openxmlformats.org/officeDocument/2006/relationships/image" Target="../media/image87.jpeg"/><Relationship Id="rId1" Type="http://schemas.openxmlformats.org/officeDocument/2006/relationships/slideLayout" Target="../slideLayouts/slideLayout7.xml"/><Relationship Id="rId6" Type="http://schemas.openxmlformats.org/officeDocument/2006/relationships/image" Target="../media/image91.jpeg"/><Relationship Id="rId5" Type="http://schemas.openxmlformats.org/officeDocument/2006/relationships/image" Target="../media/image90.jpeg"/><Relationship Id="rId4" Type="http://schemas.openxmlformats.org/officeDocument/2006/relationships/image" Target="../media/image89.jpeg"/></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ole tekstowe 3"/>
          <p:cNvSpPr txBox="1"/>
          <p:nvPr/>
        </p:nvSpPr>
        <p:spPr>
          <a:xfrm>
            <a:off x="785786" y="285728"/>
            <a:ext cx="7643866" cy="646331"/>
          </a:xfrm>
          <a:prstGeom prst="rect">
            <a:avLst/>
          </a:prstGeom>
          <a:noFill/>
        </p:spPr>
        <p:txBody>
          <a:bodyPr wrap="square" rtlCol="0">
            <a:spAutoFit/>
          </a:bodyPr>
          <a:lstStyle/>
          <a:p>
            <a:r>
              <a:rPr lang="pl-PL" b="1" dirty="0" smtClean="0"/>
              <a:t>WSPÓŁCZESNE WYKORZYSTANIE ZABYTKÓW KOLEJNICTWA WOJEWÓDZTWA MAŁOPOLSKIEGO (ZE SZCZEGÓLNYM UWZGLĘDNIENIEM MIASTA KRAKOWA)</a:t>
            </a:r>
            <a:endParaRPr lang="pl-PL" b="1" dirty="0"/>
          </a:p>
        </p:txBody>
      </p:sp>
      <p:pic>
        <p:nvPicPr>
          <p:cNvPr id="1026" name="Picture 2" descr="F:\kolej\vNnktkqTURBXy9lNmYzMjk5ODI1MDE3ZTdhYWFmOGUwN2JmOWM5ZDM5ZS5qcGVnkpUCzQJsAMLDlQIAzQJYwsM.jpg"/>
          <p:cNvPicPr>
            <a:picLocks noChangeAspect="1" noChangeArrowheads="1"/>
          </p:cNvPicPr>
          <p:nvPr/>
        </p:nvPicPr>
        <p:blipFill>
          <a:blip r:embed="rId2" cstate="print"/>
          <a:srcRect/>
          <a:stretch>
            <a:fillRect/>
          </a:stretch>
        </p:blipFill>
        <p:spPr bwMode="auto">
          <a:xfrm>
            <a:off x="1500166" y="1857364"/>
            <a:ext cx="5643602" cy="4171979"/>
          </a:xfrm>
          <a:prstGeom prst="rect">
            <a:avLst/>
          </a:prstGeom>
          <a:noFill/>
        </p:spPr>
      </p:pic>
      <p:sp>
        <p:nvSpPr>
          <p:cNvPr id="6" name="pole tekstowe 5"/>
          <p:cNvSpPr txBox="1"/>
          <p:nvPr/>
        </p:nvSpPr>
        <p:spPr>
          <a:xfrm>
            <a:off x="785786" y="1071546"/>
            <a:ext cx="7072362" cy="646331"/>
          </a:xfrm>
          <a:prstGeom prst="rect">
            <a:avLst/>
          </a:prstGeom>
          <a:noFill/>
        </p:spPr>
        <p:txBody>
          <a:bodyPr wrap="square" rtlCol="0">
            <a:spAutoFit/>
          </a:bodyPr>
          <a:lstStyle/>
          <a:p>
            <a:r>
              <a:rPr lang="pl-PL" dirty="0" smtClean="0"/>
              <a:t>Mgr inż. Małgorzata </a:t>
            </a:r>
            <a:r>
              <a:rPr lang="pl-PL" dirty="0" err="1" smtClean="0"/>
              <a:t>Szelińska-Kukulak</a:t>
            </a:r>
            <a:r>
              <a:rPr lang="pl-PL" dirty="0" smtClean="0"/>
              <a:t> – </a:t>
            </a:r>
            <a:r>
              <a:rPr lang="pl-PL" dirty="0" err="1" smtClean="0"/>
              <a:t>Uniw</a:t>
            </a:r>
            <a:r>
              <a:rPr lang="pl-PL" dirty="0" smtClean="0"/>
              <a:t>. Pedagogiczny w Krakowie</a:t>
            </a:r>
          </a:p>
          <a:p>
            <a:r>
              <a:rPr lang="pl-PL" dirty="0" smtClean="0"/>
              <a:t>Dr hab. Józef </a:t>
            </a:r>
            <a:r>
              <a:rPr lang="pl-PL" dirty="0" err="1" smtClean="0"/>
              <a:t>Kukulak</a:t>
            </a:r>
            <a:r>
              <a:rPr lang="pl-PL" dirty="0" smtClean="0"/>
              <a:t>, prof. </a:t>
            </a:r>
            <a:r>
              <a:rPr lang="pl-PL" dirty="0" err="1" smtClean="0"/>
              <a:t>Uniw</a:t>
            </a:r>
            <a:r>
              <a:rPr lang="pl-PL" dirty="0" smtClean="0"/>
              <a:t>. Pedagogicznego w Krakowie</a:t>
            </a:r>
            <a:endParaRPr lang="pl-PL" dirty="0"/>
          </a:p>
        </p:txBody>
      </p:sp>
      <p:sp>
        <p:nvSpPr>
          <p:cNvPr id="7" name="pole tekstowe 6"/>
          <p:cNvSpPr txBox="1"/>
          <p:nvPr/>
        </p:nvSpPr>
        <p:spPr>
          <a:xfrm>
            <a:off x="1071538" y="6072206"/>
            <a:ext cx="6572296" cy="369332"/>
          </a:xfrm>
          <a:prstGeom prst="rect">
            <a:avLst/>
          </a:prstGeom>
          <a:noFill/>
        </p:spPr>
        <p:txBody>
          <a:bodyPr wrap="square" rtlCol="0">
            <a:spAutoFit/>
          </a:bodyPr>
          <a:lstStyle/>
          <a:p>
            <a:r>
              <a:rPr lang="pl-PL" dirty="0" smtClean="0"/>
              <a:t>Konferencja „170  LAT KOLEI W KRAKOWIE”,  Kraków, 19.10.2017</a:t>
            </a:r>
            <a:endParaRPr lang="pl-P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1285852" y="1285860"/>
            <a:ext cx="6500858" cy="4462760"/>
          </a:xfrm>
          <a:prstGeom prst="rect">
            <a:avLst/>
          </a:prstGeom>
        </p:spPr>
        <p:txBody>
          <a:bodyPr wrap="square">
            <a:spAutoFit/>
          </a:bodyPr>
          <a:lstStyle/>
          <a:p>
            <a:r>
              <a:rPr lang="pl-PL" sz="2400" dirty="0" smtClean="0">
                <a:latin typeface="Arial" pitchFamily="34" charset="0"/>
                <a:cs typeface="Arial" pitchFamily="34" charset="0"/>
              </a:rPr>
              <a:t>Potwierdzeniem długiej – 170-letniej – historii kolejnictwa na ziemiach Polski, w tym w Małopolsce, są liczne obiekty transportu kolejowego, których czas budowy, stan zachowania i pełnione obecnie funkcje są lokalnie zróżnicowane. </a:t>
            </a:r>
          </a:p>
          <a:p>
            <a:endParaRPr lang="pl-PL" sz="2400" dirty="0" smtClean="0">
              <a:latin typeface="Arial" pitchFamily="34" charset="0"/>
              <a:cs typeface="Arial" pitchFamily="34" charset="0"/>
            </a:endParaRPr>
          </a:p>
          <a:p>
            <a:r>
              <a:rPr lang="pl-PL" sz="2400" dirty="0" smtClean="0">
                <a:latin typeface="Arial" pitchFamily="34" charset="0"/>
                <a:cs typeface="Arial" pitchFamily="34" charset="0"/>
              </a:rPr>
              <a:t>Współcześnie tego rodzaju obiekty, w tym zabytki kolejnictwa, budzą coraz większe zainteresowanie w kraju, zwłaszcza w kontekście rozwoju turystyki poprzemysłowej</a:t>
            </a:r>
            <a:r>
              <a:rPr lang="pl-PL" sz="2400" dirty="0" smtClean="0"/>
              <a:t>.</a:t>
            </a:r>
          </a:p>
          <a:p>
            <a:endParaRPr lang="pl-PL"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357158" y="0"/>
            <a:ext cx="8572560" cy="6617196"/>
          </a:xfrm>
          <a:prstGeom prst="rect">
            <a:avLst/>
          </a:prstGeom>
          <a:noFill/>
        </p:spPr>
        <p:txBody>
          <a:bodyPr wrap="square" rtlCol="0">
            <a:spAutoFit/>
          </a:bodyPr>
          <a:lstStyle/>
          <a:p>
            <a:pPr lvl="0" algn="ctr" eaLnBrk="0" fontAlgn="base" hangingPunct="0">
              <a:spcBef>
                <a:spcPct val="0"/>
              </a:spcBef>
              <a:spcAft>
                <a:spcPct val="0"/>
              </a:spcAft>
            </a:pPr>
            <a:r>
              <a:rPr lang="pl-PL" sz="2400" b="1" dirty="0" smtClean="0">
                <a:latin typeface="Arial" pitchFamily="34" charset="0"/>
                <a:ea typeface="Times New Roman" pitchFamily="18" charset="0"/>
                <a:cs typeface="Arial" pitchFamily="34" charset="0"/>
              </a:rPr>
              <a:t>Podstawy prawne: </a:t>
            </a:r>
            <a:endParaRPr lang="pl-PL" sz="2400" b="1" dirty="0" smtClean="0">
              <a:latin typeface="Arial" pitchFamily="34" charset="0"/>
              <a:cs typeface="Arial" pitchFamily="34" charset="0"/>
            </a:endParaRPr>
          </a:p>
          <a:p>
            <a:pPr lvl="0" eaLnBrk="0" fontAlgn="base" hangingPunct="0">
              <a:spcBef>
                <a:spcPct val="0"/>
              </a:spcBef>
              <a:spcAft>
                <a:spcPct val="0"/>
              </a:spcAft>
            </a:pPr>
            <a:endParaRPr lang="pl-PL" sz="2000" dirty="0" smtClean="0">
              <a:latin typeface="Arial" pitchFamily="34" charset="0"/>
              <a:cs typeface="Arial" pitchFamily="34" charset="0"/>
            </a:endParaRPr>
          </a:p>
          <a:p>
            <a:pPr eaLnBrk="0" fontAlgn="base" hangingPunct="0">
              <a:spcBef>
                <a:spcPct val="0"/>
              </a:spcBef>
              <a:spcAft>
                <a:spcPct val="0"/>
              </a:spcAft>
            </a:pPr>
            <a:r>
              <a:rPr lang="pl-PL" sz="2000" dirty="0" smtClean="0">
                <a:latin typeface="Arial" pitchFamily="34" charset="0"/>
                <a:ea typeface="Times New Roman" pitchFamily="18" charset="0"/>
                <a:cs typeface="Arial" pitchFamily="34" charset="0"/>
              </a:rPr>
              <a:t>Podstawy prawne</a:t>
            </a:r>
            <a:r>
              <a:rPr lang="pl-PL" sz="2000" dirty="0" smtClean="0">
                <a:solidFill>
                  <a:srgbClr val="0000FF"/>
                </a:solidFill>
                <a:latin typeface="Arial" pitchFamily="34" charset="0"/>
                <a:ea typeface="Times New Roman" pitchFamily="18" charset="0"/>
                <a:cs typeface="Arial" pitchFamily="34" charset="0"/>
              </a:rPr>
              <a:t> </a:t>
            </a:r>
            <a:r>
              <a:rPr lang="pl-PL" sz="2000" dirty="0" smtClean="0">
                <a:solidFill>
                  <a:srgbClr val="FF0000"/>
                </a:solidFill>
                <a:latin typeface="Arial" pitchFamily="34" charset="0"/>
                <a:ea typeface="Times New Roman" pitchFamily="18" charset="0"/>
                <a:cs typeface="Arial" pitchFamily="34" charset="0"/>
              </a:rPr>
              <a:t>ochrony zabytków w Polsce, w tym zabytków techniki,  </a:t>
            </a:r>
            <a:r>
              <a:rPr lang="pl-PL" sz="2000" dirty="0" smtClean="0">
                <a:latin typeface="Arial" pitchFamily="34" charset="0"/>
                <a:ea typeface="Times New Roman" pitchFamily="18" charset="0"/>
                <a:cs typeface="Arial" pitchFamily="34" charset="0"/>
              </a:rPr>
              <a:t>a więc także kolejnictwa</a:t>
            </a:r>
            <a:r>
              <a:rPr lang="pl-PL" sz="2000" dirty="0" smtClean="0">
                <a:solidFill>
                  <a:srgbClr val="0000FF"/>
                </a:solidFill>
                <a:latin typeface="Arial" pitchFamily="34" charset="0"/>
                <a:ea typeface="Times New Roman" pitchFamily="18" charset="0"/>
                <a:cs typeface="Arial" pitchFamily="34" charset="0"/>
              </a:rPr>
              <a:t>, </a:t>
            </a:r>
            <a:r>
              <a:rPr lang="pl-PL" sz="2000" dirty="0" smtClean="0">
                <a:solidFill>
                  <a:srgbClr val="FF0000"/>
                </a:solidFill>
                <a:latin typeface="Arial" pitchFamily="34" charset="0"/>
                <a:ea typeface="Times New Roman" pitchFamily="18" charset="0"/>
                <a:cs typeface="Arial" pitchFamily="34" charset="0"/>
              </a:rPr>
              <a:t>reguluje Ustawa z dn. 23 lipca 2003 r. o ochronie zabytków i opiece nad zabytkami, opublikowana w Dzienniku Ustaw Nr 162 z 2003 r. poz. 1568</a:t>
            </a:r>
            <a:r>
              <a:rPr lang="pl-PL" sz="2000" dirty="0" smtClean="0">
                <a:solidFill>
                  <a:srgbClr val="00B0F0"/>
                </a:solidFill>
                <a:latin typeface="Arial" pitchFamily="34" charset="0"/>
                <a:ea typeface="Times New Roman" pitchFamily="18" charset="0"/>
                <a:cs typeface="Arial" pitchFamily="34" charset="0"/>
              </a:rPr>
              <a:t>, </a:t>
            </a:r>
            <a:r>
              <a:rPr lang="pl-PL" sz="2000" dirty="0" smtClean="0">
                <a:latin typeface="Arial" pitchFamily="34" charset="0"/>
                <a:ea typeface="Times New Roman" pitchFamily="18" charset="0"/>
                <a:cs typeface="Arial" pitchFamily="34" charset="0"/>
              </a:rPr>
              <a:t>nowelizowana w l. 2014 -2017, określająca m.in. przedmiot, zakres i formy ochrony zabytków oraz zasady opieki nad nimi. </a:t>
            </a:r>
          </a:p>
          <a:p>
            <a:pPr lvl="0" eaLnBrk="0" fontAlgn="base" hangingPunct="0">
              <a:spcBef>
                <a:spcPct val="0"/>
              </a:spcBef>
              <a:spcAft>
                <a:spcPct val="0"/>
              </a:spcAft>
            </a:pPr>
            <a:endParaRPr lang="pl-PL" sz="2000" dirty="0" smtClean="0">
              <a:latin typeface="Arial" pitchFamily="34" charset="0"/>
              <a:cs typeface="Arial" pitchFamily="34" charset="0"/>
            </a:endParaRPr>
          </a:p>
          <a:p>
            <a:pPr lvl="0" eaLnBrk="0" fontAlgn="base" hangingPunct="0">
              <a:spcBef>
                <a:spcPct val="0"/>
              </a:spcBef>
              <a:spcAft>
                <a:spcPct val="0"/>
              </a:spcAft>
            </a:pPr>
            <a:r>
              <a:rPr lang="pl-PL" sz="2000" dirty="0" smtClean="0">
                <a:latin typeface="Arial" pitchFamily="34" charset="0"/>
                <a:cs typeface="Arial" pitchFamily="34" charset="0"/>
              </a:rPr>
              <a:t>Art. 3 pkt. 1 tej ustawy </a:t>
            </a:r>
            <a:r>
              <a:rPr lang="pl-PL" sz="2000" b="1" dirty="0" smtClean="0">
                <a:latin typeface="Arial" pitchFamily="34" charset="0"/>
                <a:cs typeface="Arial" pitchFamily="34" charset="0"/>
              </a:rPr>
              <a:t>„Zabytkiem” </a:t>
            </a:r>
            <a:r>
              <a:rPr lang="pl-PL" sz="2000" dirty="0" smtClean="0">
                <a:latin typeface="Arial" pitchFamily="34" charset="0"/>
                <a:cs typeface="Arial" pitchFamily="34" charset="0"/>
              </a:rPr>
              <a:t>określa</a:t>
            </a:r>
            <a:r>
              <a:rPr lang="pl-PL" sz="2000" b="1" dirty="0" smtClean="0">
                <a:latin typeface="Arial" pitchFamily="34" charset="0"/>
                <a:cs typeface="Arial" pitchFamily="34" charset="0"/>
              </a:rPr>
              <a:t> </a:t>
            </a:r>
            <a:r>
              <a:rPr lang="pl-PL" sz="2000" dirty="0" smtClean="0">
                <a:latin typeface="Arial" pitchFamily="34" charset="0"/>
                <a:cs typeface="Arial" pitchFamily="34" charset="0"/>
              </a:rPr>
              <a:t>„nieruchomości lub rzeczy ruchome, ich część lub zespoły, będące dziełem człowieka lub związane z jego działalnością i stanowiące świadectwo minionej epoki bądź zdarzenia, których zachowanie leży w interesie społecznym ze względu na posiadaną wartość historyczną, artystyczną lub naukową”;</a:t>
            </a:r>
          </a:p>
          <a:p>
            <a:pPr lvl="0" eaLnBrk="0" fontAlgn="base" hangingPunct="0">
              <a:spcBef>
                <a:spcPct val="0"/>
              </a:spcBef>
              <a:spcAft>
                <a:spcPct val="0"/>
              </a:spcAft>
            </a:pPr>
            <a:r>
              <a:rPr lang="pl-PL" sz="2000" dirty="0" smtClean="0">
                <a:latin typeface="Arial" pitchFamily="34" charset="0"/>
                <a:cs typeface="Arial" pitchFamily="34" charset="0"/>
              </a:rPr>
              <a:t> </a:t>
            </a:r>
          </a:p>
          <a:p>
            <a:pPr lvl="0" eaLnBrk="0" fontAlgn="base" hangingPunct="0">
              <a:spcBef>
                <a:spcPct val="0"/>
              </a:spcBef>
              <a:spcAft>
                <a:spcPct val="0"/>
              </a:spcAft>
            </a:pPr>
            <a:r>
              <a:rPr lang="pl-PL" sz="2000" dirty="0" smtClean="0">
                <a:latin typeface="Arial" pitchFamily="34" charset="0"/>
                <a:cs typeface="Arial" pitchFamily="34" charset="0"/>
              </a:rPr>
              <a:t>Według art. 6 ust. 1 tej ustawy „ochronie podlegają – bez względu na stan zachowania – zarówno zabytki nieruchome np. zespoły budowlane, dzieła architektury i budownictwa, obiekty techniki oraz zabytki ruchome będące wytworami techniki, a zwłaszcza urządzeniami, środkami transportu, maszynami i narzędziami świadczącymi o kulturze materialnej, charakterystycznymi dla dawnych i nowych form gospodarki, dokumentującymi poziom nauki i rozwoju cywilizacyjnego”.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785786" y="150476"/>
            <a:ext cx="7643866" cy="63094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49263" fontAlgn="base">
              <a:spcBef>
                <a:spcPct val="0"/>
              </a:spcBef>
              <a:spcAft>
                <a:spcPct val="0"/>
              </a:spcAft>
            </a:pPr>
            <a:r>
              <a:rPr kumimoji="0" lang="pl-PL" sz="2000" b="0" i="0" u="none" strike="noStrike" cap="none" normalizeH="0" baseline="0" dirty="0" smtClean="0">
                <a:ln>
                  <a:noFill/>
                </a:ln>
                <a:effectLst/>
                <a:latin typeface="Arial" pitchFamily="34" charset="0"/>
                <a:ea typeface="Times New Roman" pitchFamily="18" charset="0"/>
                <a:cs typeface="Arial" pitchFamily="34" charset="0"/>
              </a:rPr>
              <a:t>Wyszukiwaniem, zabezpieczeniem i staraniami o objęcie </a:t>
            </a:r>
            <a:r>
              <a:rPr lang="pl-PL" sz="2000" dirty="0" smtClean="0">
                <a:latin typeface="Arial" pitchFamily="34" charset="0"/>
                <a:ea typeface="Times New Roman" pitchFamily="18" charset="0"/>
                <a:cs typeface="Arial" pitchFamily="34" charset="0"/>
              </a:rPr>
              <a:t>ochroną </a:t>
            </a:r>
            <a:r>
              <a:rPr kumimoji="0" lang="pl-PL" sz="2000" b="0" i="0" u="none" strike="noStrike" cap="none" normalizeH="0" baseline="0" dirty="0" smtClean="0">
                <a:ln>
                  <a:noFill/>
                </a:ln>
                <a:effectLst/>
                <a:latin typeface="Arial" pitchFamily="34" charset="0"/>
                <a:ea typeface="Times New Roman" pitchFamily="18" charset="0"/>
                <a:cs typeface="Arial" pitchFamily="34" charset="0"/>
              </a:rPr>
              <a:t>obiektów kolejowych zajmują się </a:t>
            </a:r>
            <a:r>
              <a:rPr kumimoji="0" lang="pl-PL" sz="2000" b="1" i="0" u="none" strike="noStrike" cap="none" normalizeH="0" baseline="0" dirty="0" smtClean="0">
                <a:ln>
                  <a:noFill/>
                </a:ln>
                <a:effectLst/>
                <a:latin typeface="Arial" pitchFamily="34" charset="0"/>
                <a:ea typeface="Times New Roman" pitchFamily="18" charset="0"/>
                <a:cs typeface="Arial" pitchFamily="34" charset="0"/>
              </a:rPr>
              <a:t>organizacje</a:t>
            </a:r>
            <a:r>
              <a:rPr kumimoji="0" lang="pl-PL" sz="2000" b="0" i="0" u="none" strike="noStrike" cap="none" normalizeH="0" baseline="0" dirty="0" smtClean="0">
                <a:ln>
                  <a:noFill/>
                </a:ln>
                <a:effectLst/>
                <a:latin typeface="Arial" pitchFamily="34" charset="0"/>
                <a:ea typeface="Times New Roman" pitchFamily="18" charset="0"/>
                <a:cs typeface="Arial" pitchFamily="34" charset="0"/>
              </a:rPr>
              <a:t>, a zwłaszcza </a:t>
            </a:r>
            <a:r>
              <a:rPr kumimoji="0" lang="pl-PL" sz="2000" b="1" i="0" u="none" strike="noStrike" cap="none" normalizeH="0" baseline="0" dirty="0" smtClean="0">
                <a:ln>
                  <a:noFill/>
                </a:ln>
                <a:effectLst/>
                <a:latin typeface="Arial" pitchFamily="34" charset="0"/>
                <a:ea typeface="Times New Roman" pitchFamily="18" charset="0"/>
                <a:cs typeface="Arial" pitchFamily="34" charset="0"/>
              </a:rPr>
              <a:t>pasjonaci</a:t>
            </a:r>
            <a:r>
              <a:rPr kumimoji="0" lang="pl-PL" sz="2000" b="0" i="0" u="none" strike="noStrike" cap="none" normalizeH="0" baseline="0" dirty="0" smtClean="0">
                <a:ln>
                  <a:noFill/>
                </a:ln>
                <a:effectLst/>
                <a:latin typeface="Arial" pitchFamily="34" charset="0"/>
                <a:ea typeface="Times New Roman" pitchFamily="18" charset="0"/>
                <a:cs typeface="Arial" pitchFamily="34" charset="0"/>
              </a:rPr>
              <a:t>, którzy organizują np. prywatne muzea środków transportu,</a:t>
            </a:r>
            <a:r>
              <a:rPr kumimoji="0" lang="pl-PL" sz="2000" b="0" i="0" u="none" strike="noStrike" cap="none" normalizeH="0" dirty="0" smtClean="0">
                <a:ln>
                  <a:noFill/>
                </a:ln>
                <a:effectLst/>
                <a:latin typeface="Arial" pitchFamily="34" charset="0"/>
                <a:ea typeface="Times New Roman" pitchFamily="18" charset="0"/>
                <a:cs typeface="Arial" pitchFamily="34" charset="0"/>
              </a:rPr>
              <a:t> </a:t>
            </a:r>
            <a:r>
              <a:rPr kumimoji="0" lang="pl-PL" sz="2000" b="0" i="0" u="none" strike="noStrike" cap="none" normalizeH="0" baseline="0" dirty="0" smtClean="0">
                <a:ln>
                  <a:noFill/>
                </a:ln>
                <a:effectLst/>
                <a:latin typeface="Arial" pitchFamily="34" charset="0"/>
                <a:ea typeface="Times New Roman" pitchFamily="18" charset="0"/>
                <a:cs typeface="Arial" pitchFamily="34" charset="0"/>
              </a:rPr>
              <a:t>uczestniczą w imprezach branżowych, zajmują</a:t>
            </a:r>
            <a:r>
              <a:rPr kumimoji="0" lang="pl-PL" sz="2000" b="0" i="0" u="none" strike="noStrike" cap="none" normalizeH="0" dirty="0" smtClean="0">
                <a:ln>
                  <a:noFill/>
                </a:ln>
                <a:effectLst/>
                <a:latin typeface="Arial" pitchFamily="34" charset="0"/>
                <a:ea typeface="Times New Roman" pitchFamily="18" charset="0"/>
                <a:cs typeface="Arial" pitchFamily="34" charset="0"/>
              </a:rPr>
              <a:t> się</a:t>
            </a:r>
            <a:r>
              <a:rPr kumimoji="0" lang="pl-PL" sz="2000" b="0" i="0" u="none" strike="noStrike" cap="none" normalizeH="0" baseline="0" dirty="0" smtClean="0">
                <a:ln>
                  <a:noFill/>
                </a:ln>
                <a:effectLst/>
                <a:latin typeface="Arial" pitchFamily="34" charset="0"/>
                <a:ea typeface="Times New Roman" pitchFamily="18" charset="0"/>
                <a:cs typeface="Arial" pitchFamily="34" charset="0"/>
              </a:rPr>
              <a:t> uruchomieniem starych pojazdów.</a:t>
            </a:r>
          </a:p>
          <a:p>
            <a:pPr marL="0" marR="0" lvl="0" indent="449263" algn="l" defTabSz="914400" rtl="0" eaLnBrk="1" fontAlgn="base" latinLnBrk="0" hangingPunct="1">
              <a:lnSpc>
                <a:spcPct val="100000"/>
              </a:lnSpc>
              <a:spcBef>
                <a:spcPct val="0"/>
              </a:spcBef>
              <a:spcAft>
                <a:spcPct val="0"/>
              </a:spcAft>
              <a:buClrTx/>
              <a:buSzTx/>
              <a:buFontTx/>
              <a:buNone/>
              <a:tabLst/>
            </a:pPr>
            <a:r>
              <a:rPr lang="pl-PL" sz="2000" dirty="0" smtClean="0">
                <a:latin typeface="Arial" pitchFamily="34" charset="0"/>
                <a:ea typeface="Times New Roman" pitchFamily="18" charset="0"/>
                <a:cs typeface="Arial" pitchFamily="34" charset="0"/>
              </a:rPr>
              <a:t>Wielu pasjonatów jest </a:t>
            </a:r>
            <a:r>
              <a:rPr kumimoji="0" lang="pl-PL" sz="2000" b="0" i="0" u="none" strike="noStrike" cap="none" normalizeH="0" baseline="0" dirty="0" smtClean="0">
                <a:ln>
                  <a:noFill/>
                </a:ln>
                <a:effectLst/>
                <a:latin typeface="Arial" pitchFamily="34" charset="0"/>
                <a:ea typeface="Times New Roman" pitchFamily="18" charset="0"/>
                <a:cs typeface="Arial" pitchFamily="34" charset="0"/>
              </a:rPr>
              <a:t>zrzeszonych</a:t>
            </a:r>
            <a:r>
              <a:rPr kumimoji="0" lang="pl-PL" sz="2000" b="0" i="0" u="none" strike="noStrike" cap="none" normalizeH="0" dirty="0" smtClean="0">
                <a:ln>
                  <a:noFill/>
                </a:ln>
                <a:effectLst/>
                <a:latin typeface="Arial" pitchFamily="34" charset="0"/>
                <a:ea typeface="Times New Roman" pitchFamily="18" charset="0"/>
                <a:cs typeface="Arial" pitchFamily="34" charset="0"/>
              </a:rPr>
              <a:t> </a:t>
            </a:r>
            <a:r>
              <a:rPr kumimoji="0" lang="pl-PL" sz="2000" b="0" i="0" u="none" strike="noStrike" cap="none" normalizeH="0" baseline="0" dirty="0" smtClean="0">
                <a:ln>
                  <a:noFill/>
                </a:ln>
                <a:effectLst/>
                <a:latin typeface="Arial" pitchFamily="34" charset="0"/>
                <a:ea typeface="Times New Roman" pitchFamily="18" charset="0"/>
                <a:cs typeface="Arial" pitchFamily="34" charset="0"/>
              </a:rPr>
              <a:t>m.in. w </a:t>
            </a:r>
            <a:r>
              <a:rPr kumimoji="0" lang="pl-PL" sz="2000" b="1" i="0" u="none" strike="noStrike" cap="none" normalizeH="0" baseline="0" dirty="0" smtClean="0">
                <a:ln>
                  <a:noFill/>
                </a:ln>
                <a:effectLst/>
                <a:latin typeface="Arial" pitchFamily="34" charset="0"/>
                <a:ea typeface="Times New Roman" pitchFamily="18" charset="0"/>
                <a:cs typeface="Arial" pitchFamily="34" charset="0"/>
              </a:rPr>
              <a:t>Krajowym Klubie Miłośników Historii i Zabytków Transportu</a:t>
            </a:r>
            <a:r>
              <a:rPr kumimoji="0" lang="pl-PL" sz="2000" b="0" i="0" u="none" strike="noStrike" cap="none" normalizeH="0" baseline="0" dirty="0" smtClean="0">
                <a:ln>
                  <a:noFill/>
                </a:ln>
                <a:effectLst/>
                <a:latin typeface="Arial" pitchFamily="34" charset="0"/>
                <a:ea typeface="Times New Roman" pitchFamily="18" charset="0"/>
                <a:cs typeface="Arial" pitchFamily="34" charset="0"/>
              </a:rPr>
              <a:t> przy Stowarzyszeniu Inżynierów i Techników Komunikacji RP, który od wielu lat organizuje seminaria i konferencje o tej tematyce, prowadzi działalność wydawniczą i popularyzatorską. </a:t>
            </a:r>
          </a:p>
          <a:p>
            <a:pPr lvl="0" indent="449263" fontAlgn="base">
              <a:spcBef>
                <a:spcPct val="0"/>
              </a:spcBef>
              <a:spcAft>
                <a:spcPct val="0"/>
              </a:spcAft>
            </a:pPr>
            <a:r>
              <a:rPr kumimoji="0" lang="pl-PL" sz="2000" b="0" i="0" u="none" strike="noStrike" cap="none" normalizeH="0" baseline="0" dirty="0" smtClean="0">
                <a:ln>
                  <a:noFill/>
                </a:ln>
                <a:effectLst/>
                <a:latin typeface="Arial" pitchFamily="34" charset="0"/>
                <a:ea typeface="Times New Roman" pitchFamily="18" charset="0"/>
                <a:cs typeface="Arial" pitchFamily="34" charset="0"/>
              </a:rPr>
              <a:t> </a:t>
            </a:r>
            <a:r>
              <a:rPr lang="pl-PL" sz="2000" dirty="0" smtClean="0">
                <a:latin typeface="Arial" pitchFamily="34" charset="0"/>
                <a:ea typeface="Times New Roman" pitchFamily="18" charset="0"/>
                <a:cs typeface="Arial" pitchFamily="34" charset="0"/>
              </a:rPr>
              <a:t>W Małopolsce p</a:t>
            </a:r>
            <a:r>
              <a:rPr kumimoji="0" lang="pl-PL" sz="2000" b="0" i="0" u="none" strike="noStrike" cap="none" normalizeH="0" baseline="0" dirty="0" smtClean="0">
                <a:ln>
                  <a:noFill/>
                </a:ln>
                <a:effectLst/>
                <a:latin typeface="Arial" pitchFamily="34" charset="0"/>
                <a:ea typeface="Times New Roman" pitchFamily="18" charset="0"/>
                <a:cs typeface="Arial" pitchFamily="34" charset="0"/>
              </a:rPr>
              <a:t>rężnie działa także </a:t>
            </a:r>
            <a:r>
              <a:rPr kumimoji="0" lang="pl-PL" sz="2000" b="1" i="0" u="none" strike="noStrike" cap="none" normalizeH="0" baseline="0" dirty="0" smtClean="0">
                <a:ln>
                  <a:noFill/>
                </a:ln>
                <a:effectLst/>
                <a:latin typeface="Arial" pitchFamily="34" charset="0"/>
                <a:ea typeface="Times New Roman" pitchFamily="18" charset="0"/>
                <a:cs typeface="Arial" pitchFamily="34" charset="0"/>
              </a:rPr>
              <a:t>Nowosądeckie Stowarzyszenie Miłośników</a:t>
            </a:r>
            <a:r>
              <a:rPr kumimoji="0" lang="pl-PL" sz="2000" b="1" i="0" u="none" strike="noStrike" cap="none" normalizeH="0" dirty="0" smtClean="0">
                <a:ln>
                  <a:noFill/>
                </a:ln>
                <a:effectLst/>
                <a:latin typeface="Arial" pitchFamily="34" charset="0"/>
                <a:ea typeface="Times New Roman" pitchFamily="18" charset="0"/>
                <a:cs typeface="Arial" pitchFamily="34" charset="0"/>
              </a:rPr>
              <a:t> Kolei, </a:t>
            </a:r>
            <a:r>
              <a:rPr kumimoji="0" lang="pl-PL" sz="2000" i="0" u="none" strike="noStrike" cap="none" normalizeH="0" dirty="0" smtClean="0">
                <a:ln>
                  <a:noFill/>
                </a:ln>
                <a:effectLst/>
                <a:latin typeface="Arial" pitchFamily="34" charset="0"/>
                <a:ea typeface="Times New Roman" pitchFamily="18" charset="0"/>
                <a:cs typeface="Arial" pitchFamily="34" charset="0"/>
              </a:rPr>
              <a:t>które </a:t>
            </a:r>
            <a:r>
              <a:rPr kumimoji="0" lang="pl-PL" sz="2000" b="0" i="0" u="none" strike="noStrike" cap="none" normalizeH="0" baseline="0" dirty="0" smtClean="0">
                <a:ln>
                  <a:noFill/>
                </a:ln>
                <a:effectLst/>
                <a:latin typeface="Arial" pitchFamily="34" charset="0"/>
                <a:ea typeface="Times New Roman" pitchFamily="18" charset="0"/>
                <a:cs typeface="Arial" pitchFamily="34" charset="0"/>
              </a:rPr>
              <a:t>promuje</a:t>
            </a:r>
            <a:r>
              <a:rPr kumimoji="0" lang="pl-PL" sz="2000" b="0" i="0" u="none" strike="noStrike" cap="none" normalizeH="0" dirty="0" smtClean="0">
                <a:ln>
                  <a:noFill/>
                </a:ln>
                <a:effectLst/>
                <a:latin typeface="Arial" pitchFamily="34" charset="0"/>
                <a:ea typeface="Times New Roman" pitchFamily="18" charset="0"/>
                <a:cs typeface="Arial" pitchFamily="34" charset="0"/>
              </a:rPr>
              <a:t> </a:t>
            </a:r>
            <a:r>
              <a:rPr kumimoji="0" lang="pl-PL" sz="2000" b="0" i="0" u="none" strike="noStrike" cap="none" normalizeH="0" baseline="0" dirty="0" smtClean="0">
                <a:ln>
                  <a:noFill/>
                </a:ln>
                <a:effectLst/>
                <a:latin typeface="Arial" pitchFamily="34" charset="0"/>
                <a:ea typeface="Times New Roman" pitchFamily="18" charset="0"/>
                <a:cs typeface="Arial" pitchFamily="34" charset="0"/>
              </a:rPr>
              <a:t>dziedzictwo historii kolei w naszym regionie; realizuje projekt „Małopolskie Szlaki Turystyki Kolejowej” organizując przejazdy historycznym taborem kolejowym ze Skansenu Taboru Kolejowego w Chabówce. Prowadzi też w Nowym Sączu społeczne muzeum - Izbę Tradycji Kolejarzy Węzła Sądeckiego.</a:t>
            </a:r>
          </a:p>
          <a:p>
            <a:pPr lvl="0" indent="449263" fontAlgn="base">
              <a:spcBef>
                <a:spcPct val="0"/>
              </a:spcBef>
              <a:spcAft>
                <a:spcPct val="0"/>
              </a:spcAft>
            </a:pPr>
            <a:r>
              <a:rPr lang="pl-PL" sz="2400" dirty="0" smtClean="0"/>
              <a:t> </a:t>
            </a:r>
            <a:r>
              <a:rPr lang="pl-PL" sz="2000" dirty="0" smtClean="0">
                <a:latin typeface="Arial" pitchFamily="34" charset="0"/>
                <a:cs typeface="Arial" pitchFamily="34" charset="0"/>
              </a:rPr>
              <a:t>Od 1984 roku aktywny jest także </a:t>
            </a:r>
            <a:r>
              <a:rPr lang="pl-PL" sz="2000" b="1" dirty="0" smtClean="0">
                <a:latin typeface="Arial" pitchFamily="34" charset="0"/>
                <a:cs typeface="Arial" pitchFamily="34" charset="0"/>
              </a:rPr>
              <a:t>Ośrodek Badań Historii i Techniki Akademii Górniczo-Hutniczej</a:t>
            </a:r>
            <a:r>
              <a:rPr lang="pl-PL" sz="2000" dirty="0" smtClean="0">
                <a:latin typeface="Arial" pitchFamily="34" charset="0"/>
                <a:cs typeface="Arial" pitchFamily="34" charset="0"/>
              </a:rPr>
              <a:t> oraz powstałe w 1990 r. </a:t>
            </a:r>
            <a:r>
              <a:rPr lang="pl-PL" sz="2000" b="1" dirty="0" smtClean="0">
                <a:latin typeface="Arial" pitchFamily="34" charset="0"/>
                <a:cs typeface="Arial" pitchFamily="34" charset="0"/>
              </a:rPr>
              <a:t>Krakowskie Towarzystwo Ochrony Zabytków Techniki.</a:t>
            </a:r>
            <a:endParaRPr kumimoji="0" lang="pl-PL" sz="2000" b="0" i="0" u="none" strike="noStrike" cap="none" normalizeH="0" baseline="0" dirty="0" smtClean="0">
              <a:ln>
                <a:noFill/>
              </a:ln>
              <a:effectLst/>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ole tekstowe 3"/>
          <p:cNvSpPr txBox="1"/>
          <p:nvPr/>
        </p:nvSpPr>
        <p:spPr>
          <a:xfrm>
            <a:off x="1357290" y="1357298"/>
            <a:ext cx="6929486" cy="4524315"/>
          </a:xfrm>
          <a:prstGeom prst="rect">
            <a:avLst/>
          </a:prstGeom>
          <a:noFill/>
        </p:spPr>
        <p:txBody>
          <a:bodyPr wrap="square" rtlCol="0">
            <a:spAutoFit/>
          </a:bodyPr>
          <a:lstStyle/>
          <a:p>
            <a:pPr algn="ctr"/>
            <a:r>
              <a:rPr lang="pl-PL" sz="2400" b="1" dirty="0" smtClean="0">
                <a:latin typeface="Arial" pitchFamily="34" charset="0"/>
                <a:cs typeface="Arial" pitchFamily="34" charset="0"/>
              </a:rPr>
              <a:t>Celem niniejszej prezentacji jest:</a:t>
            </a:r>
          </a:p>
          <a:p>
            <a:endParaRPr lang="pl-PL" sz="2400" dirty="0" smtClean="0">
              <a:latin typeface="Arial" pitchFamily="34" charset="0"/>
              <a:cs typeface="Arial" pitchFamily="34" charset="0"/>
            </a:endParaRPr>
          </a:p>
          <a:p>
            <a:pPr>
              <a:buFontTx/>
              <a:buChar char="-"/>
            </a:pPr>
            <a:r>
              <a:rPr lang="pl-PL" sz="2400" dirty="0" smtClean="0">
                <a:latin typeface="Arial" pitchFamily="34" charset="0"/>
                <a:cs typeface="Arial" pitchFamily="34" charset="0"/>
              </a:rPr>
              <a:t> skrótowy przegląd stanu posiadania historycznych obiektów kolejowych w województwie małopolskim;</a:t>
            </a:r>
          </a:p>
          <a:p>
            <a:pPr>
              <a:buFontTx/>
              <a:buChar char="-"/>
            </a:pPr>
            <a:endParaRPr lang="pl-PL" sz="2400" dirty="0" smtClean="0">
              <a:latin typeface="Arial" pitchFamily="34" charset="0"/>
              <a:cs typeface="Arial" pitchFamily="34" charset="0"/>
            </a:endParaRPr>
          </a:p>
          <a:p>
            <a:pPr>
              <a:buFontTx/>
              <a:buChar char="-"/>
            </a:pPr>
            <a:r>
              <a:rPr lang="pl-PL" sz="2400" dirty="0" smtClean="0">
                <a:latin typeface="Arial" pitchFamily="34" charset="0"/>
                <a:cs typeface="Arial" pitchFamily="34" charset="0"/>
              </a:rPr>
              <a:t> przypomnienie modyfikacji sposobów użytkowania obiektów kolejowych i prezentacja ich obecnych funkcji;</a:t>
            </a:r>
          </a:p>
          <a:p>
            <a:pPr>
              <a:buFontTx/>
              <a:buChar char="-"/>
            </a:pPr>
            <a:endParaRPr lang="pl-PL" sz="2400" dirty="0" smtClean="0">
              <a:latin typeface="Arial" pitchFamily="34" charset="0"/>
              <a:cs typeface="Arial" pitchFamily="34" charset="0"/>
            </a:endParaRPr>
          </a:p>
          <a:p>
            <a:pPr>
              <a:buFontTx/>
              <a:buChar char="-"/>
            </a:pPr>
            <a:r>
              <a:rPr lang="pl-PL" sz="2400" dirty="0" smtClean="0">
                <a:latin typeface="Arial" pitchFamily="34" charset="0"/>
                <a:cs typeface="Arial" pitchFamily="34" charset="0"/>
              </a:rPr>
              <a:t>  wskazanie walorów turystycznych wybranych obiektów i szlaków kolejowych w Małopolsce;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1142976" y="179249"/>
            <a:ext cx="7072362" cy="6678751"/>
          </a:xfrm>
          <a:prstGeom prst="rect">
            <a:avLst/>
          </a:prstGeom>
        </p:spPr>
        <p:txBody>
          <a:bodyPr wrap="square">
            <a:spAutoFit/>
          </a:bodyPr>
          <a:lstStyle/>
          <a:p>
            <a:r>
              <a:rPr lang="pl-PL" sz="2400" b="1" dirty="0" smtClean="0">
                <a:latin typeface="Arial" pitchFamily="34" charset="0"/>
                <a:cs typeface="Arial" pitchFamily="34" charset="0"/>
              </a:rPr>
              <a:t>FAKTY:</a:t>
            </a:r>
          </a:p>
          <a:p>
            <a:endParaRPr lang="pl-PL" sz="2400" b="1" dirty="0" smtClean="0">
              <a:latin typeface="Arial" pitchFamily="34" charset="0"/>
              <a:cs typeface="Arial" pitchFamily="34" charset="0"/>
            </a:endParaRPr>
          </a:p>
          <a:p>
            <a:r>
              <a:rPr lang="pl-PL" sz="2400" dirty="0" smtClean="0">
                <a:latin typeface="Arial" pitchFamily="34" charset="0"/>
                <a:cs typeface="Arial" pitchFamily="34" charset="0"/>
              </a:rPr>
              <a:t>Według danych Głównego Urzędu Statystycznego w 2016 r. działały w Polsce 944 muzea i oddziały muzealne, które zgromadziły ok. 16 mln muzealiów, z czego </a:t>
            </a:r>
            <a:r>
              <a:rPr lang="pl-PL" sz="2400" b="1" dirty="0" smtClean="0">
                <a:latin typeface="Arial" pitchFamily="34" charset="0"/>
                <a:cs typeface="Arial" pitchFamily="34" charset="0"/>
              </a:rPr>
              <a:t>zbiory z dziedziny techniki stanowiły 4,2%</a:t>
            </a:r>
            <a:r>
              <a:rPr lang="pl-PL" sz="2400" dirty="0" smtClean="0">
                <a:latin typeface="Arial" pitchFamily="34" charset="0"/>
                <a:cs typeface="Arial" pitchFamily="34" charset="0"/>
              </a:rPr>
              <a:t>, tj. ponad 670 tys. eksponatów;</a:t>
            </a:r>
          </a:p>
          <a:p>
            <a:endParaRPr lang="pl-PL" sz="2400" dirty="0" smtClean="0">
              <a:latin typeface="Arial" pitchFamily="34" charset="0"/>
              <a:cs typeface="Arial" pitchFamily="34" charset="0"/>
            </a:endParaRPr>
          </a:p>
          <a:p>
            <a:r>
              <a:rPr lang="pl-PL" sz="2400" dirty="0" smtClean="0">
                <a:latin typeface="Arial" pitchFamily="34" charset="0"/>
                <a:cs typeface="Arial" pitchFamily="34" charset="0"/>
              </a:rPr>
              <a:t>W województwie małopolskim znajduje się 128  muzeów (zwiedziło je ogółem 9,7 mln osób),  w tym </a:t>
            </a:r>
            <a:r>
              <a:rPr lang="pl-PL" sz="2400" b="1" dirty="0" smtClean="0">
                <a:latin typeface="Arial" pitchFamily="34" charset="0"/>
                <a:cs typeface="Arial" pitchFamily="34" charset="0"/>
              </a:rPr>
              <a:t>muzeów techniki i nauki jest 74;</a:t>
            </a:r>
            <a:endParaRPr lang="pl-PL" sz="2400" dirty="0" smtClean="0">
              <a:latin typeface="Arial" pitchFamily="34" charset="0"/>
              <a:cs typeface="Arial" pitchFamily="34" charset="0"/>
            </a:endParaRPr>
          </a:p>
          <a:p>
            <a:r>
              <a:rPr lang="pl-PL" sz="2400" dirty="0" smtClean="0">
                <a:latin typeface="Arial" pitchFamily="34" charset="0"/>
                <a:cs typeface="Arial" pitchFamily="34" charset="0"/>
              </a:rPr>
              <a:t> </a:t>
            </a:r>
          </a:p>
          <a:p>
            <a:r>
              <a:rPr lang="pl-PL" sz="2400" dirty="0" smtClean="0">
                <a:latin typeface="Arial" pitchFamily="34" charset="0"/>
                <a:cs typeface="Arial" pitchFamily="34" charset="0"/>
              </a:rPr>
              <a:t>Muzeów związanych z techniką transportową jest w Polsce niewiele, np. </a:t>
            </a:r>
            <a:r>
              <a:rPr lang="pl-PL" sz="2400" b="1" dirty="0" smtClean="0">
                <a:latin typeface="Arial" pitchFamily="34" charset="0"/>
                <a:cs typeface="Arial" pitchFamily="34" charset="0"/>
              </a:rPr>
              <a:t>muzeów kolejnictwa jest w całym kraju 18 (z tego w woj. małopolskim –  tylko jedno – Skansen Taboru Kolejowego w Chabówce). </a:t>
            </a:r>
          </a:p>
          <a:p>
            <a:endParaRPr lang="pl-PL" sz="2000" b="1" dirty="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JK\Desktop\linie kolejowe.jpg"/>
          <p:cNvPicPr>
            <a:picLocks noChangeAspect="1" noChangeArrowheads="1"/>
          </p:cNvPicPr>
          <p:nvPr/>
        </p:nvPicPr>
        <p:blipFill>
          <a:blip r:embed="rId2" cstate="print"/>
          <a:srcRect/>
          <a:stretch>
            <a:fillRect/>
          </a:stretch>
        </p:blipFill>
        <p:spPr bwMode="auto">
          <a:xfrm>
            <a:off x="1684362" y="214290"/>
            <a:ext cx="7316762" cy="6429420"/>
          </a:xfrm>
          <a:prstGeom prst="rect">
            <a:avLst/>
          </a:prstGeom>
          <a:noFill/>
        </p:spPr>
      </p:pic>
      <p:sp>
        <p:nvSpPr>
          <p:cNvPr id="2" name="pole tekstowe 1"/>
          <p:cNvSpPr txBox="1"/>
          <p:nvPr/>
        </p:nvSpPr>
        <p:spPr>
          <a:xfrm>
            <a:off x="214282" y="214290"/>
            <a:ext cx="2000264" cy="2985433"/>
          </a:xfrm>
          <a:prstGeom prst="rect">
            <a:avLst/>
          </a:prstGeom>
          <a:noFill/>
        </p:spPr>
        <p:txBody>
          <a:bodyPr wrap="square" rtlCol="0">
            <a:spAutoFit/>
          </a:bodyPr>
          <a:lstStyle/>
          <a:p>
            <a:pPr algn="ctr"/>
            <a:r>
              <a:rPr lang="pl-PL" sz="2000" b="1" dirty="0" smtClean="0"/>
              <a:t>Mapa rozmieszczenia zabytkowych obiektów kolejowych w województwie</a:t>
            </a:r>
          </a:p>
          <a:p>
            <a:pPr algn="ctr"/>
            <a:r>
              <a:rPr lang="pl-PL" sz="2000" b="1" dirty="0" smtClean="0"/>
              <a:t>małopolskim</a:t>
            </a:r>
          </a:p>
          <a:p>
            <a:pPr algn="ctr"/>
            <a:endParaRPr lang="pl-PL" sz="2400" dirty="0" smtClean="0"/>
          </a:p>
          <a:p>
            <a:endParaRPr lang="pl-PL" sz="24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1"/>
          <p:cNvSpPr>
            <a:spLocks noChangeArrowheads="1"/>
          </p:cNvSpPr>
          <p:nvPr/>
        </p:nvSpPr>
        <p:spPr bwMode="auto">
          <a:xfrm>
            <a:off x="214282" y="214290"/>
            <a:ext cx="8715436" cy="3385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Nieruchome zabytki kolejnictwa woj. małopolskiego wpisane do rejestru zabytków</a:t>
            </a:r>
            <a:endParaRPr kumimoji="0" lang="pl-PL" sz="16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3" name="Tabela 2"/>
          <p:cNvGraphicFramePr>
            <a:graphicFrameLocks noGrp="1"/>
          </p:cNvGraphicFramePr>
          <p:nvPr/>
        </p:nvGraphicFramePr>
        <p:xfrm>
          <a:off x="571472" y="642920"/>
          <a:ext cx="8001056" cy="5715040"/>
        </p:xfrm>
        <a:graphic>
          <a:graphicData uri="http://schemas.openxmlformats.org/drawingml/2006/table">
            <a:tbl>
              <a:tblPr/>
              <a:tblGrid>
                <a:gridCol w="436421"/>
                <a:gridCol w="1206653"/>
                <a:gridCol w="2857520"/>
                <a:gridCol w="1357322"/>
                <a:gridCol w="2143140"/>
              </a:tblGrid>
              <a:tr h="431484">
                <a:tc>
                  <a:txBody>
                    <a:bodyPr/>
                    <a:lstStyle/>
                    <a:p>
                      <a:pPr algn="ctr">
                        <a:spcAft>
                          <a:spcPts val="0"/>
                        </a:spcAft>
                      </a:pPr>
                      <a:r>
                        <a:rPr lang="pl-PL" sz="1200" b="1" dirty="0" smtClean="0">
                          <a:solidFill>
                            <a:schemeClr val="tx1"/>
                          </a:solidFill>
                          <a:latin typeface="Times New Roman"/>
                          <a:ea typeface="Times New Roman"/>
                          <a:cs typeface="Times New Roman"/>
                        </a:rPr>
                        <a:t>L.p.</a:t>
                      </a:r>
                      <a:endParaRPr lang="pl-PL" sz="1200" b="1" dirty="0">
                        <a:solidFill>
                          <a:schemeClr val="bg1"/>
                        </a:solidFill>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pl-PL" sz="1400" b="1" dirty="0" smtClean="0">
                          <a:solidFill>
                            <a:schemeClr val="tx1"/>
                          </a:solidFill>
                          <a:latin typeface="Times New Roman"/>
                          <a:ea typeface="Times New Roman"/>
                          <a:cs typeface="Times New Roman"/>
                        </a:rPr>
                        <a:t>Miejscowość</a:t>
                      </a:r>
                      <a:endParaRPr lang="pl-PL" sz="1400" b="1" dirty="0">
                        <a:solidFill>
                          <a:schemeClr val="tx1"/>
                        </a:solidFill>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400" b="1">
                          <a:latin typeface="Times New Roman"/>
                          <a:ea typeface="Times New Roman"/>
                          <a:cs typeface="Times New Roman"/>
                        </a:rPr>
                        <a:t>Zabytek</a:t>
                      </a:r>
                      <a:endParaRPr lang="pl-PL" sz="140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400" b="1" dirty="0" err="1">
                          <a:latin typeface="Times New Roman"/>
                          <a:ea typeface="Times New Roman"/>
                          <a:cs typeface="Times New Roman"/>
                        </a:rPr>
                        <a:t>Rok</a:t>
                      </a:r>
                      <a:r>
                        <a:rPr lang="en-US" sz="1400" b="1" dirty="0">
                          <a:latin typeface="Times New Roman"/>
                          <a:ea typeface="Times New Roman"/>
                          <a:cs typeface="Times New Roman"/>
                        </a:rPr>
                        <a:t>/</a:t>
                      </a:r>
                      <a:r>
                        <a:rPr lang="en-US" sz="1400" b="1" dirty="0" err="1">
                          <a:latin typeface="Times New Roman"/>
                          <a:ea typeface="Times New Roman"/>
                          <a:cs typeface="Times New Roman"/>
                        </a:rPr>
                        <a:t>wiek</a:t>
                      </a:r>
                      <a:r>
                        <a:rPr lang="en-US" sz="1400" b="1" dirty="0">
                          <a:latin typeface="Times New Roman"/>
                          <a:ea typeface="Times New Roman"/>
                          <a:cs typeface="Times New Roman"/>
                        </a:rPr>
                        <a:t> </a:t>
                      </a:r>
                      <a:r>
                        <a:rPr lang="en-US" sz="1400" b="1" dirty="0" err="1">
                          <a:latin typeface="Times New Roman"/>
                          <a:ea typeface="Times New Roman"/>
                          <a:cs typeface="Times New Roman"/>
                        </a:rPr>
                        <a:t>powstania</a:t>
                      </a:r>
                      <a:endParaRPr lang="pl-PL" sz="1400" dirty="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US" sz="1400" b="1">
                          <a:latin typeface="Times New Roman"/>
                          <a:ea typeface="Times New Roman"/>
                          <a:cs typeface="Times New Roman"/>
                        </a:rPr>
                        <a:t>Nr rejestru</a:t>
                      </a:r>
                      <a:endParaRPr lang="pl-PL" sz="140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498638">
                <a:tc rowSpan="4">
                  <a:txBody>
                    <a:bodyPr/>
                    <a:lstStyle/>
                    <a:p>
                      <a:pPr algn="ctr">
                        <a:spcAft>
                          <a:spcPts val="0"/>
                        </a:spcAft>
                      </a:pPr>
                      <a:r>
                        <a:rPr lang="en-US" sz="1200" dirty="0">
                          <a:latin typeface="Times New Roman"/>
                          <a:ea typeface="Times New Roman"/>
                          <a:cs typeface="Times New Roman"/>
                        </a:rPr>
                        <a:t>1</a:t>
                      </a:r>
                      <a:endParaRPr lang="pl-PL" sz="1200" dirty="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rowSpan="4">
                  <a:txBody>
                    <a:bodyPr/>
                    <a:lstStyle/>
                    <a:p>
                      <a:pPr>
                        <a:spcAft>
                          <a:spcPts val="0"/>
                        </a:spcAft>
                      </a:pPr>
                      <a:r>
                        <a:rPr lang="en-US" sz="1400">
                          <a:latin typeface="Times New Roman"/>
                          <a:ea typeface="Times New Roman"/>
                          <a:cs typeface="Times New Roman"/>
                        </a:rPr>
                        <a:t>KRAKÓW  </a:t>
                      </a:r>
                      <a:endParaRPr lang="pl-PL" sz="140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b="1" dirty="0" err="1">
                          <a:latin typeface="Times New Roman"/>
                          <a:ea typeface="Times New Roman"/>
                          <a:cs typeface="Times New Roman"/>
                        </a:rPr>
                        <a:t>dworzec</a:t>
                      </a:r>
                      <a:r>
                        <a:rPr lang="en-US" sz="1400" b="1" dirty="0">
                          <a:latin typeface="Times New Roman"/>
                          <a:ea typeface="Times New Roman"/>
                          <a:cs typeface="Times New Roman"/>
                        </a:rPr>
                        <a:t> PKP (</a:t>
                      </a:r>
                      <a:r>
                        <a:rPr lang="en-US" sz="1400" b="1" dirty="0" err="1">
                          <a:latin typeface="Times New Roman"/>
                          <a:ea typeface="Times New Roman"/>
                          <a:cs typeface="Times New Roman"/>
                        </a:rPr>
                        <a:t>dawny</a:t>
                      </a:r>
                      <a:r>
                        <a:rPr lang="en-US" sz="1400" b="1" dirty="0">
                          <a:latin typeface="Times New Roman"/>
                          <a:ea typeface="Times New Roman"/>
                          <a:cs typeface="Times New Roman"/>
                        </a:rPr>
                        <a:t> </a:t>
                      </a:r>
                      <a:r>
                        <a:rPr lang="en-US" sz="1400" b="1" dirty="0" err="1">
                          <a:latin typeface="Times New Roman"/>
                          <a:ea typeface="Times New Roman"/>
                          <a:cs typeface="Times New Roman"/>
                        </a:rPr>
                        <a:t>budynek</a:t>
                      </a:r>
                      <a:r>
                        <a:rPr lang="en-US" sz="1400" b="1" dirty="0">
                          <a:latin typeface="Times New Roman"/>
                          <a:ea typeface="Times New Roman"/>
                          <a:cs typeface="Times New Roman"/>
                        </a:rPr>
                        <a:t>)</a:t>
                      </a:r>
                      <a:endParaRPr lang="pl-PL" sz="1400" b="1" dirty="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latin typeface="Times New Roman"/>
                          <a:ea typeface="Times New Roman"/>
                          <a:cs typeface="Times New Roman"/>
                        </a:rPr>
                        <a:t>1844-1847 i ok. 1880</a:t>
                      </a:r>
                      <a:endParaRPr lang="pl-PL" sz="140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latin typeface="Times New Roman"/>
                          <a:ea typeface="Times New Roman"/>
                          <a:cs typeface="Times New Roman"/>
                        </a:rPr>
                        <a:t>nr rej.: A-704 z 12.07.1986 </a:t>
                      </a:r>
                      <a:endParaRPr lang="pl-PL" sz="140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498638">
                <a:tc vMerge="1">
                  <a:txBody>
                    <a:bodyPr/>
                    <a:lstStyle/>
                    <a:p>
                      <a:endParaRPr lang="pl-PL"/>
                    </a:p>
                  </a:txBody>
                  <a:tcPr/>
                </a:tc>
                <a:tc vMerge="1">
                  <a:txBody>
                    <a:bodyPr/>
                    <a:lstStyle/>
                    <a:p>
                      <a:endParaRPr lang="pl-PL"/>
                    </a:p>
                  </a:txBody>
                  <a:tcPr/>
                </a:tc>
                <a:tc>
                  <a:txBody>
                    <a:bodyPr/>
                    <a:lstStyle/>
                    <a:p>
                      <a:pPr>
                        <a:spcAft>
                          <a:spcPts val="0"/>
                        </a:spcAft>
                      </a:pPr>
                      <a:r>
                        <a:rPr lang="pl-PL" sz="1400" b="1" dirty="0">
                          <a:latin typeface="Times New Roman"/>
                          <a:ea typeface="Times New Roman"/>
                          <a:cs typeface="Times New Roman"/>
                        </a:rPr>
                        <a:t>most kolejowy z murami oporowymi </a:t>
                      </a:r>
                      <a:r>
                        <a:rPr lang="pl-PL" sz="1400" b="1" dirty="0" smtClean="0">
                          <a:latin typeface="Times New Roman"/>
                          <a:ea typeface="Times New Roman"/>
                          <a:cs typeface="Times New Roman"/>
                        </a:rPr>
                        <a:t>-   </a:t>
                      </a:r>
                      <a:r>
                        <a:rPr lang="pl-PL" sz="1400" b="1" dirty="0">
                          <a:latin typeface="Times New Roman"/>
                          <a:ea typeface="Times New Roman"/>
                          <a:cs typeface="Times New Roman"/>
                        </a:rPr>
                        <a:t>ul. </a:t>
                      </a:r>
                      <a:r>
                        <a:rPr lang="en-US" sz="1400" b="1" dirty="0" err="1">
                          <a:latin typeface="Times New Roman"/>
                          <a:ea typeface="Times New Roman"/>
                          <a:cs typeface="Times New Roman"/>
                        </a:rPr>
                        <a:t>Lubicz</a:t>
                      </a:r>
                      <a:r>
                        <a:rPr lang="en-US" sz="1400" b="1" dirty="0">
                          <a:latin typeface="Times New Roman"/>
                          <a:ea typeface="Times New Roman"/>
                          <a:cs typeface="Times New Roman"/>
                        </a:rPr>
                        <a:t> </a:t>
                      </a:r>
                      <a:endParaRPr lang="pl-PL" sz="1400" b="1" dirty="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latin typeface="Times New Roman"/>
                          <a:ea typeface="Times New Roman"/>
                          <a:cs typeface="Times New Roman"/>
                        </a:rPr>
                        <a:t>1897-1898</a:t>
                      </a:r>
                      <a:endParaRPr lang="pl-PL" sz="140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latin typeface="Times New Roman"/>
                          <a:ea typeface="Times New Roman"/>
                          <a:cs typeface="Times New Roman"/>
                        </a:rPr>
                        <a:t>nr rej.: A-597 z 15.11.1977</a:t>
                      </a:r>
                      <a:endParaRPr lang="pl-PL" sz="140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498638">
                <a:tc vMerge="1">
                  <a:txBody>
                    <a:bodyPr/>
                    <a:lstStyle/>
                    <a:p>
                      <a:endParaRPr lang="pl-PL"/>
                    </a:p>
                  </a:txBody>
                  <a:tcPr/>
                </a:tc>
                <a:tc vMerge="1">
                  <a:txBody>
                    <a:bodyPr/>
                    <a:lstStyle/>
                    <a:p>
                      <a:endParaRPr lang="pl-PL"/>
                    </a:p>
                  </a:txBody>
                  <a:tcPr/>
                </a:tc>
                <a:tc>
                  <a:txBody>
                    <a:bodyPr/>
                    <a:lstStyle/>
                    <a:p>
                      <a:pPr>
                        <a:spcAft>
                          <a:spcPts val="0"/>
                        </a:spcAft>
                      </a:pPr>
                      <a:r>
                        <a:rPr lang="en-US" sz="1400" b="1" dirty="0" err="1">
                          <a:latin typeface="Times New Roman"/>
                          <a:ea typeface="Times New Roman"/>
                          <a:cs typeface="Times New Roman"/>
                        </a:rPr>
                        <a:t>wiadukt</a:t>
                      </a:r>
                      <a:r>
                        <a:rPr lang="en-US" sz="1400" b="1" dirty="0">
                          <a:latin typeface="Times New Roman"/>
                          <a:ea typeface="Times New Roman"/>
                          <a:cs typeface="Times New Roman"/>
                        </a:rPr>
                        <a:t> </a:t>
                      </a:r>
                      <a:r>
                        <a:rPr lang="en-US" sz="1400" b="1" dirty="0" err="1">
                          <a:latin typeface="Times New Roman"/>
                          <a:ea typeface="Times New Roman"/>
                          <a:cs typeface="Times New Roman"/>
                        </a:rPr>
                        <a:t>kolejowy</a:t>
                      </a:r>
                      <a:r>
                        <a:rPr lang="en-US" sz="1400" b="1" dirty="0">
                          <a:latin typeface="Times New Roman"/>
                          <a:ea typeface="Times New Roman"/>
                          <a:cs typeface="Times New Roman"/>
                        </a:rPr>
                        <a:t>, </a:t>
                      </a:r>
                      <a:r>
                        <a:rPr lang="en-US" sz="1400" b="1" dirty="0" err="1">
                          <a:latin typeface="Times New Roman"/>
                          <a:ea typeface="Times New Roman"/>
                          <a:cs typeface="Times New Roman"/>
                        </a:rPr>
                        <a:t>ul</a:t>
                      </a:r>
                      <a:r>
                        <a:rPr lang="en-US" sz="1400" b="1" dirty="0">
                          <a:latin typeface="Times New Roman"/>
                          <a:ea typeface="Times New Roman"/>
                          <a:cs typeface="Times New Roman"/>
                        </a:rPr>
                        <a:t>. </a:t>
                      </a:r>
                      <a:r>
                        <a:rPr lang="en-US" sz="1400" b="1" dirty="0" err="1">
                          <a:latin typeface="Times New Roman"/>
                          <a:ea typeface="Times New Roman"/>
                          <a:cs typeface="Times New Roman"/>
                        </a:rPr>
                        <a:t>Grzegórzecka</a:t>
                      </a:r>
                      <a:r>
                        <a:rPr lang="en-US" sz="1400" b="1" dirty="0">
                          <a:latin typeface="Times New Roman"/>
                          <a:ea typeface="Times New Roman"/>
                          <a:cs typeface="Times New Roman"/>
                        </a:rPr>
                        <a:t>, </a:t>
                      </a:r>
                      <a:endParaRPr lang="pl-PL" sz="1400" b="1" dirty="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dirty="0">
                          <a:latin typeface="Times New Roman"/>
                          <a:ea typeface="Times New Roman"/>
                          <a:cs typeface="Times New Roman"/>
                        </a:rPr>
                        <a:t>1863</a:t>
                      </a:r>
                      <a:endParaRPr lang="pl-PL" sz="1400" dirty="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dirty="0">
                          <a:latin typeface="Times New Roman"/>
                          <a:ea typeface="Times New Roman"/>
                          <a:cs typeface="Times New Roman"/>
                        </a:rPr>
                        <a:t>nr </a:t>
                      </a:r>
                      <a:r>
                        <a:rPr lang="en-US" sz="1400" dirty="0" err="1">
                          <a:latin typeface="Times New Roman"/>
                          <a:ea typeface="Times New Roman"/>
                          <a:cs typeface="Times New Roman"/>
                        </a:rPr>
                        <a:t>rej</a:t>
                      </a:r>
                      <a:r>
                        <a:rPr lang="en-US" sz="1400" dirty="0">
                          <a:latin typeface="Times New Roman"/>
                          <a:ea typeface="Times New Roman"/>
                          <a:cs typeface="Times New Roman"/>
                        </a:rPr>
                        <a:t>.: A-820 z 5.09.1989</a:t>
                      </a:r>
                      <a:endParaRPr lang="pl-PL" sz="1400" dirty="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498638">
                <a:tc vMerge="1">
                  <a:txBody>
                    <a:bodyPr/>
                    <a:lstStyle/>
                    <a:p>
                      <a:endParaRPr lang="pl-PL"/>
                    </a:p>
                  </a:txBody>
                  <a:tcPr/>
                </a:tc>
                <a:tc vMerge="1">
                  <a:txBody>
                    <a:bodyPr/>
                    <a:lstStyle/>
                    <a:p>
                      <a:endParaRPr lang="pl-PL"/>
                    </a:p>
                  </a:txBody>
                  <a:tcPr/>
                </a:tc>
                <a:tc>
                  <a:txBody>
                    <a:bodyPr/>
                    <a:lstStyle/>
                    <a:p>
                      <a:pPr>
                        <a:spcAft>
                          <a:spcPts val="0"/>
                        </a:spcAft>
                      </a:pPr>
                      <a:r>
                        <a:rPr lang="en-US" sz="1400" b="1" dirty="0" err="1">
                          <a:latin typeface="Times New Roman"/>
                          <a:ea typeface="Times New Roman"/>
                          <a:cs typeface="Times New Roman"/>
                        </a:rPr>
                        <a:t>Kraków</a:t>
                      </a:r>
                      <a:r>
                        <a:rPr lang="en-US" sz="1400" b="1" dirty="0">
                          <a:latin typeface="Times New Roman"/>
                          <a:ea typeface="Times New Roman"/>
                          <a:cs typeface="Times New Roman"/>
                        </a:rPr>
                        <a:t>-P</a:t>
                      </a:r>
                      <a:r>
                        <a:rPr lang="pl-PL" sz="1400" b="1" dirty="0" err="1">
                          <a:latin typeface="Times New Roman"/>
                          <a:ea typeface="Times New Roman"/>
                          <a:cs typeface="Times New Roman"/>
                        </a:rPr>
                        <a:t>łaszów</a:t>
                      </a:r>
                      <a:r>
                        <a:rPr lang="pl-PL" sz="1400" b="1" dirty="0">
                          <a:latin typeface="Times New Roman"/>
                          <a:ea typeface="Times New Roman"/>
                          <a:cs typeface="Times New Roman"/>
                        </a:rPr>
                        <a:t> - zespół lokomotywowni </a:t>
                      </a: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latin typeface="Times New Roman"/>
                          <a:ea typeface="Times New Roman"/>
                          <a:cs typeface="Times New Roman"/>
                        </a:rPr>
                        <a:t>1883-1884</a:t>
                      </a:r>
                      <a:endParaRPr lang="pl-PL" sz="140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dirty="0">
                          <a:latin typeface="Times New Roman"/>
                          <a:ea typeface="Times New Roman"/>
                          <a:cs typeface="Times New Roman"/>
                        </a:rPr>
                        <a:t>nr </a:t>
                      </a:r>
                      <a:r>
                        <a:rPr lang="en-US" sz="1400" dirty="0" err="1">
                          <a:latin typeface="Times New Roman"/>
                          <a:ea typeface="Times New Roman"/>
                          <a:cs typeface="Times New Roman"/>
                        </a:rPr>
                        <a:t>rej</a:t>
                      </a:r>
                      <a:r>
                        <a:rPr lang="en-US" sz="1400" dirty="0">
                          <a:latin typeface="Times New Roman"/>
                          <a:ea typeface="Times New Roman"/>
                          <a:cs typeface="Times New Roman"/>
                        </a:rPr>
                        <a:t>.: A-1264/M z 13.06.2011</a:t>
                      </a:r>
                      <a:endParaRPr lang="pl-PL" sz="1400" dirty="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498638">
                <a:tc>
                  <a:txBody>
                    <a:bodyPr/>
                    <a:lstStyle/>
                    <a:p>
                      <a:pPr algn="ctr">
                        <a:spcAft>
                          <a:spcPts val="0"/>
                        </a:spcAft>
                      </a:pPr>
                      <a:r>
                        <a:rPr lang="en-US" sz="1200">
                          <a:latin typeface="Times New Roman"/>
                          <a:ea typeface="Times New Roman"/>
                          <a:cs typeface="Times New Roman"/>
                        </a:rPr>
                        <a:t>2</a:t>
                      </a:r>
                      <a:endParaRPr lang="pl-PL" sz="120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dirty="0">
                          <a:latin typeface="Times New Roman"/>
                          <a:ea typeface="Times New Roman"/>
                          <a:cs typeface="Times New Roman"/>
                        </a:rPr>
                        <a:t>SKAWINA </a:t>
                      </a:r>
                      <a:endParaRPr lang="pl-PL" sz="1400" dirty="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b="1" dirty="0" err="1">
                          <a:latin typeface="Times New Roman"/>
                          <a:ea typeface="Times New Roman"/>
                          <a:cs typeface="Times New Roman"/>
                        </a:rPr>
                        <a:t>zespó</a:t>
                      </a:r>
                      <a:r>
                        <a:rPr lang="pl-PL" sz="1400" b="1" dirty="0">
                          <a:latin typeface="Times New Roman"/>
                          <a:ea typeface="Times New Roman"/>
                          <a:cs typeface="Times New Roman"/>
                        </a:rPr>
                        <a:t>ł zabudowy dworca PKP </a:t>
                      </a: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latin typeface="Times New Roman"/>
                          <a:ea typeface="Times New Roman"/>
                          <a:cs typeface="Times New Roman"/>
                        </a:rPr>
                        <a:t>XIX/XX w.</a:t>
                      </a:r>
                      <a:endParaRPr lang="pl-PL" sz="140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dirty="0">
                          <a:latin typeface="Times New Roman"/>
                          <a:ea typeface="Times New Roman"/>
                          <a:cs typeface="Times New Roman"/>
                        </a:rPr>
                        <a:t>nr </a:t>
                      </a:r>
                      <a:r>
                        <a:rPr lang="en-US" sz="1400" dirty="0" err="1">
                          <a:latin typeface="Times New Roman"/>
                          <a:ea typeface="Times New Roman"/>
                          <a:cs typeface="Times New Roman"/>
                        </a:rPr>
                        <a:t>rej</a:t>
                      </a:r>
                      <a:r>
                        <a:rPr lang="en-US" sz="1400" dirty="0">
                          <a:latin typeface="Times New Roman"/>
                          <a:ea typeface="Times New Roman"/>
                          <a:cs typeface="Times New Roman"/>
                        </a:rPr>
                        <a:t>.: A-703 z 14.11.1995</a:t>
                      </a:r>
                      <a:endParaRPr lang="pl-PL" sz="1400" dirty="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498638">
                <a:tc>
                  <a:txBody>
                    <a:bodyPr/>
                    <a:lstStyle/>
                    <a:p>
                      <a:pPr>
                        <a:spcAft>
                          <a:spcPts val="0"/>
                        </a:spcAft>
                        <a:tabLst>
                          <a:tab pos="330200" algn="l"/>
                          <a:tab pos="479425" algn="ctr"/>
                        </a:tabLst>
                      </a:pPr>
                      <a:r>
                        <a:rPr lang="en-US" sz="1200" dirty="0">
                          <a:latin typeface="Times New Roman"/>
                          <a:ea typeface="Times New Roman"/>
                          <a:cs typeface="Times New Roman"/>
                        </a:rPr>
                        <a:t>	</a:t>
                      </a:r>
                      <a:r>
                        <a:rPr lang="pl-PL" sz="1200" dirty="0" smtClean="0">
                          <a:latin typeface="Times New Roman"/>
                          <a:ea typeface="Times New Roman"/>
                          <a:cs typeface="Times New Roman"/>
                        </a:rPr>
                        <a:t>   </a:t>
                      </a:r>
                      <a:r>
                        <a:rPr lang="en-US" sz="1200" dirty="0" smtClean="0">
                          <a:latin typeface="Times New Roman"/>
                          <a:ea typeface="Times New Roman"/>
                          <a:cs typeface="Times New Roman"/>
                        </a:rPr>
                        <a:t>3</a:t>
                      </a:r>
                      <a:endParaRPr lang="pl-PL" sz="1200" dirty="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dirty="0">
                          <a:latin typeface="Times New Roman"/>
                          <a:ea typeface="Times New Roman"/>
                          <a:cs typeface="Times New Roman"/>
                        </a:rPr>
                        <a:t>NOWY S</a:t>
                      </a:r>
                      <a:r>
                        <a:rPr lang="pl-PL" sz="1400" dirty="0">
                          <a:latin typeface="Times New Roman"/>
                          <a:ea typeface="Times New Roman"/>
                          <a:cs typeface="Times New Roman"/>
                        </a:rPr>
                        <a:t>ĄCZ </a:t>
                      </a: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b="1" dirty="0" err="1">
                          <a:latin typeface="Times New Roman"/>
                          <a:ea typeface="Times New Roman"/>
                          <a:cs typeface="Times New Roman"/>
                        </a:rPr>
                        <a:t>dworzec</a:t>
                      </a:r>
                      <a:r>
                        <a:rPr lang="en-US" sz="1400" b="1" dirty="0">
                          <a:latin typeface="Times New Roman"/>
                          <a:ea typeface="Times New Roman"/>
                          <a:cs typeface="Times New Roman"/>
                        </a:rPr>
                        <a:t> </a:t>
                      </a:r>
                      <a:r>
                        <a:rPr lang="en-US" sz="1400" b="1" dirty="0" err="1">
                          <a:latin typeface="Times New Roman"/>
                          <a:ea typeface="Times New Roman"/>
                          <a:cs typeface="Times New Roman"/>
                        </a:rPr>
                        <a:t>kolejowy</a:t>
                      </a:r>
                      <a:r>
                        <a:rPr lang="en-US" sz="1400" b="1" dirty="0">
                          <a:latin typeface="Times New Roman"/>
                          <a:ea typeface="Times New Roman"/>
                          <a:cs typeface="Times New Roman"/>
                        </a:rPr>
                        <a:t> </a:t>
                      </a:r>
                      <a:endParaRPr lang="pl-PL" sz="1400" b="1" dirty="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latin typeface="Times New Roman"/>
                          <a:ea typeface="Times New Roman"/>
                          <a:cs typeface="Times New Roman"/>
                        </a:rPr>
                        <a:t>pocz. XXw.</a:t>
                      </a:r>
                      <a:endParaRPr lang="pl-PL" sz="140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dirty="0">
                          <a:latin typeface="Times New Roman"/>
                          <a:ea typeface="Times New Roman"/>
                          <a:cs typeface="Times New Roman"/>
                        </a:rPr>
                        <a:t>nr </a:t>
                      </a:r>
                      <a:r>
                        <a:rPr lang="en-US" sz="1400" dirty="0" err="1">
                          <a:latin typeface="Times New Roman"/>
                          <a:ea typeface="Times New Roman"/>
                          <a:cs typeface="Times New Roman"/>
                        </a:rPr>
                        <a:t>rej</a:t>
                      </a:r>
                      <a:r>
                        <a:rPr lang="en-US" sz="1400" dirty="0">
                          <a:latin typeface="Times New Roman"/>
                          <a:ea typeface="Times New Roman"/>
                          <a:cs typeface="Times New Roman"/>
                        </a:rPr>
                        <a:t>.: A-653 z 19.12.1991</a:t>
                      </a:r>
                      <a:endParaRPr lang="pl-PL" sz="1400" dirty="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498638">
                <a:tc>
                  <a:txBody>
                    <a:bodyPr/>
                    <a:lstStyle/>
                    <a:p>
                      <a:pPr algn="ctr">
                        <a:spcAft>
                          <a:spcPts val="0"/>
                        </a:spcAft>
                      </a:pPr>
                      <a:r>
                        <a:rPr lang="en-US" sz="1200">
                          <a:latin typeface="Times New Roman"/>
                          <a:ea typeface="Times New Roman"/>
                          <a:cs typeface="Times New Roman"/>
                        </a:rPr>
                        <a:t>4</a:t>
                      </a:r>
                      <a:endParaRPr lang="pl-PL" sz="120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latin typeface="Times New Roman"/>
                          <a:ea typeface="Times New Roman"/>
                          <a:cs typeface="Times New Roman"/>
                        </a:rPr>
                        <a:t>RABKA-ZDRÓJ </a:t>
                      </a:r>
                      <a:endParaRPr lang="pl-PL" sz="140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pl-PL" sz="1400" b="1" dirty="0">
                          <a:latin typeface="Times New Roman"/>
                          <a:ea typeface="Times New Roman"/>
                          <a:cs typeface="Times New Roman"/>
                        </a:rPr>
                        <a:t>zespół dworca kolejowego</a:t>
                      </a:r>
                      <a:r>
                        <a:rPr lang="pl-PL" sz="1400" b="1" dirty="0" smtClean="0">
                          <a:latin typeface="Times New Roman"/>
                          <a:ea typeface="Times New Roman"/>
                          <a:cs typeface="Times New Roman"/>
                        </a:rPr>
                        <a:t>,                       </a:t>
                      </a:r>
                      <a:r>
                        <a:rPr lang="pl-PL" sz="1400" b="1" dirty="0">
                          <a:latin typeface="Times New Roman"/>
                          <a:ea typeface="Times New Roman"/>
                          <a:cs typeface="Times New Roman"/>
                        </a:rPr>
                        <a:t>ul. Zakopiańska </a:t>
                      </a: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pl-PL" sz="1400" dirty="0">
                          <a:latin typeface="Times New Roman"/>
                          <a:ea typeface="Times New Roman"/>
                          <a:cs typeface="Times New Roman"/>
                        </a:rPr>
                        <a:t>       </a:t>
                      </a:r>
                      <a:r>
                        <a:rPr lang="en-US" sz="1400" dirty="0">
                          <a:latin typeface="Times New Roman"/>
                          <a:ea typeface="Times New Roman"/>
                          <a:cs typeface="Times New Roman"/>
                        </a:rPr>
                        <a:t>- </a:t>
                      </a:r>
                      <a:endParaRPr lang="pl-PL" sz="1400" dirty="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latin typeface="Times New Roman"/>
                          <a:ea typeface="Times New Roman"/>
                          <a:cs typeface="Times New Roman"/>
                        </a:rPr>
                        <a:t>nr rej.: A-712 z 17.12.1993</a:t>
                      </a:r>
                      <a:endParaRPr lang="pl-PL" sz="140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431484">
                <a:tc rowSpan="2">
                  <a:txBody>
                    <a:bodyPr/>
                    <a:lstStyle/>
                    <a:p>
                      <a:pPr algn="ctr">
                        <a:spcAft>
                          <a:spcPts val="0"/>
                        </a:spcAft>
                      </a:pPr>
                      <a:r>
                        <a:rPr lang="en-US" sz="1200">
                          <a:latin typeface="Times New Roman"/>
                          <a:ea typeface="Times New Roman"/>
                          <a:cs typeface="Times New Roman"/>
                        </a:rPr>
                        <a:t>5</a:t>
                      </a:r>
                      <a:endParaRPr lang="pl-PL" sz="120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rowSpan="2">
                  <a:txBody>
                    <a:bodyPr/>
                    <a:lstStyle/>
                    <a:p>
                      <a:pPr>
                        <a:spcAft>
                          <a:spcPts val="0"/>
                        </a:spcAft>
                      </a:pPr>
                      <a:r>
                        <a:rPr lang="en-US" sz="1400">
                          <a:latin typeface="Times New Roman"/>
                          <a:ea typeface="Times New Roman"/>
                          <a:cs typeface="Times New Roman"/>
                        </a:rPr>
                        <a:t>TARNÓW  </a:t>
                      </a:r>
                      <a:endParaRPr lang="pl-PL" sz="140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pl-PL" sz="1400" b="1" dirty="0">
                          <a:latin typeface="Times New Roman"/>
                          <a:ea typeface="Times New Roman"/>
                          <a:cs typeface="Times New Roman"/>
                        </a:rPr>
                        <a:t>dworzec główny PKP i wiaty peronowe  </a:t>
                      </a: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latin typeface="Times New Roman"/>
                          <a:ea typeface="Times New Roman"/>
                          <a:cs typeface="Times New Roman"/>
                        </a:rPr>
                        <a:t>1906-1910</a:t>
                      </a:r>
                      <a:endParaRPr lang="pl-PL" sz="140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latin typeface="Times New Roman"/>
                          <a:ea typeface="Times New Roman"/>
                          <a:cs typeface="Times New Roman"/>
                        </a:rPr>
                        <a:t>nr rej.: A-80 z 1.12.1975</a:t>
                      </a:r>
                      <a:endParaRPr lang="pl-PL" sz="140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431484">
                <a:tc vMerge="1">
                  <a:txBody>
                    <a:bodyPr/>
                    <a:lstStyle/>
                    <a:p>
                      <a:endParaRPr lang="pl-PL"/>
                    </a:p>
                  </a:txBody>
                  <a:tcPr/>
                </a:tc>
                <a:tc vMerge="1">
                  <a:txBody>
                    <a:bodyPr/>
                    <a:lstStyle/>
                    <a:p>
                      <a:endParaRPr lang="pl-PL"/>
                    </a:p>
                  </a:txBody>
                  <a:tcPr/>
                </a:tc>
                <a:tc>
                  <a:txBody>
                    <a:bodyPr/>
                    <a:lstStyle/>
                    <a:p>
                      <a:pPr>
                        <a:spcAft>
                          <a:spcPts val="0"/>
                        </a:spcAft>
                      </a:pPr>
                      <a:r>
                        <a:rPr lang="pl-PL" sz="1400" b="1" dirty="0">
                          <a:latin typeface="Times New Roman"/>
                          <a:ea typeface="Times New Roman"/>
                          <a:cs typeface="Times New Roman"/>
                        </a:rPr>
                        <a:t>budynek strażnicy kolejowej, </a:t>
                      </a:r>
                      <a:r>
                        <a:rPr lang="pl-PL" sz="1400" b="1" dirty="0" smtClean="0">
                          <a:latin typeface="Times New Roman"/>
                          <a:ea typeface="Times New Roman"/>
                          <a:cs typeface="Times New Roman"/>
                        </a:rPr>
                        <a:t>                ul</a:t>
                      </a:r>
                      <a:r>
                        <a:rPr lang="pl-PL" sz="1400" b="1" dirty="0">
                          <a:latin typeface="Times New Roman"/>
                          <a:ea typeface="Times New Roman"/>
                          <a:cs typeface="Times New Roman"/>
                        </a:rPr>
                        <a:t>. Stanisława </a:t>
                      </a:r>
                      <a:r>
                        <a:rPr lang="pl-PL" sz="1400" b="1" dirty="0" err="1">
                          <a:latin typeface="Times New Roman"/>
                          <a:ea typeface="Times New Roman"/>
                          <a:cs typeface="Times New Roman"/>
                        </a:rPr>
                        <a:t>Kassali</a:t>
                      </a:r>
                      <a:r>
                        <a:rPr lang="pl-PL" sz="1400" b="1" dirty="0">
                          <a:latin typeface="Times New Roman"/>
                          <a:ea typeface="Times New Roman"/>
                          <a:cs typeface="Times New Roman"/>
                        </a:rPr>
                        <a:t> 5</a:t>
                      </a: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pl-PL" sz="1400">
                          <a:latin typeface="Times New Roman"/>
                          <a:ea typeface="Times New Roman"/>
                          <a:cs typeface="Times New Roman"/>
                        </a:rPr>
                        <a:t>       </a:t>
                      </a:r>
                      <a:r>
                        <a:rPr lang="en-US" sz="1400">
                          <a:latin typeface="Times New Roman"/>
                          <a:ea typeface="Times New Roman"/>
                          <a:cs typeface="Times New Roman"/>
                        </a:rPr>
                        <a:t>- </a:t>
                      </a:r>
                      <a:endParaRPr lang="pl-PL" sz="140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latin typeface="Times New Roman"/>
                          <a:ea typeface="Times New Roman"/>
                          <a:cs typeface="Times New Roman"/>
                        </a:rPr>
                        <a:t>A-1415/M z 28.08.2014</a:t>
                      </a:r>
                      <a:endParaRPr lang="pl-PL" sz="140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498638">
                <a:tc>
                  <a:txBody>
                    <a:bodyPr/>
                    <a:lstStyle/>
                    <a:p>
                      <a:pPr algn="ctr">
                        <a:spcAft>
                          <a:spcPts val="0"/>
                        </a:spcAft>
                      </a:pPr>
                      <a:r>
                        <a:rPr lang="en-US" sz="1200" dirty="0">
                          <a:latin typeface="Times New Roman"/>
                          <a:ea typeface="Times New Roman"/>
                          <a:cs typeface="Times New Roman"/>
                        </a:rPr>
                        <a:t>6</a:t>
                      </a:r>
                      <a:endParaRPr lang="pl-PL" sz="1200" dirty="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latin typeface="Times New Roman"/>
                          <a:ea typeface="Times New Roman"/>
                          <a:cs typeface="Times New Roman"/>
                        </a:rPr>
                        <a:t>WIELICZKA </a:t>
                      </a:r>
                      <a:endParaRPr lang="pl-PL" sz="140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b="1" dirty="0" err="1">
                          <a:latin typeface="Times New Roman"/>
                          <a:ea typeface="Times New Roman"/>
                          <a:cs typeface="Times New Roman"/>
                        </a:rPr>
                        <a:t>dworzec</a:t>
                      </a:r>
                      <a:r>
                        <a:rPr lang="en-US" sz="1400" b="1" dirty="0">
                          <a:latin typeface="Times New Roman"/>
                          <a:ea typeface="Times New Roman"/>
                          <a:cs typeface="Times New Roman"/>
                        </a:rPr>
                        <a:t> </a:t>
                      </a:r>
                      <a:r>
                        <a:rPr lang="en-US" sz="1400" b="1" dirty="0" err="1">
                          <a:latin typeface="Times New Roman"/>
                          <a:ea typeface="Times New Roman"/>
                          <a:cs typeface="Times New Roman"/>
                        </a:rPr>
                        <a:t>kolejowy</a:t>
                      </a:r>
                      <a:r>
                        <a:rPr lang="en-US" sz="1400" b="1" dirty="0">
                          <a:latin typeface="Times New Roman"/>
                          <a:ea typeface="Times New Roman"/>
                          <a:cs typeface="Times New Roman"/>
                        </a:rPr>
                        <a:t>, </a:t>
                      </a:r>
                      <a:r>
                        <a:rPr lang="pl-PL" sz="1400" b="1" dirty="0" smtClean="0">
                          <a:latin typeface="Times New Roman"/>
                          <a:ea typeface="Times New Roman"/>
                          <a:cs typeface="Times New Roman"/>
                        </a:rPr>
                        <a:t>                                 </a:t>
                      </a:r>
                      <a:r>
                        <a:rPr lang="en-US" sz="1400" b="1" dirty="0" err="1" smtClean="0">
                          <a:latin typeface="Times New Roman"/>
                          <a:ea typeface="Times New Roman"/>
                          <a:cs typeface="Times New Roman"/>
                        </a:rPr>
                        <a:t>ul</a:t>
                      </a:r>
                      <a:r>
                        <a:rPr lang="en-US" sz="1400" b="1" dirty="0">
                          <a:latin typeface="Times New Roman"/>
                          <a:ea typeface="Times New Roman"/>
                          <a:cs typeface="Times New Roman"/>
                        </a:rPr>
                        <a:t>. </a:t>
                      </a:r>
                      <a:r>
                        <a:rPr lang="en-US" sz="1400" b="1" dirty="0" err="1">
                          <a:latin typeface="Times New Roman"/>
                          <a:ea typeface="Times New Roman"/>
                          <a:cs typeface="Times New Roman"/>
                        </a:rPr>
                        <a:t>Dembowskiego</a:t>
                      </a:r>
                      <a:r>
                        <a:rPr lang="en-US" sz="1400" b="1" dirty="0">
                          <a:latin typeface="Times New Roman"/>
                          <a:ea typeface="Times New Roman"/>
                          <a:cs typeface="Times New Roman"/>
                        </a:rPr>
                        <a:t> 57 </a:t>
                      </a:r>
                      <a:endParaRPr lang="pl-PL" sz="1400" b="1" dirty="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latin typeface="Times New Roman"/>
                          <a:ea typeface="Times New Roman"/>
                          <a:cs typeface="Times New Roman"/>
                        </a:rPr>
                        <a:t>1905</a:t>
                      </a:r>
                      <a:endParaRPr lang="pl-PL" sz="140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a:latin typeface="Times New Roman"/>
                          <a:ea typeface="Times New Roman"/>
                          <a:cs typeface="Times New Roman"/>
                        </a:rPr>
                        <a:t>nr rej.: A-626 z 13.11.1990</a:t>
                      </a:r>
                      <a:endParaRPr lang="pl-PL" sz="140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431484">
                <a:tc>
                  <a:txBody>
                    <a:bodyPr/>
                    <a:lstStyle/>
                    <a:p>
                      <a:pPr algn="ctr">
                        <a:spcAft>
                          <a:spcPts val="0"/>
                        </a:spcAft>
                      </a:pPr>
                      <a:r>
                        <a:rPr lang="en-US" sz="1200">
                          <a:latin typeface="Times New Roman"/>
                          <a:ea typeface="Times New Roman"/>
                          <a:cs typeface="Times New Roman"/>
                        </a:rPr>
                        <a:t>7</a:t>
                      </a:r>
                      <a:endParaRPr lang="pl-PL" sz="120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dirty="0">
                          <a:latin typeface="Times New Roman"/>
                          <a:ea typeface="Times New Roman"/>
                          <a:cs typeface="Times New Roman"/>
                        </a:rPr>
                        <a:t>ZAKOPANE </a:t>
                      </a:r>
                      <a:endParaRPr lang="pl-PL" sz="1400" dirty="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b="1" dirty="0" err="1">
                          <a:latin typeface="Times New Roman"/>
                          <a:ea typeface="Times New Roman"/>
                          <a:cs typeface="Times New Roman"/>
                        </a:rPr>
                        <a:t>dworzec</a:t>
                      </a:r>
                      <a:r>
                        <a:rPr lang="en-US" sz="1400" b="1" dirty="0">
                          <a:latin typeface="Times New Roman"/>
                          <a:ea typeface="Times New Roman"/>
                          <a:cs typeface="Times New Roman"/>
                        </a:rPr>
                        <a:t> </a:t>
                      </a:r>
                      <a:r>
                        <a:rPr lang="en-US" sz="1400" b="1" dirty="0" err="1">
                          <a:latin typeface="Times New Roman"/>
                          <a:ea typeface="Times New Roman"/>
                          <a:cs typeface="Times New Roman"/>
                        </a:rPr>
                        <a:t>kolejowy</a:t>
                      </a:r>
                      <a:r>
                        <a:rPr lang="en-US" sz="1400" b="1" dirty="0">
                          <a:latin typeface="Times New Roman"/>
                          <a:ea typeface="Times New Roman"/>
                          <a:cs typeface="Times New Roman"/>
                        </a:rPr>
                        <a:t> PKP</a:t>
                      </a:r>
                      <a:endParaRPr lang="pl-PL" sz="1400" b="1" dirty="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dirty="0">
                          <a:latin typeface="Times New Roman"/>
                          <a:ea typeface="Times New Roman"/>
                          <a:cs typeface="Times New Roman"/>
                        </a:rPr>
                        <a:t>XIX/XX w</a:t>
                      </a:r>
                      <a:r>
                        <a:rPr lang="en-US" sz="1400" dirty="0" smtClean="0">
                          <a:latin typeface="Times New Roman"/>
                          <a:ea typeface="Times New Roman"/>
                          <a:cs typeface="Times New Roman"/>
                        </a:rPr>
                        <a:t>.,</a:t>
                      </a:r>
                      <a:r>
                        <a:rPr lang="pl-PL" sz="1400" dirty="0" smtClean="0">
                          <a:latin typeface="Times New Roman"/>
                          <a:ea typeface="Times New Roman"/>
                          <a:cs typeface="Times New Roman"/>
                        </a:rPr>
                        <a:t> </a:t>
                      </a:r>
                      <a:r>
                        <a:rPr lang="en-US" sz="1400" dirty="0" smtClean="0">
                          <a:latin typeface="Times New Roman"/>
                          <a:ea typeface="Times New Roman"/>
                          <a:cs typeface="Times New Roman"/>
                        </a:rPr>
                        <a:t>1930</a:t>
                      </a:r>
                      <a:endParaRPr lang="pl-PL" sz="1400" dirty="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US" sz="1400" dirty="0">
                          <a:latin typeface="Times New Roman"/>
                          <a:ea typeface="Times New Roman"/>
                          <a:cs typeface="Times New Roman"/>
                        </a:rPr>
                        <a:t>nr </a:t>
                      </a:r>
                      <a:r>
                        <a:rPr lang="en-US" sz="1400" dirty="0" err="1">
                          <a:latin typeface="Times New Roman"/>
                          <a:ea typeface="Times New Roman"/>
                          <a:cs typeface="Times New Roman"/>
                        </a:rPr>
                        <a:t>rej</a:t>
                      </a:r>
                      <a:r>
                        <a:rPr lang="en-US" sz="1400" dirty="0">
                          <a:latin typeface="Times New Roman"/>
                          <a:ea typeface="Times New Roman"/>
                          <a:cs typeface="Times New Roman"/>
                        </a:rPr>
                        <a:t>.: 698 z 7.06.1993</a:t>
                      </a:r>
                      <a:endParaRPr lang="pl-PL" sz="1400" dirty="0">
                        <a:latin typeface="Times New Roman"/>
                        <a:ea typeface="Times New Roman"/>
                        <a:cs typeface="Times New Roman"/>
                      </a:endParaRPr>
                    </a:p>
                  </a:txBody>
                  <a:tcPr marL="66241" marR="662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bl>
          </a:graphicData>
        </a:graphic>
      </p:graphicFrame>
      <p:sp>
        <p:nvSpPr>
          <p:cNvPr id="10242" name="Rectangle 2"/>
          <p:cNvSpPr>
            <a:spLocks noChangeArrowheads="1"/>
          </p:cNvSpPr>
          <p:nvPr/>
        </p:nvSpPr>
        <p:spPr bwMode="auto">
          <a:xfrm>
            <a:off x="428596" y="6292026"/>
            <a:ext cx="9144000" cy="67710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0200" algn="l"/>
                <a:tab pos="479425" algn="ctr"/>
              </a:tabLst>
            </a:pPr>
            <a:r>
              <a:rPr kumimoji="0" lang="pl-PL" sz="1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a:t>
            </a:r>
            <a:endParaRPr kumimoji="0" lang="pl-PL"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30200" algn="l"/>
                <a:tab pos="479425" algn="ctr"/>
              </a:tabLst>
            </a:pPr>
            <a:r>
              <a:rPr kumimoji="0" lang="pl-PL" sz="1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Źródło: opracowanie własne na podstawie rejestru zabytków nieruchomych Narodowego Instytutu  Dziedzictwa - stan na 30 września 2016 r.</a:t>
            </a:r>
            <a:endParaRPr kumimoji="0" lang="pl-PL"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30200" algn="l"/>
                <a:tab pos="479425" algn="ctr"/>
              </a:tabLst>
            </a:pPr>
            <a:endParaRPr kumimoji="0" lang="pl-PL"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1000100" y="571480"/>
            <a:ext cx="7429552" cy="6186309"/>
          </a:xfrm>
          <a:prstGeom prst="rect">
            <a:avLst/>
          </a:prstGeom>
          <a:noFill/>
        </p:spPr>
        <p:txBody>
          <a:bodyPr wrap="square" rtlCol="0">
            <a:spAutoFit/>
          </a:bodyPr>
          <a:lstStyle/>
          <a:p>
            <a:r>
              <a:rPr lang="pl-PL" sz="2000" dirty="0" smtClean="0">
                <a:latin typeface="Arial" pitchFamily="34" charset="0"/>
                <a:cs typeface="Arial" pitchFamily="34" charset="0"/>
              </a:rPr>
              <a:t>Muzeum – </a:t>
            </a:r>
            <a:r>
              <a:rPr lang="pl-PL" sz="2000" b="1" dirty="0" smtClean="0">
                <a:solidFill>
                  <a:srgbClr val="FF0000"/>
                </a:solidFill>
                <a:latin typeface="Arial" pitchFamily="34" charset="0"/>
                <a:cs typeface="Arial" pitchFamily="34" charset="0"/>
              </a:rPr>
              <a:t>SKANSEN TABORU KOLEJOWEGO </a:t>
            </a:r>
            <a:r>
              <a:rPr lang="pl-PL" sz="2000" dirty="0" smtClean="0">
                <a:latin typeface="Arial" pitchFamily="34" charset="0"/>
                <a:cs typeface="Arial" pitchFamily="34" charset="0"/>
              </a:rPr>
              <a:t>w Chabówce </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Skansen otwarto w 1993 roku; jest urządzony na terenie dawnej parowozowni  nad Rabą i ma jedną z największych kolekcji eksponatów kolejnictwa w Polsce; eksponuje głównie ruchome zabytki transportu kolejowego (m.in. 90 pojazdów szynowych: normalnotorowych  i wąskotorowych); większość pojazdów przewieziono do Chabówki z Suchej Beskidzkiej, gdzie wcześniej gromadzono nieużywany tabor; </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Na ekspozycję składają się lokomotywy parowe, spalinowe i elektryczne, wagony towarowe i osobowe, tabor specjalny (pługi odśnieżne, drezyny i dźwigi - żurawie kolejowe) oraz sprzęt specjalistyczny, m.in. żurawie wodne służące do wodowania parowozów. W Skansenie znajduje się m.in. najstarszy spośród zachowanych w Polsce parowozów (TKb-1479) z roku 1878.</a:t>
            </a:r>
          </a:p>
          <a:p>
            <a:endParaRPr lang="pl-PL" sz="2000" dirty="0" smtClean="0">
              <a:latin typeface="Arial" pitchFamily="34" charset="0"/>
              <a:cs typeface="Arial" pitchFamily="34" charset="0"/>
            </a:endParaRPr>
          </a:p>
          <a:p>
            <a:endParaRPr lang="pl-PL" sz="2000" dirty="0" smtClean="0">
              <a:latin typeface="Arial" pitchFamily="34" charset="0"/>
              <a:cs typeface="Arial" pitchFamily="34" charset="0"/>
            </a:endParaRPr>
          </a:p>
          <a:p>
            <a:endParaRPr lang="pl-PL" dirty="0" smtClean="0"/>
          </a:p>
          <a:p>
            <a:endParaRPr lang="pl-PL"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K\Desktop\Chabówka\DSCN8491.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F:\kolej\chabówka3.jpg"/>
          <p:cNvPicPr>
            <a:picLocks noChangeAspect="1" noChangeArrowheads="1"/>
          </p:cNvPicPr>
          <p:nvPr/>
        </p:nvPicPr>
        <p:blipFill>
          <a:blip r:embed="rId2" cstate="print"/>
          <a:srcRect/>
          <a:stretch>
            <a:fillRect/>
          </a:stretch>
        </p:blipFill>
        <p:spPr bwMode="auto">
          <a:xfrm>
            <a:off x="-357222" y="0"/>
            <a:ext cx="10286999" cy="6858000"/>
          </a:xfrm>
          <a:prstGeom prst="rect">
            <a:avLst/>
          </a:prstGeom>
          <a:noFill/>
        </p:spPr>
      </p:pic>
      <p:sp>
        <p:nvSpPr>
          <p:cNvPr id="4" name="pole tekstowe 3"/>
          <p:cNvSpPr txBox="1"/>
          <p:nvPr/>
        </p:nvSpPr>
        <p:spPr>
          <a:xfrm>
            <a:off x="285720" y="6286520"/>
            <a:ext cx="2357454" cy="369332"/>
          </a:xfrm>
          <a:prstGeom prst="rect">
            <a:avLst/>
          </a:prstGeom>
          <a:solidFill>
            <a:schemeClr val="bg1"/>
          </a:solidFill>
        </p:spPr>
        <p:txBody>
          <a:bodyPr wrap="square" rtlCol="0">
            <a:spAutoFit/>
          </a:bodyPr>
          <a:lstStyle/>
          <a:p>
            <a:r>
              <a:rPr lang="pl-PL" dirty="0" smtClean="0"/>
              <a:t>Skansen w Chabówce</a:t>
            </a:r>
            <a:endParaRPr lang="pl-PL"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K\Desktop\Chabówka\DSCN8494.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K\Desktop\Chabówka\DSCN8501.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K\Desktop\Chabówka\DSCN8499.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K\Desktop\Chabówka\DSCN8497.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K\Desktop\Chabówka\DSCN8494.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K\Desktop\Chabówka\DSCN8505.JPG"/>
          <p:cNvPicPr>
            <a:picLocks noChangeAspect="1" noChangeArrowheads="1"/>
          </p:cNvPicPr>
          <p:nvPr/>
        </p:nvPicPr>
        <p:blipFill>
          <a:blip r:embed="rId2" cstate="print"/>
          <a:srcRect/>
          <a:stretch>
            <a:fillRect/>
          </a:stretch>
        </p:blipFill>
        <p:spPr bwMode="auto">
          <a:xfrm>
            <a:off x="357158" y="214290"/>
            <a:ext cx="4572314" cy="3714776"/>
          </a:xfrm>
          <a:prstGeom prst="rect">
            <a:avLst/>
          </a:prstGeom>
          <a:noFill/>
        </p:spPr>
      </p:pic>
      <p:sp>
        <p:nvSpPr>
          <p:cNvPr id="2" name="Prostokąt 1"/>
          <p:cNvSpPr/>
          <p:nvPr/>
        </p:nvSpPr>
        <p:spPr>
          <a:xfrm>
            <a:off x="214282" y="4643446"/>
            <a:ext cx="8643998" cy="1631216"/>
          </a:xfrm>
          <a:prstGeom prst="rect">
            <a:avLst/>
          </a:prstGeom>
        </p:spPr>
        <p:txBody>
          <a:bodyPr wrap="square">
            <a:spAutoFit/>
          </a:bodyPr>
          <a:lstStyle/>
          <a:p>
            <a:r>
              <a:rPr lang="pl-PL" sz="2000" dirty="0" smtClean="0">
                <a:latin typeface="Arial" pitchFamily="34" charset="0"/>
                <a:cs typeface="Arial" pitchFamily="34" charset="0"/>
              </a:rPr>
              <a:t>Jędrzejewski D. (2013) w książce „Stare parowozy w Polsce” poświecił jeden z rozdziałów Skansenowi w Chabówce; są w nim opisy wraz z fotografiami najciekawszych zabytkowych lokomotyw;</a:t>
            </a:r>
          </a:p>
          <a:p>
            <a:r>
              <a:rPr lang="pl-PL" sz="2000" dirty="0" smtClean="0">
                <a:latin typeface="Arial" pitchFamily="34" charset="0"/>
                <a:cs typeface="Arial" pitchFamily="34" charset="0"/>
              </a:rPr>
              <a:t>opisy eksponatów są także dostępne na stronach internetowych Skansenu.</a:t>
            </a:r>
          </a:p>
          <a:p>
            <a:endParaRPr lang="pl-PL" sz="2000" dirty="0" smtClean="0">
              <a:latin typeface="Arial" pitchFamily="34" charset="0"/>
              <a:cs typeface="Arial" pitchFamily="34" charset="0"/>
            </a:endParaRPr>
          </a:p>
        </p:txBody>
      </p:sp>
      <p:pic>
        <p:nvPicPr>
          <p:cNvPr id="4100" name="Picture 4" descr="stare-parowozy-w-polsce-b-iext23116571"/>
          <p:cNvPicPr>
            <a:picLocks noChangeAspect="1" noChangeArrowheads="1"/>
          </p:cNvPicPr>
          <p:nvPr/>
        </p:nvPicPr>
        <p:blipFill>
          <a:blip r:embed="rId3" cstate="print"/>
          <a:srcRect/>
          <a:stretch>
            <a:fillRect/>
          </a:stretch>
        </p:blipFill>
        <p:spPr bwMode="auto">
          <a:xfrm>
            <a:off x="5214941" y="214290"/>
            <a:ext cx="3602857" cy="3714776"/>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K\Desktop\Chabówka\DSCN8493.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785786" y="640913"/>
            <a:ext cx="7786742" cy="6217087"/>
          </a:xfrm>
          <a:prstGeom prst="rect">
            <a:avLst/>
          </a:prstGeom>
        </p:spPr>
        <p:txBody>
          <a:bodyPr wrap="square">
            <a:spAutoFit/>
          </a:bodyPr>
          <a:lstStyle/>
          <a:p>
            <a:r>
              <a:rPr lang="pl-PL" sz="2000" dirty="0" smtClean="0">
                <a:solidFill>
                  <a:srgbClr val="FF0000"/>
                </a:solidFill>
                <a:latin typeface="Arial" pitchFamily="34" charset="0"/>
                <a:cs typeface="Arial" pitchFamily="34" charset="0"/>
              </a:rPr>
              <a:t>Turystyczna funkcja Skansenu</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W Chabówce oprócz zwiedzania eksponatów organizuje się przejazdy wycieczkowe pociągiem retro prowadzonym zabytkowymi parowozami i elektrowozami; wynajmuje się też parowozy wraz z obsługą, wagony, składy historyczne m. in. dla potrzeb realizacji zdjęć filmowych (m.in. przy produkcji filmów „Lista Schindlera” i „Katyń”);</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W Skansenie czynna jest także wystawa dotycząca historii kolei w tym rejonie.; a od 2005 roku organizowana jest coroczna impreza tematyczna „</a:t>
            </a:r>
            <a:r>
              <a:rPr lang="pl-PL" sz="2000" dirty="0" err="1" smtClean="0">
                <a:latin typeface="Arial" pitchFamily="34" charset="0"/>
                <a:cs typeface="Arial" pitchFamily="34" charset="0"/>
              </a:rPr>
              <a:t>Parowozjada</a:t>
            </a:r>
            <a:r>
              <a:rPr lang="pl-PL" sz="2000" dirty="0" smtClean="0">
                <a:latin typeface="Arial" pitchFamily="34" charset="0"/>
                <a:cs typeface="Arial" pitchFamily="34" charset="0"/>
              </a:rPr>
              <a:t>”;  </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Dla zwiedzających, którzy chcą pozostać w Chabówce Skansen oferuje na swoim terenie 50 miejsc; w ub. roku Skansen odwiedziło ponad 8 tys. zainteresowanych;</a:t>
            </a:r>
          </a:p>
          <a:p>
            <a:endParaRPr lang="pl-PL" sz="2400" dirty="0" smtClean="0"/>
          </a:p>
          <a:p>
            <a:endParaRPr lang="pl-PL" dirty="0" smtClean="0"/>
          </a:p>
          <a:p>
            <a:endParaRPr lang="pl-PL" dirty="0" smtClean="0"/>
          </a:p>
          <a:p>
            <a:endParaRPr lang="pl-PL"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kolej\IMG_2063-1024x683.jpg"/>
          <p:cNvPicPr>
            <a:picLocks noChangeAspect="1" noChangeArrowheads="1"/>
          </p:cNvPicPr>
          <p:nvPr/>
        </p:nvPicPr>
        <p:blipFill>
          <a:blip r:embed="rId2" cstate="print"/>
          <a:srcRect/>
          <a:stretch>
            <a:fillRect/>
          </a:stretch>
        </p:blipFill>
        <p:spPr bwMode="auto">
          <a:xfrm>
            <a:off x="0" y="1"/>
            <a:ext cx="9144000" cy="5929329"/>
          </a:xfrm>
          <a:prstGeom prst="rect">
            <a:avLst/>
          </a:prstGeom>
          <a:noFill/>
        </p:spPr>
      </p:pic>
      <p:sp>
        <p:nvSpPr>
          <p:cNvPr id="4" name="pole tekstowe 3"/>
          <p:cNvSpPr txBox="1"/>
          <p:nvPr/>
        </p:nvSpPr>
        <p:spPr>
          <a:xfrm>
            <a:off x="357158" y="6000768"/>
            <a:ext cx="8643998" cy="707886"/>
          </a:xfrm>
          <a:prstGeom prst="rect">
            <a:avLst/>
          </a:prstGeom>
          <a:noFill/>
        </p:spPr>
        <p:txBody>
          <a:bodyPr wrap="square" rtlCol="0">
            <a:spAutoFit/>
          </a:bodyPr>
          <a:lstStyle/>
          <a:p>
            <a:r>
              <a:rPr lang="pl-PL" sz="2000" dirty="0" smtClean="0">
                <a:latin typeface="Arial" pitchFamily="34" charset="0"/>
                <a:cs typeface="Arial" pitchFamily="34" charset="0"/>
              </a:rPr>
              <a:t> Odcinek z Chabówki do Kasiny Wielkiej jest jednym z najpiękniejszych </a:t>
            </a:r>
          </a:p>
          <a:p>
            <a:r>
              <a:rPr lang="pl-PL" sz="2000" dirty="0" smtClean="0">
                <a:latin typeface="Arial" pitchFamily="34" charset="0"/>
                <a:cs typeface="Arial" pitchFamily="34" charset="0"/>
              </a:rPr>
              <a:t> krajobrazowo fragmentów linii Galicyjskiej Kolei Transwersalnej, </a:t>
            </a:r>
            <a:endParaRPr lang="pl-PL" sz="2000" dirty="0">
              <a:latin typeface="Arial" pitchFamily="34" charset="0"/>
              <a:cs typeface="Arial"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928662" y="928670"/>
            <a:ext cx="7643866" cy="5262979"/>
          </a:xfrm>
          <a:prstGeom prst="rect">
            <a:avLst/>
          </a:prstGeom>
        </p:spPr>
        <p:txBody>
          <a:bodyPr wrap="square">
            <a:spAutoFit/>
          </a:bodyPr>
          <a:lstStyle/>
          <a:p>
            <a:r>
              <a:rPr lang="pl-PL" sz="2400" dirty="0" smtClean="0">
                <a:latin typeface="Arial" pitchFamily="34" charset="0"/>
                <a:cs typeface="Arial" pitchFamily="34" charset="0"/>
              </a:rPr>
              <a:t>W okresie wakacji już od 2004 (z przerwą w latach 2009-2011) kursują pociągi z parowozem w relacji Chabówka-Kasina Wielka - Chabówka. </a:t>
            </a:r>
          </a:p>
          <a:p>
            <a:endParaRPr lang="pl-PL" sz="2400" dirty="0" smtClean="0">
              <a:latin typeface="Arial" pitchFamily="34" charset="0"/>
              <a:cs typeface="Arial" pitchFamily="34" charset="0"/>
            </a:endParaRPr>
          </a:p>
          <a:p>
            <a:r>
              <a:rPr lang="pl-PL" sz="2400" dirty="0" smtClean="0">
                <a:latin typeface="Arial" pitchFamily="34" charset="0"/>
                <a:cs typeface="Arial" pitchFamily="34" charset="0"/>
              </a:rPr>
              <a:t>Podobne pociągi kursowały także m.in. w relacjach Chabówka – Mszana Dolna, Chabówka – Dobra </a:t>
            </a:r>
            <a:r>
              <a:rPr lang="pl-PL" sz="2400" dirty="0" err="1" smtClean="0">
                <a:latin typeface="Arial" pitchFamily="34" charset="0"/>
                <a:cs typeface="Arial" pitchFamily="34" charset="0"/>
              </a:rPr>
              <a:t>k.Limanowej</a:t>
            </a:r>
            <a:r>
              <a:rPr lang="pl-PL" sz="2400" dirty="0" smtClean="0">
                <a:latin typeface="Arial" pitchFamily="34" charset="0"/>
                <a:cs typeface="Arial" pitchFamily="34" charset="0"/>
              </a:rPr>
              <a:t>, Chabówka – Zakopane, Kraków Gł. - Nowa Huta, Kraków Gł. – Wieliczka; </a:t>
            </a:r>
          </a:p>
          <a:p>
            <a:endParaRPr lang="pl-PL" sz="2400" dirty="0" smtClean="0">
              <a:latin typeface="Arial" pitchFamily="34" charset="0"/>
              <a:cs typeface="Arial" pitchFamily="34" charset="0"/>
            </a:endParaRPr>
          </a:p>
          <a:p>
            <a:r>
              <a:rPr lang="pl-PL" sz="2400" dirty="0" smtClean="0">
                <a:latin typeface="Arial" pitchFamily="34" charset="0"/>
                <a:cs typeface="Arial" pitchFamily="34" charset="0"/>
              </a:rPr>
              <a:t> Oprócz pociągów rozkładowych, tabor z Chabówki obsługuje pociągi okolicznościowe: z okazji Mikołajek, Nowego Roku i różnych kolejowych rocznic. Zabytkowe pociągi kursują również na specjalne zamówienie. </a:t>
            </a:r>
            <a:endParaRPr lang="pl-PL" sz="2400" dirty="0">
              <a:latin typeface="Arial" pitchFamily="34" charset="0"/>
              <a:cs typeface="Arial"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K\Desktop\2015\106NIKON\DSCN1624.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K\Desktop\2015\106NIKON\DSCN1631.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C:\Users\JK\Desktop\2015\106NIKON\DSCN1690.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
        <p:nvSpPr>
          <p:cNvPr id="3" name="Prostokąt 2"/>
          <p:cNvSpPr/>
          <p:nvPr/>
        </p:nvSpPr>
        <p:spPr>
          <a:xfrm>
            <a:off x="0" y="5643578"/>
            <a:ext cx="9144000" cy="1785104"/>
          </a:xfrm>
          <a:prstGeom prst="rect">
            <a:avLst/>
          </a:prstGeom>
          <a:solidFill>
            <a:schemeClr val="bg1"/>
          </a:solidFill>
        </p:spPr>
        <p:txBody>
          <a:bodyPr wrap="square">
            <a:spAutoFit/>
          </a:bodyPr>
          <a:lstStyle/>
          <a:p>
            <a:r>
              <a:rPr lang="pl-PL" dirty="0" smtClean="0">
                <a:latin typeface="Arial" pitchFamily="34" charset="0"/>
                <a:cs typeface="Arial" pitchFamily="34" charset="0"/>
              </a:rPr>
              <a:t>Postój pociągu w Kasinie Wielkiej trwa 1,5 godziny, pasażerowie pociągu mogą wtedy korzystać z przejazdu linową kolejką na Śnieżnicę aby podziwiać panoramę  Beskidu Wyspowego; stacja kolejki linowej znajduje blisko stacji PKP; dla pasażerów pociągu retro jest w restauracji przy wyciągu specjalna oferta gastronomiczna</a:t>
            </a:r>
            <a:r>
              <a:rPr lang="pl-PL" sz="2000" dirty="0" smtClean="0">
                <a:latin typeface="Arial" pitchFamily="34" charset="0"/>
                <a:cs typeface="Arial" pitchFamily="34" charset="0"/>
              </a:rPr>
              <a:t>; </a:t>
            </a:r>
          </a:p>
          <a:p>
            <a:endParaRPr lang="pl-PL" dirty="0" smtClean="0"/>
          </a:p>
          <a:p>
            <a:endParaRPr lang="pl-PL" dirty="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928662" y="-146928"/>
            <a:ext cx="7715304" cy="686341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sz="2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pl-PL" sz="2000" dirty="0" smtClean="0">
              <a:solidFill>
                <a:srgbClr val="222222"/>
              </a:solidFill>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sz="2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pl-PL" sz="2000" dirty="0" smtClean="0">
              <a:solidFill>
                <a:srgbClr val="222222"/>
              </a:solidFill>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sz="2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sz="2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pl-PL" sz="2000" dirty="0" smtClean="0">
              <a:solidFill>
                <a:srgbClr val="222222"/>
              </a:solidFill>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sz="2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pl-PL" sz="2000" dirty="0" smtClean="0">
              <a:solidFill>
                <a:srgbClr val="222222"/>
              </a:solidFill>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sz="2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pl-PL" sz="2000" dirty="0" smtClean="0">
              <a:solidFill>
                <a:srgbClr val="222222"/>
              </a:solidFill>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sz="2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pl-PL" sz="2000" dirty="0" smtClean="0">
              <a:solidFill>
                <a:srgbClr val="222222"/>
              </a:solidFill>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sz="2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Gmach dworcowy w Tarnowie zbudowano w latach 1906–1910 wg projektu E. </a:t>
            </a:r>
            <a:r>
              <a:rPr kumimoji="0" lang="pl-PL" sz="2000" b="0" i="0" u="none" strike="noStrike" cap="none" normalizeH="0" baseline="0" dirty="0" err="1" smtClean="0">
                <a:ln>
                  <a:noFill/>
                </a:ln>
                <a:solidFill>
                  <a:srgbClr val="222222"/>
                </a:solidFill>
                <a:effectLst/>
                <a:latin typeface="Arial" pitchFamily="34" charset="0"/>
                <a:ea typeface="Times New Roman" pitchFamily="18" charset="0"/>
                <a:cs typeface="Arial" pitchFamily="34" charset="0"/>
              </a:rPr>
              <a:t>Baudischa</a:t>
            </a:r>
            <a:r>
              <a:rPr lang="pl-PL" sz="2000" baseline="30000" dirty="0" smtClean="0">
                <a:solidFill>
                  <a:srgbClr val="0B0080"/>
                </a:solidFill>
                <a:latin typeface="Arial" pitchFamily="34" charset="0"/>
                <a:ea typeface="Times New Roman" pitchFamily="18" charset="0"/>
                <a:cs typeface="Arial" pitchFamily="34" charset="0"/>
              </a:rPr>
              <a:t> </a:t>
            </a:r>
            <a:r>
              <a:rPr kumimoji="0" lang="pl-PL" sz="2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z Ministerstwa Kolei Żelaznych w Wiedniu. Ten sam projekt wykorzystano wcześniej do budowy dworca w Stanisławowie. Jest</a:t>
            </a:r>
            <a:r>
              <a:rPr kumimoji="0" lang="pl-PL" sz="2000" b="0" i="0" u="none" strike="noStrike" cap="none" normalizeH="0" dirty="0" smtClean="0">
                <a:ln>
                  <a:noFill/>
                </a:ln>
                <a:solidFill>
                  <a:srgbClr val="222222"/>
                </a:solidFill>
                <a:effectLst/>
                <a:latin typeface="Arial" pitchFamily="34" charset="0"/>
                <a:ea typeface="Times New Roman" pitchFamily="18" charset="0"/>
                <a:cs typeface="Arial" pitchFamily="34" charset="0"/>
              </a:rPr>
              <a:t> też podobny do dworca we Lwowie;</a:t>
            </a:r>
            <a:endParaRPr kumimoji="0" lang="pl-PL" sz="2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endParaRPr>
          </a:p>
          <a:p>
            <a:pPr lvl="0" fontAlgn="base">
              <a:spcBef>
                <a:spcPct val="0"/>
              </a:spcBef>
              <a:spcAft>
                <a:spcPct val="0"/>
              </a:spcAft>
            </a:pPr>
            <a:r>
              <a:rPr lang="pl-PL" sz="2000" dirty="0" smtClean="0">
                <a:solidFill>
                  <a:srgbClr val="222222"/>
                </a:solidFill>
                <a:latin typeface="Arial" pitchFamily="34" charset="0"/>
                <a:ea typeface="Times New Roman" pitchFamily="18" charset="0"/>
                <a:cs typeface="Arial" pitchFamily="34" charset="0"/>
              </a:rPr>
              <a:t>W czasie II wojny wydarzeniami na dworcu w Tarnowie był zamach bombowy (1929) i wyjazd pierwszego pociągu z więźniami politycznymi do obozu koncentracyjnego Auschwitz (1940). W 1929 r. specjalnym pociągiem sprowadzono tu z Syrii trumnę z prochami generała Józefa Bema; </a:t>
            </a:r>
            <a:endParaRPr kumimoji="0" lang="pl-PL"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p:txBody>
      </p:sp>
      <p:pic>
        <p:nvPicPr>
          <p:cNvPr id="1026" name="Picture 2" descr="220px-Tarnow_dworzec_2">
            <a:hlinkClick r:id="rId2"/>
          </p:cNvPr>
          <p:cNvPicPr>
            <a:picLocks noChangeAspect="1" noChangeArrowheads="1"/>
          </p:cNvPicPr>
          <p:nvPr/>
        </p:nvPicPr>
        <p:blipFill>
          <a:blip r:embed="rId3" cstate="print"/>
          <a:srcRect/>
          <a:stretch>
            <a:fillRect/>
          </a:stretch>
        </p:blipFill>
        <p:spPr bwMode="auto">
          <a:xfrm>
            <a:off x="1000100" y="285727"/>
            <a:ext cx="4714908" cy="3500463"/>
          </a:xfrm>
          <a:prstGeom prst="rect">
            <a:avLst/>
          </a:prstGeom>
          <a:noFill/>
          <a:ln w="9525">
            <a:noFill/>
            <a:miter lim="800000"/>
            <a:headEnd/>
            <a:tailEnd/>
          </a:ln>
        </p:spPr>
      </p:pic>
      <p:sp>
        <p:nvSpPr>
          <p:cNvPr id="4" name="pole tekstowe 3"/>
          <p:cNvSpPr txBox="1"/>
          <p:nvPr/>
        </p:nvSpPr>
        <p:spPr>
          <a:xfrm>
            <a:off x="6072198" y="1285860"/>
            <a:ext cx="2286016" cy="461665"/>
          </a:xfrm>
          <a:prstGeom prst="rect">
            <a:avLst/>
          </a:prstGeom>
          <a:noFill/>
        </p:spPr>
        <p:txBody>
          <a:bodyPr wrap="square" rtlCol="0">
            <a:spAutoFit/>
          </a:bodyPr>
          <a:lstStyle/>
          <a:p>
            <a:r>
              <a:rPr lang="pl-PL" sz="2400" dirty="0" smtClean="0">
                <a:latin typeface="Arial" pitchFamily="34" charset="0"/>
                <a:cs typeface="Arial" pitchFamily="34" charset="0"/>
              </a:rPr>
              <a:t>    </a:t>
            </a:r>
            <a:r>
              <a:rPr lang="pl-PL" sz="2400" dirty="0" smtClean="0">
                <a:solidFill>
                  <a:srgbClr val="FF0000"/>
                </a:solidFill>
                <a:latin typeface="Arial" pitchFamily="34" charset="0"/>
                <a:cs typeface="Arial" pitchFamily="34" charset="0"/>
              </a:rPr>
              <a:t>TARNÓW</a:t>
            </a:r>
            <a:endParaRPr lang="pl-PL" sz="2400" dirty="0">
              <a:solidFill>
                <a:srgbClr val="FF0000"/>
              </a:solidFill>
              <a:latin typeface="Arial" pitchFamily="34" charset="0"/>
              <a:cs typeface="Arial"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857224" y="642918"/>
            <a:ext cx="7358114" cy="7078861"/>
          </a:xfrm>
          <a:prstGeom prst="rect">
            <a:avLst/>
          </a:prstGeom>
        </p:spPr>
        <p:txBody>
          <a:bodyPr wrap="square">
            <a:spAutoFit/>
          </a:bodyPr>
          <a:lstStyle/>
          <a:p>
            <a:pPr fontAlgn="ctr"/>
            <a:r>
              <a:rPr lang="pl-PL" sz="2000" dirty="0" smtClean="0">
                <a:latin typeface="Arial" pitchFamily="34" charset="0"/>
                <a:cs typeface="Arial" pitchFamily="34" charset="0"/>
              </a:rPr>
              <a:t>Tarnowski dworzec kolejowy jest trzecim z kolei budynkiem stacyjnym na tym miejscu. Pierwszym był prowizoryczny budynek, związany z otwartym w 1856 roku odcinkiem Kolei Karola Ludwika, łączącym Tarnów z Bochnią - Krakowem i Dębicą (</a:t>
            </a:r>
            <a:r>
              <a:rPr lang="pl-PL" sz="2000" dirty="0" smtClean="0">
                <a:latin typeface="Arial" pitchFamily="34" charset="0"/>
                <a:ea typeface="Times New Roman" pitchFamily="18" charset="0"/>
                <a:cs typeface="Arial" pitchFamily="34" charset="0"/>
              </a:rPr>
              <a:t>111 km); kursowały po niej dwa pociągi dziennie (pasażerskie i towarowe). Z Dębicy do Krakowa jechało się wówczas 4 godziny 10 minut, a do Wiednia - 19 godzin 10 minut</a:t>
            </a:r>
            <a:endParaRPr lang="pl-PL" sz="2000" dirty="0" smtClean="0">
              <a:latin typeface="Arial" pitchFamily="34" charset="0"/>
              <a:cs typeface="Arial" pitchFamily="34" charset="0"/>
            </a:endParaRPr>
          </a:p>
          <a:p>
            <a:pPr fontAlgn="ctr"/>
            <a:endParaRPr lang="pl-PL" sz="2000" dirty="0" smtClean="0">
              <a:latin typeface="Arial" pitchFamily="34" charset="0"/>
              <a:cs typeface="Arial" pitchFamily="34" charset="0"/>
            </a:endParaRPr>
          </a:p>
          <a:p>
            <a:pPr fontAlgn="ctr"/>
            <a:r>
              <a:rPr lang="pl-PL" sz="2000" dirty="0" smtClean="0">
                <a:latin typeface="Arial" pitchFamily="34" charset="0"/>
                <a:cs typeface="Arial" pitchFamily="34" charset="0"/>
              </a:rPr>
              <a:t>W latach 1859-1861 prowizoryczną stację zastąpiono okazałym, wieloczłonowym dworcem w stylu neorenesansowo-tyrolskim. </a:t>
            </a:r>
          </a:p>
          <a:p>
            <a:pPr fontAlgn="ctr"/>
            <a:endParaRPr lang="pl-PL" sz="2000" dirty="0" smtClean="0">
              <a:latin typeface="Arial" pitchFamily="34" charset="0"/>
              <a:cs typeface="Arial" pitchFamily="34" charset="0"/>
            </a:endParaRPr>
          </a:p>
          <a:p>
            <a:pPr fontAlgn="ctr"/>
            <a:r>
              <a:rPr lang="pl-PL" sz="2000" dirty="0" smtClean="0">
                <a:latin typeface="Arial" pitchFamily="34" charset="0"/>
                <a:cs typeface="Arial" pitchFamily="34" charset="0"/>
              </a:rPr>
              <a:t>Gdy w 1892 roku kolej żelazną, prowadzącą już ze Lwowa przez Przemyśl, Tarnów i Kraków do Wiednia upaństwowiono, rozpoczęła się jej modernizacja i przebudowa dworca. I tak w latach 1906-1910 powstał obecny, bardzo reprezentacyjny budynek dworcowy.</a:t>
            </a:r>
            <a:r>
              <a:rPr lang="pl-PL" sz="2000" dirty="0" smtClean="0">
                <a:solidFill>
                  <a:srgbClr val="222222"/>
                </a:solidFill>
                <a:latin typeface="Helvetica"/>
                <a:ea typeface="Times New Roman" pitchFamily="18" charset="0"/>
                <a:cs typeface="Times New Roman" pitchFamily="18" charset="0"/>
              </a:rPr>
              <a:t> </a:t>
            </a:r>
          </a:p>
          <a:p>
            <a:pPr fontAlgn="ctr"/>
            <a:r>
              <a:rPr lang="pl-PL" sz="2000" dirty="0" smtClean="0">
                <a:latin typeface="Arial" pitchFamily="34" charset="0"/>
                <a:cs typeface="Arial" pitchFamily="34" charset="0"/>
              </a:rPr>
              <a:t> </a:t>
            </a:r>
          </a:p>
          <a:p>
            <a:pPr fontAlgn="ctr"/>
            <a:endParaRPr lang="pl-PL" sz="2000" dirty="0" smtClean="0">
              <a:latin typeface="Arial" pitchFamily="34" charset="0"/>
              <a:cs typeface="Arial" pitchFamily="34" charset="0"/>
            </a:endParaRPr>
          </a:p>
          <a:p>
            <a:pPr fontAlgn="ctr"/>
            <a:r>
              <a:rPr lang="pl-PL" dirty="0" smtClean="0"/>
              <a:t/>
            </a:r>
            <a:br>
              <a:rPr lang="pl-PL" dirty="0" smtClean="0"/>
            </a:br>
            <a:r>
              <a:rPr lang="pl-PL" dirty="0" smtClean="0"/>
              <a:t/>
            </a:r>
            <a:br>
              <a:rPr lang="pl-PL" dirty="0" smtClean="0"/>
            </a:br>
            <a:endParaRPr lang="pl-PL"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Znalezione obrazy dla zapytania tarnów.dworzec"/>
          <p:cNvPicPr>
            <a:picLocks noChangeAspect="1" noChangeArrowheads="1"/>
          </p:cNvPicPr>
          <p:nvPr/>
        </p:nvPicPr>
        <p:blipFill>
          <a:blip r:embed="rId2" cstate="print"/>
          <a:srcRect/>
          <a:stretch>
            <a:fillRect/>
          </a:stretch>
        </p:blipFill>
        <p:spPr bwMode="auto">
          <a:xfrm>
            <a:off x="0" y="0"/>
            <a:ext cx="9644098" cy="6143644"/>
          </a:xfrm>
          <a:prstGeom prst="rect">
            <a:avLst/>
          </a:prstGeom>
          <a:noFill/>
        </p:spPr>
      </p:pic>
      <p:sp>
        <p:nvSpPr>
          <p:cNvPr id="3" name="pole tekstowe 2"/>
          <p:cNvSpPr txBox="1"/>
          <p:nvPr/>
        </p:nvSpPr>
        <p:spPr>
          <a:xfrm>
            <a:off x="428596" y="6215082"/>
            <a:ext cx="8501090" cy="369332"/>
          </a:xfrm>
          <a:prstGeom prst="rect">
            <a:avLst/>
          </a:prstGeom>
          <a:noFill/>
        </p:spPr>
        <p:txBody>
          <a:bodyPr wrap="square" rtlCol="0">
            <a:spAutoFit/>
          </a:bodyPr>
          <a:lstStyle/>
          <a:p>
            <a:r>
              <a:rPr lang="pl-PL" dirty="0" smtClean="0"/>
              <a:t>Widok dworca kolejowego z 1913 roku    (</a:t>
            </a:r>
            <a:r>
              <a:rPr lang="pl-PL" i="1" dirty="0" smtClean="0"/>
              <a:t>http://tarnow.fotopolska.eu/252413,foto.html</a:t>
            </a:r>
            <a:r>
              <a:rPr lang="pl-PL" dirty="0" smtClean="0"/>
              <a:t>)</a:t>
            </a:r>
            <a:endParaRPr lang="pl-PL"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857224" y="610136"/>
            <a:ext cx="7643866" cy="6247864"/>
          </a:xfrm>
          <a:prstGeom prst="rect">
            <a:avLst/>
          </a:prstGeom>
        </p:spPr>
        <p:txBody>
          <a:bodyPr wrap="square">
            <a:spAutoFit/>
          </a:bodyPr>
          <a:lstStyle/>
          <a:p>
            <a:r>
              <a:rPr lang="pl-PL" sz="2000" dirty="0" smtClean="0">
                <a:latin typeface="Arial" pitchFamily="34" charset="0"/>
                <a:cs typeface="Arial" pitchFamily="34" charset="0"/>
              </a:rPr>
              <a:t>Obecny budynek składa się z uszeregowanych w jednej linii trzech dużych pawilonów: wyższego centralnego, nakrytego mansardowym dachem holu głównego i dwu niższych skrzydeł. Ma cechy barokowo-modernistycznej rezydencji magnackiej;</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Z dawnych opisów dworca wiadomo, że wnętrze miało bogaty wystrój secesyjny (witraże w oknach, rzeźbione drzwi, kandelabry, sztukaterie, kinkiety, wzorzyste posadzki); w bocznych pawilonach mieściła się niegdyś luksusowa restauracja i poczekalnia pierwszej klasy; w dwu skrajnych budynkach były dawniej pomieszczenia biurowe, pocztowe, bagażownia i mieszkanie naczelnika stacji; perony miały ochronne wiaty wsparte na zdobionych kolumnach żeliwnych; </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Po remoncie na dworcu znajduje się sześć okienek kas biletowych, poczekalnia restauracja, bar i kilka innych punktów usługowych. Na dworcu jest też sala wystawowa galerii sztuki.</a:t>
            </a:r>
            <a:r>
              <a:rPr lang="pl-PL" sz="2000" dirty="0" smtClean="0"/>
              <a:t>  </a:t>
            </a:r>
            <a:endParaRPr lang="pl-PL" sz="2000" dirty="0" smtClean="0">
              <a:latin typeface="Arial" pitchFamily="34" charset="0"/>
              <a:cs typeface="Arial" pitchFamily="34" charset="0"/>
            </a:endParaRPr>
          </a:p>
          <a:p>
            <a:endParaRPr lang="pl-PL" sz="2000" dirty="0" smtClean="0">
              <a:latin typeface="Arial" pitchFamily="34" charset="0"/>
              <a:cs typeface="Arial" pitchFamily="34" charset="0"/>
            </a:endParaRPr>
          </a:p>
          <a:p>
            <a:endParaRPr lang="pl-PL" sz="2000" dirty="0" smtClean="0">
              <a:latin typeface="Arial" pitchFamily="34" charset="0"/>
              <a:cs typeface="Arial" pitchFamily="34" charset="0"/>
            </a:endParaRPr>
          </a:p>
          <a:p>
            <a:endParaRPr lang="pl-PL" sz="2000" dirty="0">
              <a:latin typeface="Arial" pitchFamily="34" charset="0"/>
              <a:cs typeface="Arial"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Dworzec w Tarnowie"/>
          <p:cNvPicPr>
            <a:picLocks noChangeAspect="1" noChangeArrowheads="1"/>
          </p:cNvPicPr>
          <p:nvPr/>
        </p:nvPicPr>
        <p:blipFill>
          <a:blip r:embed="rId2" cstate="print"/>
          <a:srcRect/>
          <a:stretch>
            <a:fillRect/>
          </a:stretch>
        </p:blipFill>
        <p:spPr bwMode="auto">
          <a:xfrm>
            <a:off x="0" y="0"/>
            <a:ext cx="9215466" cy="5929330"/>
          </a:xfrm>
          <a:prstGeom prst="rect">
            <a:avLst/>
          </a:prstGeom>
          <a:noFill/>
          <a:ln w="9525">
            <a:noFill/>
            <a:miter lim="800000"/>
            <a:headEnd/>
            <a:tailEnd/>
          </a:ln>
        </p:spPr>
      </p:pic>
      <p:sp>
        <p:nvSpPr>
          <p:cNvPr id="62467" name="Rectangle 3"/>
          <p:cNvSpPr>
            <a:spLocks noChangeArrowheads="1"/>
          </p:cNvSpPr>
          <p:nvPr/>
        </p:nvSpPr>
        <p:spPr bwMode="auto">
          <a:xfrm>
            <a:off x="214282" y="5929330"/>
            <a:ext cx="8672687"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lang="pl-PL" sz="2000" dirty="0" smtClean="0">
                <a:latin typeface="Arial" pitchFamily="34" charset="0"/>
                <a:cs typeface="Arial" pitchFamily="34" charset="0"/>
              </a:rPr>
              <a:t>   W fasadzie centralnego pawilonu </a:t>
            </a:r>
            <a:r>
              <a:rPr lang="pl-PL" sz="2000" dirty="0" smtClean="0">
                <a:solidFill>
                  <a:srgbClr val="000000"/>
                </a:solidFill>
                <a:latin typeface="Arial" pitchFamily="34" charset="0"/>
                <a:ea typeface="Times New Roman" pitchFamily="18" charset="0"/>
                <a:cs typeface="Arial" pitchFamily="34" charset="0"/>
              </a:rPr>
              <a:t>dworcowego znajduje się </a:t>
            </a:r>
            <a:r>
              <a:rPr kumimoji="0" lang="pl-PL"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ryzalit z   </a:t>
            </a:r>
          </a:p>
          <a:p>
            <a:pPr lvl="0" fontAlgn="base">
              <a:spcBef>
                <a:spcPct val="0"/>
              </a:spcBef>
              <a:spcAft>
                <a:spcPct val="0"/>
              </a:spcAft>
            </a:pPr>
            <a:r>
              <a:rPr lang="pl-PL" sz="2000" dirty="0" smtClean="0">
                <a:solidFill>
                  <a:srgbClr val="000000"/>
                </a:solidFill>
                <a:latin typeface="Arial" pitchFamily="34" charset="0"/>
                <a:ea typeface="Times New Roman" pitchFamily="18" charset="0"/>
                <a:cs typeface="Arial" pitchFamily="34" charset="0"/>
              </a:rPr>
              <a:t>   </a:t>
            </a:r>
            <a:r>
              <a:rPr kumimoji="0" lang="pl-PL"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„uskrzydlonym kołem" - symbolem kolei  </a:t>
            </a:r>
            <a:r>
              <a:rPr kumimoji="0" lang="pl-PL" sz="20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(fot. P. Skucha 2010 r.);</a:t>
            </a:r>
            <a:endParaRPr kumimoji="0" lang="pl-PL"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8" name="Picture 4" descr="Znalezione obrazy dla zapytania dworzec kolejowy w tarnowie po remoncie"/>
          <p:cNvPicPr>
            <a:picLocks noChangeAspect="1" noChangeArrowheads="1"/>
          </p:cNvPicPr>
          <p:nvPr/>
        </p:nvPicPr>
        <p:blipFill>
          <a:blip r:embed="rId2" cstate="print"/>
          <a:srcRect/>
          <a:stretch>
            <a:fillRect/>
          </a:stretch>
        </p:blipFill>
        <p:spPr bwMode="auto">
          <a:xfrm>
            <a:off x="0" y="0"/>
            <a:ext cx="9144000" cy="6143644"/>
          </a:xfrm>
          <a:prstGeom prst="rect">
            <a:avLst/>
          </a:prstGeom>
          <a:noFill/>
        </p:spPr>
      </p:pic>
      <p:sp>
        <p:nvSpPr>
          <p:cNvPr id="5" name="Prostokąt 4"/>
          <p:cNvSpPr/>
          <p:nvPr/>
        </p:nvSpPr>
        <p:spPr>
          <a:xfrm>
            <a:off x="0" y="5570482"/>
            <a:ext cx="9144000" cy="1323439"/>
          </a:xfrm>
          <a:prstGeom prst="rect">
            <a:avLst/>
          </a:prstGeom>
          <a:solidFill>
            <a:schemeClr val="bg1"/>
          </a:solidFill>
        </p:spPr>
        <p:txBody>
          <a:bodyPr wrap="square">
            <a:spAutoFit/>
          </a:bodyPr>
          <a:lstStyle/>
          <a:p>
            <a:r>
              <a:rPr lang="pl-PL" sz="2000" dirty="0" smtClean="0"/>
              <a:t>Obecnie wewnątrz dworca jest jeszcze dużo miejsca do zagospodarowania, zwłaszcza w skrzydle zachodnim; miał w nim być hotel, potem był pomysł ze sklepem którejś ze znanych sieci, ale ostatecznie nic tam nie powstało; zwolniło się też miejsce  po miejscowej galerii (przeprowadziła się do własnego budynku);</a:t>
            </a:r>
            <a:endParaRPr lang="pl-PL" sz="2000"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1214414" y="1285860"/>
            <a:ext cx="6643734" cy="369332"/>
          </a:xfrm>
          <a:prstGeom prst="rect">
            <a:avLst/>
          </a:prstGeom>
          <a:noFill/>
        </p:spPr>
        <p:txBody>
          <a:bodyPr wrap="square" rtlCol="0">
            <a:spAutoFit/>
          </a:bodyPr>
          <a:lstStyle/>
          <a:p>
            <a:r>
              <a:rPr lang="pl-PL" dirty="0" smtClean="0"/>
              <a:t>Dworzec w </a:t>
            </a:r>
            <a:r>
              <a:rPr lang="pl-PL" dirty="0" err="1" smtClean="0"/>
              <a:t>tarnowie</a:t>
            </a:r>
            <a:r>
              <a:rPr lang="pl-PL" dirty="0" smtClean="0"/>
              <a:t> był przebudowywany w 1897 roku, 2007-2010 </a:t>
            </a:r>
            <a:endParaRPr lang="pl-PL" dirty="0"/>
          </a:p>
        </p:txBody>
      </p:sp>
      <p:pic>
        <p:nvPicPr>
          <p:cNvPr id="79874" name="Picture 2" descr="Podobny obraz"/>
          <p:cNvPicPr>
            <a:picLocks noChangeAspect="1" noChangeArrowheads="1"/>
          </p:cNvPicPr>
          <p:nvPr/>
        </p:nvPicPr>
        <p:blipFill>
          <a:blip r:embed="rId2" cstate="print"/>
          <a:srcRect/>
          <a:stretch>
            <a:fillRect/>
          </a:stretch>
        </p:blipFill>
        <p:spPr bwMode="auto">
          <a:xfrm>
            <a:off x="-785850" y="0"/>
            <a:ext cx="10160028" cy="6072206"/>
          </a:xfrm>
          <a:prstGeom prst="rect">
            <a:avLst/>
          </a:prstGeom>
          <a:noFill/>
        </p:spPr>
      </p:pic>
      <p:sp>
        <p:nvSpPr>
          <p:cNvPr id="5" name="pole tekstowe 4"/>
          <p:cNvSpPr txBox="1"/>
          <p:nvPr/>
        </p:nvSpPr>
        <p:spPr>
          <a:xfrm>
            <a:off x="214282" y="6215082"/>
            <a:ext cx="8643998" cy="646331"/>
          </a:xfrm>
          <a:prstGeom prst="rect">
            <a:avLst/>
          </a:prstGeom>
          <a:noFill/>
        </p:spPr>
        <p:txBody>
          <a:bodyPr wrap="square" rtlCol="0">
            <a:spAutoFit/>
          </a:bodyPr>
          <a:lstStyle/>
          <a:p>
            <a:r>
              <a:rPr lang="pl-PL" dirty="0" smtClean="0">
                <a:latin typeface="Arial" pitchFamily="34" charset="0"/>
                <a:cs typeface="Arial" pitchFamily="34" charset="0"/>
              </a:rPr>
              <a:t>Z rozległego placu przed dworcem zniknęły już taksówki, zajmują ich miejsce lokalne busy </a:t>
            </a:r>
            <a:endParaRPr lang="pl-PL"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Dworzec wygląda naprawdę pięknie, zwłaszcza w nocy"/>
          <p:cNvPicPr>
            <a:picLocks noChangeAspect="1" noChangeArrowheads="1"/>
          </p:cNvPicPr>
          <p:nvPr/>
        </p:nvPicPr>
        <p:blipFill>
          <a:blip r:embed="rId2" cstate="print"/>
          <a:srcRect/>
          <a:stretch>
            <a:fillRect/>
          </a:stretch>
        </p:blipFill>
        <p:spPr bwMode="auto">
          <a:xfrm>
            <a:off x="0" y="-1"/>
            <a:ext cx="9144000" cy="6027397"/>
          </a:xfrm>
          <a:prstGeom prst="rect">
            <a:avLst/>
          </a:prstGeom>
          <a:noFill/>
        </p:spPr>
      </p:pic>
      <p:sp>
        <p:nvSpPr>
          <p:cNvPr id="4" name="Prostokąt 3"/>
          <p:cNvSpPr/>
          <p:nvPr/>
        </p:nvSpPr>
        <p:spPr>
          <a:xfrm>
            <a:off x="214282" y="6211669"/>
            <a:ext cx="8643998" cy="646331"/>
          </a:xfrm>
          <a:prstGeom prst="rect">
            <a:avLst/>
          </a:prstGeom>
        </p:spPr>
        <p:txBody>
          <a:bodyPr wrap="square">
            <a:spAutoFit/>
          </a:bodyPr>
          <a:lstStyle/>
          <a:p>
            <a:r>
              <a:rPr lang="pl-PL" dirty="0" smtClean="0">
                <a:hlinkClick r:id="rId3"/>
              </a:rPr>
              <a:t>http://tarnow.naszemiasto.pl/artykul/tarnow-dworzec-pkp-piekny-ale-dogorywa</a:t>
            </a:r>
            <a:r>
              <a:rPr lang="pl-PL" dirty="0" smtClean="0"/>
              <a:t>, </a:t>
            </a:r>
            <a:r>
              <a:rPr lang="pl-PL" dirty="0" smtClean="0">
                <a:solidFill>
                  <a:schemeClr val="tx2">
                    <a:lumMod val="75000"/>
                  </a:schemeClr>
                </a:solidFill>
              </a:rPr>
              <a:t>2077882,art,t,id,tm.html</a:t>
            </a:r>
            <a:endParaRPr lang="pl-PL" dirty="0">
              <a:solidFill>
                <a:schemeClr val="tx2">
                  <a:lumMod val="75000"/>
                </a:schemeClr>
              </a:solidFill>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Znalezione obrazy dla zapytania dworzec kolejowy w tarnowie po remoncie"/>
          <p:cNvPicPr>
            <a:picLocks noChangeAspect="1" noChangeArrowheads="1"/>
          </p:cNvPicPr>
          <p:nvPr/>
        </p:nvPicPr>
        <p:blipFill>
          <a:blip r:embed="rId3" cstate="print"/>
          <a:srcRect/>
          <a:stretch>
            <a:fillRect/>
          </a:stretch>
        </p:blipFill>
        <p:spPr bwMode="auto">
          <a:xfrm>
            <a:off x="0" y="-1"/>
            <a:ext cx="9144000" cy="6143645"/>
          </a:xfrm>
          <a:prstGeom prst="rect">
            <a:avLst/>
          </a:prstGeom>
          <a:noFill/>
        </p:spPr>
      </p:pic>
      <p:sp>
        <p:nvSpPr>
          <p:cNvPr id="3" name="pole tekstowe 2"/>
          <p:cNvSpPr txBox="1"/>
          <p:nvPr/>
        </p:nvSpPr>
        <p:spPr>
          <a:xfrm>
            <a:off x="285720" y="6211669"/>
            <a:ext cx="8643998" cy="646331"/>
          </a:xfrm>
          <a:prstGeom prst="rect">
            <a:avLst/>
          </a:prstGeom>
          <a:noFill/>
        </p:spPr>
        <p:txBody>
          <a:bodyPr wrap="square" rtlCol="0">
            <a:spAutoFit/>
          </a:bodyPr>
          <a:lstStyle/>
          <a:p>
            <a:r>
              <a:rPr lang="pl-PL" dirty="0" smtClean="0">
                <a:latin typeface="Arial" pitchFamily="34" charset="0"/>
                <a:cs typeface="Arial" pitchFamily="34" charset="0"/>
              </a:rPr>
              <a:t>Przebudowa torowiska, budowa przejścia podziemnego pod peronami i zadaszeń była ostatnim etapem modernizacji tarnowskiej stacji w latach 2015-2017.</a:t>
            </a:r>
            <a:endParaRPr lang="pl-PL"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928662" y="428604"/>
            <a:ext cx="7786742" cy="7355860"/>
          </a:xfrm>
          <a:prstGeom prst="rect">
            <a:avLst/>
          </a:prstGeom>
          <a:noFill/>
        </p:spPr>
        <p:txBody>
          <a:bodyPr wrap="square" rtlCol="0">
            <a:spAutoFit/>
          </a:bodyPr>
          <a:lstStyle/>
          <a:p>
            <a:pPr fontAlgn="base"/>
            <a:r>
              <a:rPr lang="pl-PL" sz="2000" b="1" dirty="0" smtClean="0">
                <a:latin typeface="Arial" pitchFamily="34" charset="0"/>
                <a:cs typeface="Arial" pitchFamily="34" charset="0"/>
              </a:rPr>
              <a:t>Turystyczne walory dworca w Tarnowie</a:t>
            </a:r>
          </a:p>
          <a:p>
            <a:pPr fontAlgn="base"/>
            <a:endParaRPr lang="pl-PL" sz="2000" dirty="0" smtClean="0"/>
          </a:p>
          <a:p>
            <a:r>
              <a:rPr lang="pl-PL" sz="2000" dirty="0" smtClean="0">
                <a:latin typeface="Arial" pitchFamily="34" charset="0"/>
                <a:cs typeface="Arial" pitchFamily="34" charset="0"/>
              </a:rPr>
              <a:t>Po ostatniej modernizacji i remoncie (2006-2010) pomieszczenia dworca przypominają wnętrze dawnego eleganckiego hotelu;  </a:t>
            </a:r>
          </a:p>
          <a:p>
            <a:r>
              <a:rPr lang="pl-PL" sz="2000" dirty="0" smtClean="0">
                <a:latin typeface="Arial" pitchFamily="34" charset="0"/>
                <a:cs typeface="Arial" pitchFamily="34" charset="0"/>
              </a:rPr>
              <a:t>Uwagę turystów zwraca odnowiona fasada dworca oraz  zabytkowe freski, malowidła we wnętrzu dworca i efektowne zewnętrzne oświetlenie budynku dworca;</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Na ścianach głównej hali wiszą współczesne, wielkoformatowe obrazy ufundowane przez Kierownictwo PKP S.A; mają one zachować pamięć po malowidłach ściennych i obrazach z widokami Tatr i Pienin sprzed 100 laty (część odnalezionych dawnych obrazów wraca stopniowo na ściany wnętrza);</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Przestronny dworzec (z ustawną poczekalnią, punktami gastronomicznymi, elektroniczną informacją o ruchu pociągów) ułatwia turystom podróż z przesiadkami (m.in. do Nowego Sącza, Krynicy); zaletą dworca jest też jego sąsiedztwo z dworcem autobusowym, placem dla lokalnych busów, postojem taksówek i  budynkiem miejscowej poczty;</a:t>
            </a:r>
          </a:p>
          <a:p>
            <a:endParaRPr lang="pl-PL" dirty="0" smtClean="0"/>
          </a:p>
          <a:p>
            <a:endParaRPr lang="pl-PL" dirty="0" smtClean="0"/>
          </a:p>
          <a:p>
            <a:endParaRPr lang="pl-PL" dirty="0" smtClean="0"/>
          </a:p>
          <a:p>
            <a:endParaRPr lang="pl-PL" dirty="0" smtClean="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Strażnica obronna w Tarnowie"/>
          <p:cNvPicPr>
            <a:picLocks noChangeAspect="1" noChangeArrowheads="1"/>
          </p:cNvPicPr>
          <p:nvPr/>
        </p:nvPicPr>
        <p:blipFill>
          <a:blip r:embed="rId2" cstate="print"/>
          <a:srcRect/>
          <a:stretch>
            <a:fillRect/>
          </a:stretch>
        </p:blipFill>
        <p:spPr bwMode="auto">
          <a:xfrm>
            <a:off x="142844" y="142852"/>
            <a:ext cx="4357686" cy="6536529"/>
          </a:xfrm>
          <a:prstGeom prst="rect">
            <a:avLst/>
          </a:prstGeom>
          <a:noFill/>
          <a:ln w="9525">
            <a:noFill/>
            <a:miter lim="800000"/>
            <a:headEnd/>
            <a:tailEnd/>
          </a:ln>
        </p:spPr>
      </p:pic>
      <p:sp>
        <p:nvSpPr>
          <p:cNvPr id="64515" name="Rectangle 3"/>
          <p:cNvSpPr>
            <a:spLocks noChangeArrowheads="1"/>
          </p:cNvSpPr>
          <p:nvPr/>
        </p:nvSpPr>
        <p:spPr bwMode="auto">
          <a:xfrm>
            <a:off x="4932040" y="116847"/>
            <a:ext cx="3714776" cy="717119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pl-PL" sz="2000" dirty="0" smtClean="0">
                <a:solidFill>
                  <a:srgbClr val="000000"/>
                </a:solidFill>
                <a:latin typeface="Arial" pitchFamily="34" charset="0"/>
                <a:ea typeface="Times New Roman" pitchFamily="18" charset="0"/>
                <a:cs typeface="Arial" pitchFamily="34" charset="0"/>
              </a:rPr>
              <a:t>W Tarnowie oprócz dworca kolejowego znajduje się dobrze zachowana </a:t>
            </a:r>
            <a:r>
              <a:rPr lang="pl-PL" sz="2000" dirty="0" smtClean="0">
                <a:solidFill>
                  <a:srgbClr val="000000"/>
                </a:solidFill>
                <a:latin typeface="Arial" pitchFamily="34" charset="0"/>
                <a:ea typeface="Times New Roman" pitchFamily="18" charset="0"/>
                <a:cs typeface="Arial" pitchFamily="34" charset="0"/>
              </a:rPr>
              <a:t>kolejowa strażnica </a:t>
            </a:r>
            <a:r>
              <a:rPr lang="pl-PL" sz="2000" dirty="0" smtClean="0">
                <a:solidFill>
                  <a:srgbClr val="000000"/>
                </a:solidFill>
                <a:latin typeface="Arial" pitchFamily="34" charset="0"/>
                <a:ea typeface="Times New Roman" pitchFamily="18" charset="0"/>
                <a:cs typeface="Arial" pitchFamily="34" charset="0"/>
              </a:rPr>
              <a:t>obronna.</a:t>
            </a:r>
            <a:r>
              <a:rPr lang="pl-PL" sz="2000" b="1" dirty="0" smtClean="0"/>
              <a:t> </a:t>
            </a:r>
            <a:r>
              <a:rPr lang="pl-PL" sz="2000" dirty="0" smtClean="0">
                <a:latin typeface="Arial" pitchFamily="34" charset="0"/>
                <a:cs typeface="Arial" pitchFamily="34" charset="0"/>
              </a:rPr>
              <a:t>To jedyny w Polsce i jeden z kilku w Europie, tak dobrze zachowany zabytek tego </a:t>
            </a:r>
            <a:r>
              <a:rPr lang="pl-PL" sz="2000" dirty="0" smtClean="0">
                <a:latin typeface="Arial" pitchFamily="34" charset="0"/>
                <a:cs typeface="Arial" pitchFamily="34" charset="0"/>
              </a:rPr>
              <a:t>typu.</a:t>
            </a:r>
          </a:p>
          <a:p>
            <a:pPr fontAlgn="base">
              <a:spcBef>
                <a:spcPct val="0"/>
              </a:spcBef>
              <a:spcAft>
                <a:spcPct val="0"/>
              </a:spcAft>
            </a:pPr>
            <a:endParaRPr lang="pl-PL" sz="2000" dirty="0">
              <a:latin typeface="Arial" pitchFamily="34" charset="0"/>
              <a:ea typeface="Times New Roman" pitchFamily="18" charset="0"/>
              <a:cs typeface="Arial" pitchFamily="34" charset="0"/>
            </a:endParaRPr>
          </a:p>
          <a:p>
            <a:pPr fontAlgn="base">
              <a:spcBef>
                <a:spcPct val="0"/>
              </a:spcBef>
              <a:spcAft>
                <a:spcPct val="0"/>
              </a:spcAft>
            </a:pPr>
            <a:r>
              <a:rPr lang="pl-PL" sz="2000" dirty="0" smtClean="0">
                <a:latin typeface="Arial" pitchFamily="34" charset="0"/>
                <a:ea typeface="Times New Roman" pitchFamily="18" charset="0"/>
                <a:cs typeface="Arial" pitchFamily="34" charset="0"/>
              </a:rPr>
              <a:t>Strażnica </a:t>
            </a:r>
            <a:r>
              <a:rPr lang="pl-PL" sz="2000" dirty="0">
                <a:latin typeface="Arial" pitchFamily="34" charset="0"/>
                <a:ea typeface="Times New Roman" pitchFamily="18" charset="0"/>
                <a:cs typeface="Arial" pitchFamily="34" charset="0"/>
              </a:rPr>
              <a:t>kolejowa (bunkier) nad rzeką Białą w Tarnowie. Budynek powstał ok.1892 roku i miał chronić strategiczną linię kolejową na szlaku spodziewanego uderzenia wojsk rosyjskich, co 22 lata później się sprawdziło. </a:t>
            </a:r>
            <a:endParaRPr lang="pl-PL" sz="2000" dirty="0" smtClean="0">
              <a:latin typeface="Arial" pitchFamily="34" charset="0"/>
              <a:ea typeface="Times New Roman" pitchFamily="18" charset="0"/>
              <a:cs typeface="Arial" pitchFamily="34" charset="0"/>
            </a:endParaRPr>
          </a:p>
          <a:p>
            <a:pPr fontAlgn="base">
              <a:spcBef>
                <a:spcPct val="0"/>
              </a:spcBef>
              <a:spcAft>
                <a:spcPct val="0"/>
              </a:spcAft>
            </a:pPr>
            <a:endParaRPr lang="pl-PL" sz="2000" dirty="0">
              <a:latin typeface="Arial" pitchFamily="34" charset="0"/>
              <a:cs typeface="Arial" pitchFamily="34" charset="0"/>
            </a:endParaRPr>
          </a:p>
          <a:p>
            <a:pPr fontAlgn="base">
              <a:spcBef>
                <a:spcPct val="0"/>
              </a:spcBef>
              <a:spcAft>
                <a:spcPct val="0"/>
              </a:spcAft>
            </a:pPr>
            <a:r>
              <a:rPr lang="pl-PL" sz="2000" dirty="0" smtClean="0">
                <a:latin typeface="Arial" pitchFamily="34" charset="0"/>
                <a:cs typeface="Arial" pitchFamily="34" charset="0"/>
              </a:rPr>
              <a:t>Dziś </a:t>
            </a:r>
            <a:r>
              <a:rPr lang="pl-PL" sz="2000" dirty="0">
                <a:latin typeface="Arial" pitchFamily="34" charset="0"/>
                <a:cs typeface="Arial" pitchFamily="34" charset="0"/>
              </a:rPr>
              <a:t>strażnica jest użytkowana przez kolej jako budynek mieszkalny dla pracowników </a:t>
            </a:r>
            <a:r>
              <a:rPr lang="pl-PL" sz="2000" dirty="0" smtClean="0">
                <a:latin typeface="Arial" pitchFamily="34" charset="0"/>
                <a:cs typeface="Arial" pitchFamily="34" charset="0"/>
              </a:rPr>
              <a:t>PKP.</a:t>
            </a:r>
            <a:endParaRPr lang="pl-PL" sz="2000" dirty="0">
              <a:latin typeface="Arial" pitchFamily="34" charset="0"/>
              <a:cs typeface="Arial" pitchFamily="34" charset="0"/>
            </a:endParaRPr>
          </a:p>
          <a:p>
            <a:pPr fontAlgn="base">
              <a:spcBef>
                <a:spcPct val="0"/>
              </a:spcBef>
              <a:spcAft>
                <a:spcPct val="0"/>
              </a:spcAft>
            </a:pPr>
            <a:endParaRPr lang="pl-PL" sz="2000" dirty="0">
              <a:latin typeface="Arial" pitchFamily="34" charset="0"/>
              <a:ea typeface="Times New Roman" pitchFamily="18" charset="0"/>
              <a:cs typeface="Arial" pitchFamily="34" charset="0"/>
            </a:endParaRPr>
          </a:p>
          <a:p>
            <a:pPr lvl="0" fontAlgn="base">
              <a:spcBef>
                <a:spcPct val="0"/>
              </a:spcBef>
              <a:spcAft>
                <a:spcPct val="0"/>
              </a:spcAft>
            </a:pPr>
            <a:r>
              <a:rPr lang="pl-PL" sz="2000" dirty="0" smtClean="0">
                <a:latin typeface="Arial" pitchFamily="34" charset="0"/>
                <a:cs typeface="Arial" pitchFamily="34" charset="0"/>
              </a:rPr>
              <a:t>.</a:t>
            </a:r>
            <a:r>
              <a:rPr lang="pl-PL" sz="2000" dirty="0" smtClean="0">
                <a:latin typeface="Arial" pitchFamily="34" charset="0"/>
                <a:cs typeface="Arial" pitchFamily="34" charset="0"/>
              </a:rPr>
              <a:t> </a:t>
            </a:r>
            <a:endParaRPr kumimoji="0" lang="pl-PL"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tacja kolejowa w Skawinie"/>
          <p:cNvPicPr>
            <a:picLocks noChangeAspect="1" noChangeArrowheads="1"/>
          </p:cNvPicPr>
          <p:nvPr/>
        </p:nvPicPr>
        <p:blipFill>
          <a:blip r:embed="rId2" cstate="print"/>
          <a:srcRect/>
          <a:stretch>
            <a:fillRect/>
          </a:stretch>
        </p:blipFill>
        <p:spPr bwMode="auto">
          <a:xfrm>
            <a:off x="357158" y="285728"/>
            <a:ext cx="4423947" cy="2928958"/>
          </a:xfrm>
          <a:prstGeom prst="rect">
            <a:avLst/>
          </a:prstGeom>
          <a:noFill/>
          <a:ln w="9525">
            <a:noFill/>
            <a:miter lim="800000"/>
            <a:headEnd/>
            <a:tailEnd/>
          </a:ln>
        </p:spPr>
      </p:pic>
      <p:sp>
        <p:nvSpPr>
          <p:cNvPr id="3" name="pole tekstowe 2"/>
          <p:cNvSpPr txBox="1"/>
          <p:nvPr/>
        </p:nvSpPr>
        <p:spPr>
          <a:xfrm>
            <a:off x="5072066" y="785794"/>
            <a:ext cx="4071934" cy="830997"/>
          </a:xfrm>
          <a:prstGeom prst="rect">
            <a:avLst/>
          </a:prstGeom>
          <a:noFill/>
        </p:spPr>
        <p:txBody>
          <a:bodyPr wrap="square" rtlCol="0">
            <a:spAutoFit/>
          </a:bodyPr>
          <a:lstStyle/>
          <a:p>
            <a:r>
              <a:rPr lang="pl-PL" sz="2400" b="1" dirty="0" smtClean="0">
                <a:solidFill>
                  <a:srgbClr val="FF0000"/>
                </a:solidFill>
              </a:rPr>
              <a:t>SKAWINA</a:t>
            </a:r>
            <a:r>
              <a:rPr lang="pl-PL" sz="2400" dirty="0" smtClean="0"/>
              <a:t> - zespół zabudowy dworca PKP  XIX/XX w</a:t>
            </a:r>
            <a:r>
              <a:rPr lang="pl-PL" dirty="0" smtClean="0"/>
              <a:t>.</a:t>
            </a:r>
          </a:p>
        </p:txBody>
      </p:sp>
      <p:sp>
        <p:nvSpPr>
          <p:cNvPr id="4" name="pole tekstowe 3"/>
          <p:cNvSpPr txBox="1"/>
          <p:nvPr/>
        </p:nvSpPr>
        <p:spPr>
          <a:xfrm>
            <a:off x="428596" y="3357562"/>
            <a:ext cx="8286808" cy="4062651"/>
          </a:xfrm>
          <a:prstGeom prst="rect">
            <a:avLst/>
          </a:prstGeom>
          <a:noFill/>
        </p:spPr>
        <p:txBody>
          <a:bodyPr wrap="square" rtlCol="0">
            <a:spAutoFit/>
          </a:bodyPr>
          <a:lstStyle/>
          <a:p>
            <a:r>
              <a:rPr lang="pl-PL" sz="2000" dirty="0" smtClean="0">
                <a:latin typeface="Arial" pitchFamily="34" charset="0"/>
                <a:cs typeface="Arial" pitchFamily="34" charset="0"/>
              </a:rPr>
              <a:t>Stację kolejową w Skawinie otwarto w 1884 r., przy okazji budowy w latach 1884–86 linii kolejowej do Oświęcimia i Suchej Beskidzkiej; w Skawinie linia ta  się rozwidlała. </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To dwukondygnacyjny  budynek o planie wydłużonego prostokąta; od strony ulicy w części środkowej jest wysunięty ryzalit, a od strony peronów wzdłuż budynku, na wysokości pierwszej kondygnacji, biegnie zadaszenie; Narożniki budynku oraz otwory drzwiowe i okienne pierwszej kondygnacji, są ozdobnymi białymi </a:t>
            </a:r>
            <a:r>
              <a:rPr lang="pl-PL" sz="2000" dirty="0" err="1" smtClean="0">
                <a:latin typeface="Arial" pitchFamily="34" charset="0"/>
                <a:cs typeface="Arial" pitchFamily="34" charset="0"/>
              </a:rPr>
              <a:t>boniowaniami</a:t>
            </a:r>
            <a:r>
              <a:rPr lang="pl-PL" sz="2000" dirty="0" smtClean="0">
                <a:latin typeface="Arial" pitchFamily="34" charset="0"/>
                <a:cs typeface="Arial" pitchFamily="34" charset="0"/>
              </a:rPr>
              <a:t>. </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Dworzec ma 2 perony (krawędziowy i wyspowy);</a:t>
            </a:r>
          </a:p>
          <a:p>
            <a:endParaRPr lang="pl-PL" sz="2000" dirty="0" smtClean="0">
              <a:latin typeface="Arial" pitchFamily="34" charset="0"/>
              <a:cs typeface="Arial" pitchFamily="34" charset="0"/>
            </a:endParaRPr>
          </a:p>
          <a:p>
            <a:endParaRPr lang="pl-PL"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1142976" y="1214422"/>
            <a:ext cx="6715172" cy="4093428"/>
          </a:xfrm>
          <a:prstGeom prst="rect">
            <a:avLst/>
          </a:prstGeom>
        </p:spPr>
        <p:txBody>
          <a:bodyPr wrap="square">
            <a:spAutoFit/>
          </a:bodyPr>
          <a:lstStyle/>
          <a:p>
            <a:r>
              <a:rPr lang="pl-PL" sz="2000" dirty="0" smtClean="0">
                <a:latin typeface="Arial" pitchFamily="34" charset="0"/>
                <a:cs typeface="Arial" pitchFamily="34" charset="0"/>
              </a:rPr>
              <a:t>Do 2012 roku budynek używany był zgodnie z przeznaczeniem, ale od maja 2012  zostały zamknięte kasy biletowe i poczekalnia; </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Zlikwidowano wtenczas na dworcu także mieszkania kolejowe znajdujące się na I piętrze, biura spółki PKP Cargo oraz posterunek Straży Ochrony Kolei znajdujący się w dawnym biurze zawiadowcy stacji. </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Od 2016 r. prawie cały budynek dworca jest zamknięty;</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Obecnie zlikwidowana jest także lokomotywownia i nieczynne są dwie wieże wodne;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Znalezione obrazy dla zapytania dworzec Kolejowy w Skawinie"/>
          <p:cNvPicPr>
            <a:picLocks noChangeAspect="1" noChangeArrowheads="1"/>
          </p:cNvPicPr>
          <p:nvPr/>
        </p:nvPicPr>
        <p:blipFill>
          <a:blip r:embed="rId2" cstate="print"/>
          <a:srcRect/>
          <a:stretch>
            <a:fillRect/>
          </a:stretch>
        </p:blipFill>
        <p:spPr bwMode="auto">
          <a:xfrm>
            <a:off x="0" y="0"/>
            <a:ext cx="9144001" cy="7143776"/>
          </a:xfrm>
          <a:prstGeom prst="rect">
            <a:avLst/>
          </a:prstGeom>
          <a:noFill/>
        </p:spPr>
      </p:pic>
      <p:sp>
        <p:nvSpPr>
          <p:cNvPr id="2" name="Prostokąt 1"/>
          <p:cNvSpPr/>
          <p:nvPr/>
        </p:nvSpPr>
        <p:spPr>
          <a:xfrm>
            <a:off x="0" y="6286520"/>
            <a:ext cx="9144000" cy="369332"/>
          </a:xfrm>
          <a:prstGeom prst="rect">
            <a:avLst/>
          </a:prstGeom>
          <a:solidFill>
            <a:schemeClr val="bg1"/>
          </a:solidFill>
        </p:spPr>
        <p:txBody>
          <a:bodyPr wrap="square">
            <a:spAutoFit/>
          </a:bodyPr>
          <a:lstStyle/>
          <a:p>
            <a:r>
              <a:rPr lang="pl-PL" dirty="0" smtClean="0"/>
              <a:t>http://www.gminaskawina.pl/index.php?option=16&amp;action=news_show&amp;news_id=14409</a:t>
            </a:r>
            <a:endParaRPr lang="pl-PL"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 name="Rectangle 1"/>
          <p:cNvSpPr>
            <a:spLocks noChangeArrowheads="1"/>
          </p:cNvSpPr>
          <p:nvPr/>
        </p:nvSpPr>
        <p:spPr bwMode="auto">
          <a:xfrm>
            <a:off x="1214414" y="522066"/>
            <a:ext cx="7429552" cy="62478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2000" b="0" i="0" u="none" strike="noStrike" cap="none" normalizeH="0" baseline="0" dirty="0" smtClean="0">
                <a:ln>
                  <a:noFill/>
                </a:ln>
                <a:effectLst/>
                <a:latin typeface="Arial" pitchFamily="34" charset="0"/>
                <a:ea typeface="Times New Roman" pitchFamily="18" charset="0"/>
                <a:cs typeface="Arial" pitchFamily="34" charset="0"/>
              </a:rPr>
              <a:t>Od 2017 roku planowano rozpocząć</a:t>
            </a:r>
            <a:r>
              <a:rPr kumimoji="0" lang="pl-PL" sz="2000" b="0" i="0" u="none" strike="noStrike" cap="none" normalizeH="0" dirty="0" smtClean="0">
                <a:ln>
                  <a:noFill/>
                </a:ln>
                <a:effectLst/>
                <a:latin typeface="Arial" pitchFamily="34" charset="0"/>
                <a:ea typeface="Times New Roman" pitchFamily="18" charset="0"/>
                <a:cs typeface="Arial" pitchFamily="34" charset="0"/>
              </a:rPr>
              <a:t> </a:t>
            </a:r>
            <a:r>
              <a:rPr kumimoji="0" lang="pl-PL" sz="2000" b="0" i="0" u="none" strike="noStrike" cap="none" normalizeH="0" baseline="0" dirty="0" smtClean="0">
                <a:ln>
                  <a:noFill/>
                </a:ln>
                <a:effectLst/>
                <a:latin typeface="Arial" pitchFamily="34" charset="0"/>
                <a:ea typeface="Times New Roman" pitchFamily="18" charset="0"/>
                <a:cs typeface="Arial" pitchFamily="34" charset="0"/>
              </a:rPr>
              <a:t>remont niszczejącego zabytkowego dworca i jego otoczenia, na co gmina otrzymała unijną dotację.</a:t>
            </a:r>
          </a:p>
          <a:p>
            <a:r>
              <a:rPr kumimoji="0" lang="pl-PL" sz="2000" b="0" i="0" u="none" strike="noStrike" cap="none" normalizeH="0" baseline="0" dirty="0" smtClean="0">
                <a:ln>
                  <a:noFill/>
                </a:ln>
                <a:effectLst/>
                <a:latin typeface="Arial" pitchFamily="34" charset="0"/>
                <a:ea typeface="Times New Roman" pitchFamily="18" charset="0"/>
                <a:cs typeface="Arial" pitchFamily="34" charset="0"/>
              </a:rPr>
              <a:t>Dworzec będzie pełnił podstawowe funkcje, tzn. zachowana zostanie obsługa pasażerów,</a:t>
            </a:r>
            <a:r>
              <a:rPr lang="pl-PL" sz="2000" dirty="0" smtClean="0">
                <a:latin typeface="Arial" pitchFamily="34" charset="0"/>
                <a:ea typeface="Times New Roman" pitchFamily="18" charset="0"/>
                <a:cs typeface="Arial" pitchFamily="34" charset="0"/>
              </a:rPr>
              <a:t> funkcja handlowa i turystyczna;</a:t>
            </a:r>
            <a:r>
              <a:rPr kumimoji="0" lang="pl-PL" sz="2000" b="0" i="0" u="none" strike="noStrike" cap="none" normalizeH="0" baseline="0" dirty="0" smtClean="0">
                <a:ln>
                  <a:noFill/>
                </a:ln>
                <a:effectLst/>
                <a:latin typeface="Arial" pitchFamily="34" charset="0"/>
                <a:ea typeface="Times New Roman" pitchFamily="18" charset="0"/>
                <a:cs typeface="Arial" pitchFamily="34" charset="0"/>
              </a:rPr>
              <a:t> </a:t>
            </a:r>
            <a:r>
              <a:rPr lang="pl-PL" sz="2000" dirty="0" smtClean="0">
                <a:latin typeface="Arial" pitchFamily="34" charset="0"/>
                <a:cs typeface="Arial" pitchFamily="34" charset="0"/>
              </a:rPr>
              <a:t>na parterze obiektu będzie część związana z obsługą transportu kolejowego; </a:t>
            </a:r>
          </a:p>
          <a:p>
            <a:endParaRPr lang="pl-PL" sz="2000" dirty="0" smtClean="0">
              <a:latin typeface="Arial" pitchFamily="34" charset="0"/>
              <a:cs typeface="Arial" pitchFamily="34" charset="0"/>
            </a:endParaRPr>
          </a:p>
          <a:p>
            <a:r>
              <a:rPr kumimoji="0" lang="pl-PL" sz="2000" b="0" i="0" u="none" strike="noStrike" cap="none" normalizeH="0" baseline="0" dirty="0" smtClean="0">
                <a:ln>
                  <a:noFill/>
                </a:ln>
                <a:effectLst/>
                <a:latin typeface="Arial" pitchFamily="34" charset="0"/>
                <a:ea typeface="Times New Roman" pitchFamily="18" charset="0"/>
                <a:cs typeface="Arial" pitchFamily="34" charset="0"/>
              </a:rPr>
              <a:t>Pojawi się także funkcja kulturotwórcza – planowane jest utworzenie czytelni i kawiarni na I piętrze i poddaszu</a:t>
            </a:r>
            <a:r>
              <a:rPr kumimoji="0" lang="pl-PL" sz="2000" b="0" i="0" u="none" strike="noStrike" cap="none" normalizeH="0" dirty="0" smtClean="0">
                <a:ln>
                  <a:noFill/>
                </a:ln>
                <a:effectLst/>
                <a:latin typeface="Arial" pitchFamily="34" charset="0"/>
                <a:ea typeface="Times New Roman" pitchFamily="18" charset="0"/>
                <a:cs typeface="Arial" pitchFamily="34" charset="0"/>
              </a:rPr>
              <a:t> – tamta część obiektu </a:t>
            </a:r>
            <a:r>
              <a:rPr kumimoji="0" lang="pl-PL" sz="2000" b="0" i="0" u="none" strike="noStrike" cap="none" normalizeH="0" baseline="0" dirty="0" smtClean="0">
                <a:ln>
                  <a:noFill/>
                </a:ln>
                <a:effectLst/>
                <a:latin typeface="Arial" pitchFamily="34" charset="0"/>
                <a:ea typeface="Times New Roman" pitchFamily="18" charset="0"/>
                <a:cs typeface="Arial" pitchFamily="34" charset="0"/>
              </a:rPr>
              <a:t>ma być w całości przeznaczona dla biblioteki i na cele kulturalne. Realizowany projekt nosi nazwę „Dworzec Biblioteka Skawina - przywrócenie budynkowi dworca kolejowego w Skawinie walorów zabytku z przeznaczeniem obiektu na cele publiczne” (…).</a:t>
            </a:r>
            <a:r>
              <a:rPr lang="pl-PL" sz="2000" b="1" dirty="0" smtClean="0"/>
              <a:t> </a:t>
            </a:r>
          </a:p>
          <a:p>
            <a:endParaRPr lang="pl-PL" sz="2000" b="1" dirty="0" smtClean="0">
              <a:latin typeface="Arial" pitchFamily="34" charset="0"/>
              <a:cs typeface="Arial" pitchFamily="34" charset="0"/>
            </a:endParaRPr>
          </a:p>
          <a:p>
            <a:r>
              <a:rPr lang="pl-PL" sz="2000" dirty="0" smtClean="0">
                <a:latin typeface="Arial" pitchFamily="34" charset="0"/>
                <a:cs typeface="Arial" pitchFamily="34" charset="0"/>
              </a:rPr>
              <a:t>Planowana przebudowa i rozbudowa nie zmieni powierzchni obiektu, inwestycja zamknie się w istniejącej kubaturze;</a:t>
            </a:r>
            <a:endParaRPr kumimoji="0" lang="pl-PL" sz="2000" i="0" u="none" strike="noStrike" cap="none" normalizeH="0" baseline="0" dirty="0" smtClean="0">
              <a:ln>
                <a:noFill/>
              </a:ln>
              <a:effectLst/>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sz="2000" i="0" u="none" strike="noStrike" cap="none" normalizeH="0" baseline="0" dirty="0" smtClean="0">
              <a:ln>
                <a:noFill/>
              </a:ln>
              <a:effectLst/>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sz="2000" b="0" i="0" u="none" strike="noStrike" cap="none" normalizeH="0" baseline="0" dirty="0" smtClean="0">
              <a:ln>
                <a:noFill/>
              </a:ln>
              <a:effectLst/>
              <a:latin typeface="Arial" pitchFamily="34" charset="0"/>
              <a:cs typeface="Arial" pitchFamily="34"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1071538" y="714356"/>
            <a:ext cx="7286676" cy="5909310"/>
          </a:xfrm>
          <a:prstGeom prst="rect">
            <a:avLst/>
          </a:prstGeom>
          <a:noFill/>
        </p:spPr>
        <p:txBody>
          <a:bodyPr wrap="square" rtlCol="0">
            <a:spAutoFit/>
          </a:bodyPr>
          <a:lstStyle/>
          <a:p>
            <a:r>
              <a:rPr lang="pl-PL" sz="2000" dirty="0" smtClean="0">
                <a:solidFill>
                  <a:srgbClr val="FF0000"/>
                </a:solidFill>
                <a:latin typeface="Arial" pitchFamily="34" charset="0"/>
                <a:cs typeface="Arial" pitchFamily="34" charset="0"/>
              </a:rPr>
              <a:t>Przez Skawinę turystycznie</a:t>
            </a:r>
          </a:p>
          <a:p>
            <a:endParaRPr lang="pl-PL" dirty="0" smtClean="0">
              <a:latin typeface="Arial" pitchFamily="34" charset="0"/>
              <a:ea typeface="Times New Roman" pitchFamily="18" charset="0"/>
              <a:cs typeface="Arial" pitchFamily="34" charset="0"/>
            </a:endParaRPr>
          </a:p>
          <a:p>
            <a:r>
              <a:rPr lang="pl-PL" sz="2000" dirty="0" smtClean="0">
                <a:latin typeface="Arial" pitchFamily="34" charset="0"/>
                <a:ea typeface="Times New Roman" pitchFamily="18" charset="0"/>
                <a:cs typeface="Arial" pitchFamily="34" charset="0"/>
              </a:rPr>
              <a:t>Przez Skawinę prowadzi Kolejowy Szlak Jana Pawła II – z Krakowa Gł. przez Kraków-Łagiewniki i Kalwarię Zebrzydowską do Wadowic (ponad 59 km).</a:t>
            </a:r>
          </a:p>
          <a:p>
            <a:r>
              <a:rPr lang="pl-PL" sz="2000" dirty="0" smtClean="0">
                <a:latin typeface="Arial" pitchFamily="34" charset="0"/>
                <a:ea typeface="Times New Roman" pitchFamily="18" charset="0"/>
                <a:cs typeface="Arial" pitchFamily="34" charset="0"/>
              </a:rPr>
              <a:t> </a:t>
            </a:r>
          </a:p>
          <a:p>
            <a:r>
              <a:rPr lang="pl-PL" sz="2000" dirty="0" smtClean="0">
                <a:latin typeface="Arial" pitchFamily="34" charset="0"/>
                <a:ea typeface="Times New Roman" pitchFamily="18" charset="0"/>
                <a:cs typeface="Arial" pitchFamily="34" charset="0"/>
              </a:rPr>
              <a:t>Zmodernizowano w tym celu I peron (przy budynku dworca), przez który przejeżdżały żółte wagony „Pociągu Papieskiego”, z pielgrzymami i turystami; linie tą otwarto 31.V.2006 roku, ale z powodu słabnącego zainteresowania  podróżnych zawieszono od 1.09.2009;</a:t>
            </a:r>
          </a:p>
          <a:p>
            <a:endParaRPr lang="pl-PL" sz="2000" b="1" dirty="0" smtClean="0">
              <a:latin typeface="Arial" pitchFamily="34" charset="0"/>
              <a:cs typeface="Arial" pitchFamily="34" charset="0"/>
            </a:endParaRPr>
          </a:p>
          <a:p>
            <a:r>
              <a:rPr lang="pl-PL" sz="2000" dirty="0" smtClean="0">
                <a:latin typeface="Arial" pitchFamily="34" charset="0"/>
                <a:cs typeface="Arial" pitchFamily="34" charset="0"/>
              </a:rPr>
              <a:t>Zabytkowy budynek dworca po odrestaurowaniu planuje się otworzyć w końcu 2018 r.; zniknie także wiadukt, bo dla pieszych powstanie podziemne przejście pod torami; ma także powstać parking dla 500 samochodów, pętla autobusowa i ścieżki rowerowe; </a:t>
            </a:r>
            <a:endParaRPr lang="pl-PL" sz="2000" dirty="0" smtClean="0"/>
          </a:p>
          <a:p>
            <a:endParaRPr lang="pl-PL" sz="2000" dirty="0" smtClean="0">
              <a:latin typeface="Arial" pitchFamily="34" charset="0"/>
              <a:cs typeface="Arial" pitchFamily="34" charset="0"/>
            </a:endParaRPr>
          </a:p>
          <a:p>
            <a:endParaRPr lang="pl-PL" sz="2000" dirty="0" smtClean="0">
              <a:latin typeface="Arial" pitchFamily="34" charset="0"/>
              <a:ea typeface="Times New Roman" pitchFamily="18" charset="0"/>
              <a:cs typeface="Arial" pitchFamily="34"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Rectangle 1"/>
          <p:cNvSpPr>
            <a:spLocks noChangeArrowheads="1"/>
          </p:cNvSpPr>
          <p:nvPr/>
        </p:nvSpPr>
        <p:spPr bwMode="auto">
          <a:xfrm>
            <a:off x="857224" y="620894"/>
            <a:ext cx="7358114" cy="59400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l-PL" sz="2000" b="1" i="1"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Z historii Pociągu Papieskiego...</a:t>
            </a:r>
          </a:p>
          <a:p>
            <a:pPr marL="0" marR="0" lvl="0" indent="0" defTabSz="914400" rtl="0" eaLnBrk="1" fontAlgn="base" latinLnBrk="0" hangingPunct="1">
              <a:lnSpc>
                <a:spcPct val="100000"/>
              </a:lnSpc>
              <a:spcBef>
                <a:spcPct val="0"/>
              </a:spcBef>
              <a:spcAft>
                <a:spcPct val="0"/>
              </a:spcAft>
              <a:buClrTx/>
              <a:buSzTx/>
              <a:buFontTx/>
              <a:buNone/>
              <a:tabLst/>
            </a:pPr>
            <a:endParaRPr kumimoji="0" lang="pl-PL"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pl-PL"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Przez trzy lata (2006 – 2009) specjalnie przygotowana jednostka EN61-01 nazwana „Pociągiem Papieskim” w żółtych barwach jeździła Kolejowym Szlakiem Jana Pawła II między Wadowicami a Krakowem. 28 maja 2006 r. pociąg poświęcił podczas wizyty w Polsce papież Benedykt XVI, 31 maja odbyła się jego oficjalna prezentacja, a od 3 czerwca pociąg rozpoczął kursowanie po swojej trasie trzy razy dziennie. Jednak ze względu na małe zainteresowanie podróżnych, 1 września 2009 r. zawieszono jego kursowanie.</a:t>
            </a:r>
          </a:p>
          <a:p>
            <a:pPr marL="0" marR="0" lvl="0" indent="0" defTabSz="914400" rtl="0" eaLnBrk="0" fontAlgn="base" latinLnBrk="0" hangingPunct="0">
              <a:lnSpc>
                <a:spcPct val="100000"/>
              </a:lnSpc>
              <a:spcBef>
                <a:spcPct val="0"/>
              </a:spcBef>
              <a:spcAft>
                <a:spcPct val="0"/>
              </a:spcAft>
              <a:buClrTx/>
              <a:buSzTx/>
              <a:buFontTx/>
              <a:buNone/>
              <a:tabLst/>
            </a:pPr>
            <a:endParaRPr kumimoji="0" lang="pl-PL"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endParaRPr>
          </a:p>
          <a:p>
            <a:pPr lvl="0" eaLnBrk="0" fontAlgn="base" hangingPunct="0">
              <a:spcBef>
                <a:spcPct val="0"/>
              </a:spcBef>
              <a:spcAft>
                <a:spcPct val="0"/>
              </a:spcAft>
            </a:pPr>
            <a:r>
              <a:rPr lang="pl-PL" sz="2000" dirty="0" smtClean="0">
                <a:solidFill>
                  <a:srgbClr val="000000"/>
                </a:solidFill>
                <a:latin typeface="Arial" pitchFamily="34" charset="0"/>
                <a:ea typeface="Times New Roman" pitchFamily="18" charset="0"/>
                <a:cs typeface="Arial" pitchFamily="34" charset="0"/>
              </a:rPr>
              <a:t>W późniejszych latach kursował jeszcze sporadycznie </a:t>
            </a:r>
            <a:r>
              <a:rPr kumimoji="0" lang="pl-PL"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między Zakopanem a Krakowem lub między Krakowem a </a:t>
            </a:r>
            <a:r>
              <a:rPr lang="pl-PL" sz="2000" dirty="0" smtClean="0">
                <a:solidFill>
                  <a:srgbClr val="000000"/>
                </a:solidFill>
                <a:latin typeface="Arial" pitchFamily="34" charset="0"/>
                <a:ea typeface="Times New Roman" pitchFamily="18" charset="0"/>
                <a:cs typeface="Arial" pitchFamily="34" charset="0"/>
              </a:rPr>
              <a:t>Wadowicami, jako pociąg zwykły (</a:t>
            </a:r>
            <a:r>
              <a:rPr kumimoji="0" lang="pl-PL"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pozbawiony charakteru "pielgrzymkowego</a:t>
            </a:r>
            <a:r>
              <a:rPr lang="pl-PL" sz="2000" dirty="0" smtClean="0">
                <a:solidFill>
                  <a:srgbClr val="000000"/>
                </a:solidFill>
                <a:latin typeface="Arial" pitchFamily="34" charset="0"/>
                <a:ea typeface="Times New Roman" pitchFamily="18" charset="0"/>
                <a:cs typeface="Arial" pitchFamily="34" charset="0"/>
              </a:rPr>
              <a:t>”)</a:t>
            </a:r>
            <a:r>
              <a:rPr kumimoji="0" lang="pl-PL"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lub okazjonalnie z jakiejś papieskiej rocznicy, można było go też wynająć.</a:t>
            </a:r>
          </a:p>
          <a:p>
            <a:pPr marL="0" marR="0" lvl="0" indent="0" algn="just" defTabSz="914400" rtl="0" eaLnBrk="0" fontAlgn="base" latinLnBrk="0" hangingPunct="0">
              <a:lnSpc>
                <a:spcPct val="100000"/>
              </a:lnSpc>
              <a:spcBef>
                <a:spcPct val="0"/>
              </a:spcBef>
              <a:spcAft>
                <a:spcPct val="0"/>
              </a:spcAft>
              <a:buClrTx/>
              <a:buSzTx/>
              <a:buFontTx/>
              <a:buNone/>
              <a:tabLst/>
            </a:pPr>
            <a:endParaRPr lang="pl-PL" sz="2000" dirty="0" smtClean="0">
              <a:solidFill>
                <a:srgbClr val="000000"/>
              </a:solidFill>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pl-PL"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descr="Naprawili Pociąg Papieski. Nawet jeździ po naszych torach"/>
          <p:cNvPicPr>
            <a:picLocks noChangeAspect="1" noChangeArrowheads="1"/>
          </p:cNvPicPr>
          <p:nvPr/>
        </p:nvPicPr>
        <p:blipFill>
          <a:blip r:embed="rId2" cstate="print"/>
          <a:srcRect/>
          <a:stretch>
            <a:fillRect/>
          </a:stretch>
        </p:blipFill>
        <p:spPr bwMode="auto">
          <a:xfrm>
            <a:off x="0" y="-171400"/>
            <a:ext cx="9144026" cy="5400600"/>
          </a:xfrm>
          <a:prstGeom prst="rect">
            <a:avLst/>
          </a:prstGeom>
          <a:noFill/>
        </p:spPr>
      </p:pic>
      <p:sp>
        <p:nvSpPr>
          <p:cNvPr id="3" name="pole tekstowe 2"/>
          <p:cNvSpPr txBox="1"/>
          <p:nvPr/>
        </p:nvSpPr>
        <p:spPr>
          <a:xfrm>
            <a:off x="571472" y="6000768"/>
            <a:ext cx="8358246" cy="369332"/>
          </a:xfrm>
          <a:prstGeom prst="rect">
            <a:avLst/>
          </a:prstGeom>
          <a:noFill/>
        </p:spPr>
        <p:txBody>
          <a:bodyPr wrap="square" rtlCol="0">
            <a:spAutoFit/>
          </a:bodyPr>
          <a:lstStyle/>
          <a:p>
            <a:r>
              <a:rPr lang="pl-PL" dirty="0" smtClean="0">
                <a:solidFill>
                  <a:srgbClr val="000000"/>
                </a:solidFill>
                <a:latin typeface="Arial" pitchFamily="34" charset="0"/>
                <a:ea typeface="Times New Roman" pitchFamily="18" charset="0"/>
                <a:cs typeface="Arial" pitchFamily="34" charset="0"/>
              </a:rPr>
              <a:t>.</a:t>
            </a:r>
            <a:endParaRPr lang="pl-PL" dirty="0"/>
          </a:p>
        </p:txBody>
      </p:sp>
      <p:sp>
        <p:nvSpPr>
          <p:cNvPr id="4" name="Prostokąt 3"/>
          <p:cNvSpPr/>
          <p:nvPr/>
        </p:nvSpPr>
        <p:spPr>
          <a:xfrm>
            <a:off x="107154" y="5072896"/>
            <a:ext cx="8929717" cy="1508105"/>
          </a:xfrm>
          <a:prstGeom prst="rect">
            <a:avLst/>
          </a:prstGeom>
        </p:spPr>
        <p:txBody>
          <a:bodyPr wrap="square">
            <a:spAutoFit/>
          </a:bodyPr>
          <a:lstStyle/>
          <a:p>
            <a:pPr algn="just" eaLnBrk="0" fontAlgn="base" hangingPunct="0">
              <a:spcBef>
                <a:spcPct val="0"/>
              </a:spcBef>
              <a:spcAft>
                <a:spcPct val="0"/>
              </a:spcAft>
            </a:pPr>
            <a:endParaRPr lang="pl-PL" dirty="0" smtClean="0">
              <a:latin typeface="Arial" pitchFamily="34" charset="0"/>
              <a:cs typeface="Arial" pitchFamily="34" charset="0"/>
            </a:endParaRPr>
          </a:p>
          <a:p>
            <a:pPr algn="just" eaLnBrk="0" fontAlgn="base" hangingPunct="0">
              <a:spcBef>
                <a:spcPct val="0"/>
              </a:spcBef>
              <a:spcAft>
                <a:spcPct val="0"/>
              </a:spcAft>
            </a:pPr>
            <a:r>
              <a:rPr lang="pl-PL" dirty="0" smtClean="0">
                <a:latin typeface="Arial" pitchFamily="34" charset="0"/>
                <a:cs typeface="Arial" pitchFamily="34" charset="0"/>
              </a:rPr>
              <a:t>Od kilku lat słynna jednostka EN61-01 niszczała na bocznicy w Suchej Beskidzkiej; kolejarze naprawili jednak skład i obecnie jest ona w obiegu na trasie Kraków Główny - Wadowice - Bielsko-Biała. </a:t>
            </a:r>
            <a:r>
              <a:rPr lang="pl-PL" dirty="0" smtClean="0">
                <a:solidFill>
                  <a:srgbClr val="000000"/>
                </a:solidFill>
                <a:latin typeface="Arial" pitchFamily="34" charset="0"/>
                <a:ea typeface="Times New Roman" pitchFamily="18" charset="0"/>
                <a:cs typeface="Arial" pitchFamily="34" charset="0"/>
              </a:rPr>
              <a:t>Żółty </a:t>
            </a:r>
            <a:r>
              <a:rPr lang="pl-PL" dirty="0">
                <a:solidFill>
                  <a:srgbClr val="000000"/>
                </a:solidFill>
                <a:latin typeface="Arial" pitchFamily="34" charset="0"/>
                <a:ea typeface="Times New Roman" pitchFamily="18" charset="0"/>
                <a:cs typeface="Arial" pitchFamily="34" charset="0"/>
              </a:rPr>
              <a:t>pociąg papieski już nie jeździ jako pielgrzymkowa atrakcja, ale i tak cieszy miłośników kolei i pasażerów</a:t>
            </a:r>
            <a:r>
              <a:rPr lang="pl-PL" sz="2000" dirty="0" smtClean="0">
                <a:latin typeface="Arial" pitchFamily="34" charset="0"/>
                <a:cs typeface="Arial" pitchFamily="34" charset="0"/>
              </a:rPr>
              <a:t>. </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7" name="Picture 3" descr="dworzecPKPWieliczka31"/>
          <p:cNvPicPr>
            <a:picLocks noChangeAspect="1" noChangeArrowheads="1"/>
          </p:cNvPicPr>
          <p:nvPr/>
        </p:nvPicPr>
        <p:blipFill>
          <a:blip r:embed="rId2" cstate="print"/>
          <a:srcRect/>
          <a:stretch>
            <a:fillRect/>
          </a:stretch>
        </p:blipFill>
        <p:spPr bwMode="auto">
          <a:xfrm>
            <a:off x="-46492" y="0"/>
            <a:ext cx="9190492" cy="6858000"/>
          </a:xfrm>
          <a:prstGeom prst="rect">
            <a:avLst/>
          </a:prstGeom>
          <a:noFill/>
          <a:ln w="9525">
            <a:noFill/>
            <a:miter lim="800000"/>
            <a:headEnd/>
            <a:tailEnd/>
          </a:ln>
        </p:spPr>
      </p:pic>
      <p:sp>
        <p:nvSpPr>
          <p:cNvPr id="3" name="pole tekstowe 2"/>
          <p:cNvSpPr txBox="1"/>
          <p:nvPr/>
        </p:nvSpPr>
        <p:spPr>
          <a:xfrm>
            <a:off x="1000100" y="214290"/>
            <a:ext cx="3071834" cy="461665"/>
          </a:xfrm>
          <a:prstGeom prst="rect">
            <a:avLst/>
          </a:prstGeom>
          <a:noFill/>
        </p:spPr>
        <p:txBody>
          <a:bodyPr wrap="square" rtlCol="0">
            <a:spAutoFit/>
          </a:bodyPr>
          <a:lstStyle/>
          <a:p>
            <a:r>
              <a:rPr lang="pl-PL" sz="2400" dirty="0" smtClean="0">
                <a:solidFill>
                  <a:srgbClr val="FF0000"/>
                </a:solidFill>
              </a:rPr>
              <a:t>WIELICZKA</a:t>
            </a:r>
            <a:r>
              <a:rPr lang="pl-PL" sz="2400" dirty="0" smtClean="0"/>
              <a:t> </a:t>
            </a:r>
            <a:endParaRPr lang="pl-PL" sz="2400" dirty="0"/>
          </a:p>
        </p:txBody>
      </p:sp>
      <p:sp>
        <p:nvSpPr>
          <p:cNvPr id="6" name="Rectangle 2"/>
          <p:cNvSpPr>
            <a:spLocks noChangeArrowheads="1"/>
          </p:cNvSpPr>
          <p:nvPr/>
        </p:nvSpPr>
        <p:spPr bwMode="auto">
          <a:xfrm>
            <a:off x="357158" y="6286520"/>
            <a:ext cx="1285884" cy="307777"/>
          </a:xfrm>
          <a:prstGeom prst="rect">
            <a:avLst/>
          </a:prstGeom>
          <a:solidFill>
            <a:schemeClr val="bg1"/>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rgbClr val="444444"/>
                </a:solidFill>
                <a:effectLst/>
                <a:latin typeface="Lato"/>
                <a:ea typeface="Times New Roman" pitchFamily="18" charset="0"/>
                <a:cs typeface="Arial" pitchFamily="34" charset="0"/>
              </a:rPr>
              <a:t>Fot. PKP S.A.</a:t>
            </a:r>
            <a:endParaRPr kumimoji="0" lang="pl-PL" sz="1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1285852" y="671691"/>
            <a:ext cx="7215238" cy="5878532"/>
          </a:xfrm>
          <a:prstGeom prst="rect">
            <a:avLst/>
          </a:prstGeom>
        </p:spPr>
        <p:txBody>
          <a:bodyPr wrap="square">
            <a:spAutoFit/>
          </a:bodyPr>
          <a:lstStyle/>
          <a:p>
            <a:r>
              <a:rPr lang="pl-PL" sz="2000" dirty="0" smtClean="0">
                <a:latin typeface="Arial" pitchFamily="34" charset="0"/>
                <a:cs typeface="Arial" pitchFamily="34" charset="0"/>
              </a:rPr>
              <a:t>Zabytkowy dworzec Wieliczka Rynek-Kopalnia z roku 1905 został w ostatnich latach kompleksowo zmodernizowany. Odzyskał  swój historyczny kształt, a jednocześnie jest teraz nowoczesny i funkcjonalny.</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Inwestycja realizowana przez PKP S.A. objęła całkowitą przebudowę dworca. Wykonano nowe instalacje: wodno-kanalizacyjną, centralnego ogrzewania, wentylacji mechanicznej i klimatyzacji. Jest też nowa elewacja i pokrycie dachu, z zachowaniem jego historycznej, drewnianej konstrukcji.</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Budynek dworca ma pierwotny układ ścian, odtworzoną dekorację sufitu; pozostały też odnowione zabytkowe elementy dworca  - najlepiej zachowane części dawnej stolarki okiennej, piece kaflowe i historyczna posadzka w części ogólnodostępnej dworca.</a:t>
            </a:r>
          </a:p>
          <a:p>
            <a:endParaRPr lang="pl-PL" dirty="0" smtClean="0"/>
          </a:p>
          <a:p>
            <a:endParaRPr lang="pl-PL"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 name="Picture 1" descr="974cc0cf08a55c94541144f3aea1e17d"/>
          <p:cNvPicPr>
            <a:picLocks noChangeAspect="1" noChangeArrowheads="1"/>
          </p:cNvPicPr>
          <p:nvPr/>
        </p:nvPicPr>
        <p:blipFill>
          <a:blip r:embed="rId2" cstate="print"/>
          <a:srcRect/>
          <a:stretch>
            <a:fillRect/>
          </a:stretch>
        </p:blipFill>
        <p:spPr bwMode="auto">
          <a:xfrm>
            <a:off x="1" y="0"/>
            <a:ext cx="9144000" cy="5786454"/>
          </a:xfrm>
          <a:prstGeom prst="rect">
            <a:avLst/>
          </a:prstGeom>
          <a:noFill/>
          <a:ln w="9525">
            <a:noFill/>
            <a:miter lim="800000"/>
            <a:headEnd/>
            <a:tailEnd/>
          </a:ln>
        </p:spPr>
      </p:pic>
      <p:sp>
        <p:nvSpPr>
          <p:cNvPr id="1026" name="Rectangle 2"/>
          <p:cNvSpPr>
            <a:spLocks noChangeArrowheads="1"/>
          </p:cNvSpPr>
          <p:nvPr/>
        </p:nvSpPr>
        <p:spPr bwMode="auto">
          <a:xfrm>
            <a:off x="7358082" y="270339"/>
            <a:ext cx="1285884"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rgbClr val="444444"/>
                </a:solidFill>
                <a:effectLst/>
                <a:latin typeface="Lato"/>
                <a:ea typeface="Times New Roman" pitchFamily="18" charset="0"/>
                <a:cs typeface="Arial" pitchFamily="34" charset="0"/>
              </a:rPr>
              <a:t>Fot. PKP S.A.</a:t>
            </a:r>
            <a:endParaRPr kumimoji="0" lang="pl-PL"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1027" name="Rectangle 3"/>
          <p:cNvSpPr>
            <a:spLocks noChangeArrowheads="1"/>
          </p:cNvSpPr>
          <p:nvPr/>
        </p:nvSpPr>
        <p:spPr bwMode="auto">
          <a:xfrm>
            <a:off x="214282" y="5857725"/>
            <a:ext cx="8715436"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kumimoji="0" lang="pl-PL" b="0" i="0" u="none" strike="noStrike" cap="none" normalizeH="0" baseline="0" dirty="0" smtClean="0">
                <a:ln>
                  <a:noFill/>
                </a:ln>
                <a:solidFill>
                  <a:srgbClr val="191919"/>
                </a:solidFill>
                <a:effectLst/>
                <a:latin typeface="Arial" pitchFamily="34" charset="0"/>
                <a:ea typeface="Times New Roman" pitchFamily="18" charset="0"/>
                <a:cs typeface="Arial" pitchFamily="34" charset="0"/>
              </a:rPr>
              <a:t>Po p</a:t>
            </a:r>
            <a:r>
              <a:rPr lang="pl-PL" dirty="0" smtClean="0">
                <a:solidFill>
                  <a:srgbClr val="191919"/>
                </a:solidFill>
                <a:latin typeface="Arial" pitchFamily="34" charset="0"/>
                <a:ea typeface="Times New Roman" pitchFamily="18" charset="0"/>
                <a:cs typeface="Arial" pitchFamily="34" charset="0"/>
              </a:rPr>
              <a:t>ółnocnej stronie </a:t>
            </a:r>
            <a:r>
              <a:rPr kumimoji="0" lang="pl-PL" b="0" i="0" u="none" strike="noStrike" cap="none" normalizeH="0" baseline="0" dirty="0" smtClean="0">
                <a:ln>
                  <a:noFill/>
                </a:ln>
                <a:solidFill>
                  <a:srgbClr val="191919"/>
                </a:solidFill>
                <a:effectLst/>
                <a:latin typeface="Arial" pitchFamily="34" charset="0"/>
                <a:ea typeface="Times New Roman" pitchFamily="18" charset="0"/>
                <a:cs typeface="Arial" pitchFamily="34" charset="0"/>
              </a:rPr>
              <a:t>stronie dworca powstał parking, a od wschodu odtworzono ogród kolejowy na wzór istniejącego  przy dworcu Wieliczka Park do poł. XX wieku. Zachowano też zabytkowe elementy  stacji - układ torów, kozioł oporowy</a:t>
            </a:r>
            <a:r>
              <a:rPr kumimoji="0" lang="pl-PL" sz="1600" b="0" i="0" u="none" strike="noStrike" cap="none" normalizeH="0" baseline="0" dirty="0" smtClean="0">
                <a:ln>
                  <a:noFill/>
                </a:ln>
                <a:solidFill>
                  <a:srgbClr val="191919"/>
                </a:solidFill>
                <a:effectLst/>
                <a:latin typeface="Arial" pitchFamily="34" charset="0"/>
                <a:ea typeface="Times New Roman" pitchFamily="18" charset="0"/>
                <a:cs typeface="Arial" pitchFamily="34" charset="0"/>
              </a:rPr>
              <a:t>;</a:t>
            </a:r>
            <a:endParaRPr kumimoji="0" lang="pl-PL" sz="1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6" name="Picture 4" descr="Znalezione obrazy dla zapytania dworzec Kolejowy w Wieliczce"/>
          <p:cNvPicPr>
            <a:picLocks noChangeAspect="1" noChangeArrowheads="1"/>
          </p:cNvPicPr>
          <p:nvPr/>
        </p:nvPicPr>
        <p:blipFill>
          <a:blip r:embed="rId2" cstate="print"/>
          <a:srcRect/>
          <a:stretch>
            <a:fillRect/>
          </a:stretch>
        </p:blipFill>
        <p:spPr bwMode="auto">
          <a:xfrm>
            <a:off x="-1071602" y="1"/>
            <a:ext cx="10953750" cy="6858000"/>
          </a:xfrm>
          <a:prstGeom prst="rect">
            <a:avLst/>
          </a:prstGeom>
          <a:noFill/>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1643042" y="1857364"/>
            <a:ext cx="6215106" cy="1477328"/>
          </a:xfrm>
          <a:prstGeom prst="rect">
            <a:avLst/>
          </a:prstGeom>
        </p:spPr>
        <p:txBody>
          <a:bodyPr wrap="square">
            <a:spAutoFit/>
          </a:bodyPr>
          <a:lstStyle/>
          <a:p>
            <a:r>
              <a:rPr lang="pl-PL" dirty="0" smtClean="0"/>
              <a:t>W odnowionym budynku mieści się część pasażerska dworca – kasy, poczekalnia a także sklepy i kioski, a część budynku oddano wielickiej szkole muzycznej I stopnia.</a:t>
            </a:r>
          </a:p>
          <a:p>
            <a:r>
              <a:rPr lang="pl-PL" dirty="0" smtClean="0"/>
              <a:t>Zabytkowy budynek będzie nie tylko poczekalnią dla podróżnych, ale też... siedzibą miejscowej szkoły muzycznej I stopnia!</a:t>
            </a:r>
            <a:endParaRPr lang="pl-PL" dirty="0"/>
          </a:p>
        </p:txBody>
      </p:sp>
      <p:pic>
        <p:nvPicPr>
          <p:cNvPr id="101378" name="Picture 2" descr="http://www.radiokrakow.pl/resource/www_files/image/727a238c089caac2efae65a722fed2d6/727a238c089caac2efae65a722fed2d6.jpg"/>
          <p:cNvPicPr>
            <a:picLocks noChangeAspect="1" noChangeArrowheads="1"/>
          </p:cNvPicPr>
          <p:nvPr/>
        </p:nvPicPr>
        <p:blipFill>
          <a:blip r:embed="rId2" cstate="print"/>
          <a:srcRect/>
          <a:stretch>
            <a:fillRect/>
          </a:stretch>
        </p:blipFill>
        <p:spPr bwMode="auto">
          <a:xfrm>
            <a:off x="-500098" y="285728"/>
            <a:ext cx="9302611" cy="5225642"/>
          </a:xfrm>
          <a:prstGeom prst="rect">
            <a:avLst/>
          </a:prstGeom>
          <a:noFill/>
        </p:spPr>
      </p:pic>
      <p:sp>
        <p:nvSpPr>
          <p:cNvPr id="4" name="Prostokąt 3"/>
          <p:cNvSpPr/>
          <p:nvPr/>
        </p:nvSpPr>
        <p:spPr>
          <a:xfrm>
            <a:off x="214282" y="5643578"/>
            <a:ext cx="8929718" cy="1015663"/>
          </a:xfrm>
          <a:prstGeom prst="rect">
            <a:avLst/>
          </a:prstGeom>
        </p:spPr>
        <p:txBody>
          <a:bodyPr wrap="square">
            <a:spAutoFit/>
          </a:bodyPr>
          <a:lstStyle/>
          <a:p>
            <a:r>
              <a:rPr lang="pl-PL" sz="2000" dirty="0" smtClean="0"/>
              <a:t>W odnowionym budynku mieści się część pasażerska dworca – kasy, poczekalnia, sklepy i kioski; zabytkowy budynek będzie nie tylko poczekalnią dla podróżnych, ale także siedzibą miejscowej szkoły muzycznej;</a:t>
            </a:r>
            <a:endParaRPr lang="pl-PL" sz="2000" dirty="0"/>
          </a:p>
        </p:txBody>
      </p:sp>
      <p:sp>
        <p:nvSpPr>
          <p:cNvPr id="5" name="pole tekstowe 4"/>
          <p:cNvSpPr txBox="1"/>
          <p:nvPr/>
        </p:nvSpPr>
        <p:spPr>
          <a:xfrm>
            <a:off x="0" y="0"/>
            <a:ext cx="357158" cy="5632311"/>
          </a:xfrm>
          <a:prstGeom prst="rect">
            <a:avLst/>
          </a:prstGeom>
          <a:solidFill>
            <a:schemeClr val="bg1"/>
          </a:solidFill>
        </p:spPr>
        <p:txBody>
          <a:bodyPr wrap="square" rtlCol="0">
            <a:spAutoFit/>
          </a:bodyPr>
          <a:lstStyle/>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1214414" y="642918"/>
            <a:ext cx="7143800" cy="5632311"/>
          </a:xfrm>
          <a:prstGeom prst="rect">
            <a:avLst/>
          </a:prstGeom>
          <a:noFill/>
        </p:spPr>
        <p:txBody>
          <a:bodyPr wrap="square" rtlCol="0">
            <a:spAutoFit/>
          </a:bodyPr>
          <a:lstStyle/>
          <a:p>
            <a:r>
              <a:rPr lang="pl-PL" sz="2000" dirty="0" smtClean="0">
                <a:solidFill>
                  <a:srgbClr val="FF0000"/>
                </a:solidFill>
              </a:rPr>
              <a:t>Turystycznie na stacji w Wieliczce…. </a:t>
            </a:r>
          </a:p>
          <a:p>
            <a:endParaRPr lang="pl-PL" sz="2000" dirty="0" smtClean="0"/>
          </a:p>
          <a:p>
            <a:r>
              <a:rPr lang="pl-PL" sz="2000" dirty="0" smtClean="0"/>
              <a:t>Wieliczkę z racji dużego znaczenia dla kultury i dziedzictwa ludzkości (miejscowa kopalnia jest od 1978 na Liście Światowego Dziedzictwa Kulturowego UNESCO) odwiedza rocznie kilka milionów turystów; część z nich korzysta z przejazdów koleją;  </a:t>
            </a:r>
          </a:p>
          <a:p>
            <a:endParaRPr lang="pl-PL" sz="2000" dirty="0" smtClean="0"/>
          </a:p>
          <a:p>
            <a:r>
              <a:rPr lang="pl-PL" sz="2000" dirty="0" smtClean="0"/>
              <a:t>Od grudnia 2014 do Wieliczki kursowały składy Kolei Małopolskich w relacji  Wieliczka </a:t>
            </a:r>
            <a:r>
              <a:rPr lang="pl-PL" sz="2000" dirty="0" err="1" smtClean="0"/>
              <a:t>Rynek–Kopalnia</a:t>
            </a:r>
            <a:r>
              <a:rPr lang="pl-PL" sz="2000" dirty="0" smtClean="0"/>
              <a:t> – Kraków Główny, a od września 2015 pociągi dojeżdżają do lotniska w Balicach, tworząc pierwszą linię Szybkiej Kolei Aglomeracyjnej; połączenie z Krakowem na odcinku do Krakowa Bieżanowa zapewnia tylko jeden tor; pociągi kursują z Wieliczki do Krakowa przez większą część dnia co 30 minut; w letnie weekendy kursował zabytkowy pociąg elektryczny z czasów powojennych oraz lokomotywa parowa z czasów zaborów, która ciągnęła zabytkowe wagony, ale obecnie pociąg retro nie jest uruchamiany. Pociągi te pochodziły ze skansenu w Chabówce;</a:t>
            </a:r>
            <a:endParaRPr lang="pl-PL" sz="2000"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3714744" y="785794"/>
            <a:ext cx="5143536" cy="461665"/>
          </a:xfrm>
          <a:prstGeom prst="rect">
            <a:avLst/>
          </a:prstGeom>
          <a:noFill/>
        </p:spPr>
        <p:txBody>
          <a:bodyPr wrap="square" rtlCol="0">
            <a:spAutoFit/>
          </a:bodyPr>
          <a:lstStyle/>
          <a:p>
            <a:r>
              <a:rPr lang="pl-PL" sz="2400" b="1" dirty="0" smtClean="0"/>
              <a:t>Zabytkowy dworzec w </a:t>
            </a:r>
            <a:r>
              <a:rPr lang="pl-PL" sz="2400" b="1" dirty="0" smtClean="0">
                <a:solidFill>
                  <a:srgbClr val="FF0000"/>
                </a:solidFill>
              </a:rPr>
              <a:t>NOWYM SĄCZU</a:t>
            </a:r>
            <a:endParaRPr lang="pl-PL" sz="2400" b="1" dirty="0">
              <a:solidFill>
                <a:srgbClr val="FF0000"/>
              </a:solidFill>
            </a:endParaRPr>
          </a:p>
        </p:txBody>
      </p:sp>
      <p:pic>
        <p:nvPicPr>
          <p:cNvPr id="105474" name="Picture 2" descr="01-800"/>
          <p:cNvPicPr>
            <a:picLocks noChangeAspect="1" noChangeArrowheads="1"/>
          </p:cNvPicPr>
          <p:nvPr/>
        </p:nvPicPr>
        <p:blipFill>
          <a:blip r:embed="rId2" cstate="print"/>
          <a:srcRect/>
          <a:stretch>
            <a:fillRect/>
          </a:stretch>
        </p:blipFill>
        <p:spPr bwMode="auto">
          <a:xfrm>
            <a:off x="285720" y="1357298"/>
            <a:ext cx="8599245" cy="4857784"/>
          </a:xfrm>
          <a:prstGeom prst="rect">
            <a:avLst/>
          </a:prstGeom>
          <a:noFill/>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08-800"/>
          <p:cNvPicPr>
            <a:picLocks noChangeAspect="1" noChangeArrowheads="1"/>
          </p:cNvPicPr>
          <p:nvPr/>
        </p:nvPicPr>
        <p:blipFill>
          <a:blip r:embed="rId2" cstate="print"/>
          <a:srcRect/>
          <a:stretch>
            <a:fillRect/>
          </a:stretch>
        </p:blipFill>
        <p:spPr bwMode="auto">
          <a:xfrm>
            <a:off x="357158" y="285728"/>
            <a:ext cx="6457672" cy="4286280"/>
          </a:xfrm>
          <a:prstGeom prst="rect">
            <a:avLst/>
          </a:prstGeom>
          <a:noFill/>
        </p:spPr>
      </p:pic>
      <p:sp>
        <p:nvSpPr>
          <p:cNvPr id="2" name="Prostokąt 1"/>
          <p:cNvSpPr/>
          <p:nvPr/>
        </p:nvSpPr>
        <p:spPr>
          <a:xfrm>
            <a:off x="357158" y="4611231"/>
            <a:ext cx="8429684" cy="2246769"/>
          </a:xfrm>
          <a:prstGeom prst="rect">
            <a:avLst/>
          </a:prstGeom>
        </p:spPr>
        <p:txBody>
          <a:bodyPr wrap="square">
            <a:spAutoFit/>
          </a:bodyPr>
          <a:lstStyle/>
          <a:p>
            <a:r>
              <a:rPr lang="pl-PL" sz="2000" dirty="0" smtClean="0">
                <a:latin typeface="Arial" pitchFamily="34" charset="0"/>
                <a:cs typeface="Arial" pitchFamily="34" charset="0"/>
              </a:rPr>
              <a:t>Obecny gmach dworca kolejowego jest parterowy i mocno wydłużony;</a:t>
            </a:r>
          </a:p>
          <a:p>
            <a:r>
              <a:rPr lang="pl-PL" sz="2000" dirty="0" smtClean="0">
                <a:latin typeface="Arial" pitchFamily="34" charset="0"/>
                <a:cs typeface="Arial" pitchFamily="34" charset="0"/>
              </a:rPr>
              <a:t>składa się z trzech pawilonów, z których środkowy – główny holl dworca – jest najwyższy i ma łamany dach;</a:t>
            </a:r>
          </a:p>
          <a:p>
            <a:r>
              <a:rPr lang="pl-PL" sz="2000" dirty="0" smtClean="0">
                <a:latin typeface="Arial" pitchFamily="34" charset="0"/>
                <a:cs typeface="Arial" pitchFamily="34" charset="0"/>
              </a:rPr>
              <a:t>Od strony peronów zachowało się zadaszenie oparte na ozdobnych, żeliwnych słupach;</a:t>
            </a:r>
          </a:p>
          <a:p>
            <a:r>
              <a:rPr lang="pl-PL" sz="2000" dirty="0" smtClean="0">
                <a:latin typeface="Arial" pitchFamily="34" charset="0"/>
                <a:cs typeface="Arial" pitchFamily="34" charset="0"/>
              </a:rPr>
              <a:t>Elewacja frontowa dworca jest bogato zdobiona sztukaterią.</a:t>
            </a:r>
            <a:r>
              <a:rPr lang="pl-PL" sz="2000" dirty="0" smtClean="0"/>
              <a:t> </a:t>
            </a:r>
          </a:p>
          <a:p>
            <a:endParaRPr lang="pl-PL" sz="20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1428728" y="1071546"/>
            <a:ext cx="6929486" cy="5324535"/>
          </a:xfrm>
          <a:prstGeom prst="rect">
            <a:avLst/>
          </a:prstGeom>
        </p:spPr>
        <p:txBody>
          <a:bodyPr wrap="square">
            <a:spAutoFit/>
          </a:bodyPr>
          <a:lstStyle/>
          <a:p>
            <a:r>
              <a:rPr lang="pl-PL" sz="2000" dirty="0" smtClean="0">
                <a:latin typeface="Arial" pitchFamily="34" charset="0"/>
                <a:cs typeface="Arial" pitchFamily="34" charset="0"/>
              </a:rPr>
              <a:t>Obecny dworzec w Nowym Sączu zbudowano na początku XX wieku (na miejscu budynku sprzed roku 1878); w 1945 roku został on częściowo zniszczony, ale odremontowano go w latach 80. XX w.; </a:t>
            </a:r>
          </a:p>
          <a:p>
            <a:endParaRPr lang="pl-PL" sz="2000" dirty="0" smtClean="0">
              <a:latin typeface="Arial" pitchFamily="34" charset="0"/>
              <a:cs typeface="Arial" pitchFamily="34" charset="0"/>
            </a:endParaRPr>
          </a:p>
          <a:p>
            <a:pPr>
              <a:buFontTx/>
              <a:buChar char="-"/>
            </a:pPr>
            <a:r>
              <a:rPr lang="pl-PL" sz="2000" dirty="0" smtClean="0">
                <a:latin typeface="Arial" pitchFamily="34" charset="0"/>
                <a:cs typeface="Arial" pitchFamily="34" charset="0"/>
              </a:rPr>
              <a:t> ponowny kompleksowy remont dworca ukończono w 2014 roku, przywracając mu historyczny układ i wygląd z początku ub. wieku; </a:t>
            </a:r>
          </a:p>
          <a:p>
            <a:pPr>
              <a:buFontTx/>
              <a:buChar char="-"/>
            </a:pPr>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 dziś we wnętrzu dworca widać dbałość o detale architektoniczne i jego stylowy wystrój; ozdobą ścian są z powrotem malowidła (pejzaże Beskidów, Tatr i Pienin) powstałe dla dworca na początku XX w.; poddano je pełnej  renowacji, a rozmieszczenie i obramowanie odtworzono na podstawie historycznych zdjęć holu; </a:t>
            </a:r>
            <a:r>
              <a:rPr lang="pl-PL" sz="2000" b="1" dirty="0" smtClean="0"/>
              <a:t/>
            </a:r>
            <a:br>
              <a:rPr lang="pl-PL" sz="2000" b="1" dirty="0" smtClean="0"/>
            </a:br>
            <a:r>
              <a:rPr lang="pl-PL" sz="2000" dirty="0" smtClean="0"/>
              <a:t/>
            </a:r>
            <a:br>
              <a:rPr lang="pl-PL" sz="2000" dirty="0" smtClean="0"/>
            </a:br>
            <a:endParaRPr lang="pl-PL" sz="2000" dirty="0">
              <a:latin typeface="Arial" pitchFamily="34" charset="0"/>
              <a:cs typeface="Arial" pitchFamily="34" charset="0"/>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2" descr="Znalezione obrazy dla zapytania dworzec Kolejowy w Nowym Sączu"/>
          <p:cNvPicPr>
            <a:picLocks noChangeAspect="1" noChangeArrowheads="1"/>
          </p:cNvPicPr>
          <p:nvPr/>
        </p:nvPicPr>
        <p:blipFill>
          <a:blip r:embed="rId2" cstate="print"/>
          <a:srcRect/>
          <a:stretch>
            <a:fillRect/>
          </a:stretch>
        </p:blipFill>
        <p:spPr bwMode="auto">
          <a:xfrm>
            <a:off x="0" y="0"/>
            <a:ext cx="9148333" cy="6215082"/>
          </a:xfrm>
          <a:prstGeom prst="rect">
            <a:avLst/>
          </a:prstGeom>
          <a:noFill/>
        </p:spPr>
      </p:pic>
      <p:sp>
        <p:nvSpPr>
          <p:cNvPr id="4" name="Prostokąt 3"/>
          <p:cNvSpPr/>
          <p:nvPr/>
        </p:nvSpPr>
        <p:spPr>
          <a:xfrm>
            <a:off x="285720" y="6286520"/>
            <a:ext cx="8572528" cy="369332"/>
          </a:xfrm>
          <a:prstGeom prst="rect">
            <a:avLst/>
          </a:prstGeom>
        </p:spPr>
        <p:txBody>
          <a:bodyPr wrap="square">
            <a:spAutoFit/>
          </a:bodyPr>
          <a:lstStyle/>
          <a:p>
            <a:r>
              <a:rPr lang="pl-PL" dirty="0" smtClean="0">
                <a:solidFill>
                  <a:srgbClr val="000000"/>
                </a:solidFill>
                <a:latin typeface="Arial" pitchFamily="34" charset="0"/>
                <a:ea typeface="Times New Roman" pitchFamily="18" charset="0"/>
                <a:cs typeface="Arial" pitchFamily="34" charset="0"/>
              </a:rPr>
              <a:t> Wystrój budynku jest charakterystyczny dla dworców galicyjskich – jest secesyjne;</a:t>
            </a:r>
            <a:endParaRPr lang="pl-PL" dirty="0" smtClean="0">
              <a:latin typeface="Arial" pitchFamily="34" charset="0"/>
              <a:cs typeface="Arial" pitchFamily="34" charset="0"/>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2" descr="Podobny obraz"/>
          <p:cNvPicPr>
            <a:picLocks noChangeAspect="1" noChangeArrowheads="1"/>
          </p:cNvPicPr>
          <p:nvPr/>
        </p:nvPicPr>
        <p:blipFill>
          <a:blip r:embed="rId2" cstate="print"/>
          <a:srcRect/>
          <a:stretch>
            <a:fillRect/>
          </a:stretch>
        </p:blipFill>
        <p:spPr bwMode="auto">
          <a:xfrm>
            <a:off x="-1" y="0"/>
            <a:ext cx="9148333" cy="6072206"/>
          </a:xfrm>
          <a:prstGeom prst="rect">
            <a:avLst/>
          </a:prstGeom>
          <a:noFill/>
        </p:spPr>
      </p:pic>
      <p:sp>
        <p:nvSpPr>
          <p:cNvPr id="3" name="Prostokąt 2"/>
          <p:cNvSpPr/>
          <p:nvPr/>
        </p:nvSpPr>
        <p:spPr>
          <a:xfrm>
            <a:off x="357158" y="6143644"/>
            <a:ext cx="8429684" cy="707886"/>
          </a:xfrm>
          <a:prstGeom prst="rect">
            <a:avLst/>
          </a:prstGeom>
        </p:spPr>
        <p:txBody>
          <a:bodyPr wrap="square">
            <a:spAutoFit/>
          </a:bodyPr>
          <a:lstStyle/>
          <a:p>
            <a:r>
              <a:rPr lang="pl-PL" sz="2000" dirty="0" smtClean="0"/>
              <a:t>Wszystkie elementy wystroju wnętrza i detale architektoniczne nawiązują do wyglądu dworca z początku XX wieku.</a:t>
            </a:r>
            <a:endParaRPr lang="pl-PL" sz="2000"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Picture 2" descr="http://images.polskaniezwykla.pl/medium/273177.jpg"/>
          <p:cNvPicPr>
            <a:picLocks noChangeAspect="1" noChangeArrowheads="1"/>
          </p:cNvPicPr>
          <p:nvPr/>
        </p:nvPicPr>
        <p:blipFill>
          <a:blip r:embed="rId2" cstate="print"/>
          <a:srcRect/>
          <a:stretch>
            <a:fillRect/>
          </a:stretch>
        </p:blipFill>
        <p:spPr bwMode="auto">
          <a:xfrm>
            <a:off x="571472" y="357166"/>
            <a:ext cx="5679322" cy="3786214"/>
          </a:xfrm>
          <a:prstGeom prst="rect">
            <a:avLst/>
          </a:prstGeom>
          <a:noFill/>
        </p:spPr>
      </p:pic>
      <p:sp>
        <p:nvSpPr>
          <p:cNvPr id="3" name="Prostokąt 2"/>
          <p:cNvSpPr/>
          <p:nvPr/>
        </p:nvSpPr>
        <p:spPr>
          <a:xfrm>
            <a:off x="500034" y="4286256"/>
            <a:ext cx="8143932" cy="1938992"/>
          </a:xfrm>
          <a:prstGeom prst="rect">
            <a:avLst/>
          </a:prstGeom>
        </p:spPr>
        <p:txBody>
          <a:bodyPr wrap="square">
            <a:spAutoFit/>
          </a:bodyPr>
          <a:lstStyle/>
          <a:p>
            <a:r>
              <a:rPr lang="pl-PL" sz="2000" dirty="0" smtClean="0">
                <a:latin typeface="Arial" pitchFamily="34" charset="0"/>
                <a:cs typeface="Arial" pitchFamily="34" charset="0"/>
              </a:rPr>
              <a:t>Na skwerze przed dworcem kolejowym stoi parowóz TKt48 ("Tendrzak„); został  on wyprodukowany w Zakładach Hipolita Cegielskiego w Poznaniu. </a:t>
            </a:r>
          </a:p>
          <a:p>
            <a:r>
              <a:rPr lang="pl-PL" sz="2000" dirty="0" smtClean="0">
                <a:latin typeface="Arial" pitchFamily="34" charset="0"/>
                <a:cs typeface="Arial" pitchFamily="34" charset="0"/>
              </a:rPr>
              <a:t>TKt48  już nie wyrusza na trasę, ma bowiem status "wygaszonego„ jest  już "tylko" atrakcją Nowego Sącza.</a:t>
            </a:r>
          </a:p>
          <a:p>
            <a:r>
              <a:rPr lang="pl-PL" sz="2000" dirty="0" smtClean="0">
                <a:latin typeface="Arial" pitchFamily="34" charset="0"/>
                <a:cs typeface="Arial" pitchFamily="34" charset="0"/>
              </a:rPr>
              <a:t>Obecnie parowóz jest starannie odrestaurowany i odmalowany; </a:t>
            </a:r>
            <a:endParaRPr lang="pl-PL" sz="2000" dirty="0">
              <a:latin typeface="Arial" pitchFamily="34" charset="0"/>
              <a:cs typeface="Arial" pitchFamily="34" charset="0"/>
            </a:endParaRPr>
          </a:p>
        </p:txBody>
      </p:sp>
      <p:sp>
        <p:nvSpPr>
          <p:cNvPr id="4" name="Prostokąt 3"/>
          <p:cNvSpPr/>
          <p:nvPr/>
        </p:nvSpPr>
        <p:spPr>
          <a:xfrm>
            <a:off x="6357950" y="642918"/>
            <a:ext cx="2643174" cy="1200329"/>
          </a:xfrm>
          <a:prstGeom prst="rect">
            <a:avLst/>
          </a:prstGeom>
        </p:spPr>
        <p:txBody>
          <a:bodyPr wrap="square">
            <a:spAutoFit/>
          </a:bodyPr>
          <a:lstStyle/>
          <a:p>
            <a:r>
              <a:rPr lang="pl-PL" dirty="0" smtClean="0">
                <a:hlinkClick r:id="rId3"/>
              </a:rPr>
              <a:t>http://www.polska</a:t>
            </a:r>
            <a:r>
              <a:rPr lang="pl-PL" dirty="0" smtClean="0"/>
              <a:t> </a:t>
            </a:r>
            <a:r>
              <a:rPr lang="pl-PL" dirty="0" err="1" smtClean="0"/>
              <a:t>niezwykla.pl</a:t>
            </a:r>
            <a:r>
              <a:rPr lang="pl-PL" dirty="0" smtClean="0"/>
              <a:t>/</a:t>
            </a:r>
            <a:r>
              <a:rPr lang="pl-PL" dirty="0" err="1" smtClean="0"/>
              <a:t>web</a:t>
            </a:r>
            <a:r>
              <a:rPr lang="pl-PL" dirty="0" smtClean="0"/>
              <a:t>/place /3649,nowy-sacz-parowoz-tkt-48.html</a:t>
            </a:r>
            <a:endParaRPr lang="pl-PL"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Dworzec kolejowy PKP, Nowy Sącz - Prosiaczek"/>
          <p:cNvPicPr>
            <a:picLocks noChangeAspect="1" noChangeArrowheads="1"/>
          </p:cNvPicPr>
          <p:nvPr/>
        </p:nvPicPr>
        <p:blipFill>
          <a:blip r:embed="rId2" cstate="print"/>
          <a:srcRect/>
          <a:stretch>
            <a:fillRect/>
          </a:stretch>
        </p:blipFill>
        <p:spPr bwMode="auto">
          <a:xfrm>
            <a:off x="642910" y="214290"/>
            <a:ext cx="7429552" cy="5572164"/>
          </a:xfrm>
          <a:prstGeom prst="rect">
            <a:avLst/>
          </a:prstGeom>
          <a:noFill/>
        </p:spPr>
      </p:pic>
      <p:sp>
        <p:nvSpPr>
          <p:cNvPr id="102401" name="Rectangle 1"/>
          <p:cNvSpPr>
            <a:spLocks noChangeArrowheads="1"/>
          </p:cNvSpPr>
          <p:nvPr/>
        </p:nvSpPr>
        <p:spPr bwMode="auto">
          <a:xfrm>
            <a:off x="428596" y="5072074"/>
            <a:ext cx="8286808" cy="1631216"/>
          </a:xfrm>
          <a:prstGeom prst="rect">
            <a:avLst/>
          </a:prstGeom>
          <a:solidFill>
            <a:schemeClr val="bg1"/>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Obecnie w budynku dworcowym, wykorzystywanym zgodnie z przeznaczeniem, dla obsługi i wygody podróżnych </a:t>
            </a:r>
            <a:r>
              <a:rPr lang="pl-PL" sz="2000" dirty="0" smtClean="0">
                <a:solidFill>
                  <a:srgbClr val="000000"/>
                </a:solidFill>
                <a:latin typeface="Arial" pitchFamily="34" charset="0"/>
                <a:ea typeface="Times New Roman" pitchFamily="18" charset="0"/>
                <a:cs typeface="Arial" pitchFamily="34" charset="0"/>
              </a:rPr>
              <a:t>-</a:t>
            </a:r>
            <a:r>
              <a:rPr kumimoji="0" lang="pl-PL"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oprócz  poczekalni  i kas, czynna jest przechowalnia bagażu, a także poczta, kantor i zaplecze handlowo-gastronomiczne;</a:t>
            </a:r>
            <a:r>
              <a:rPr kumimoji="0" lang="pl-PL" sz="2000" b="0" i="0" u="none" strike="noStrike" cap="none" normalizeH="0" dirty="0" smtClean="0">
                <a:ln>
                  <a:noFill/>
                </a:ln>
                <a:solidFill>
                  <a:srgbClr val="000000"/>
                </a:solidFill>
                <a:effectLst/>
                <a:latin typeface="Arial" pitchFamily="34" charset="0"/>
                <a:ea typeface="Times New Roman" pitchFamily="18" charset="0"/>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pl-PL" sz="2000" b="0" i="0" u="none" strike="noStrike" cap="none" normalizeH="0" dirty="0" smtClean="0">
                <a:ln>
                  <a:noFill/>
                </a:ln>
                <a:solidFill>
                  <a:srgbClr val="000000"/>
                </a:solidFill>
                <a:effectLst/>
                <a:latin typeface="Arial" pitchFamily="34" charset="0"/>
                <a:ea typeface="Times New Roman" pitchFamily="18" charset="0"/>
                <a:cs typeface="Arial" pitchFamily="34" charset="0"/>
              </a:rPr>
              <a:t>przed dworcem na rozległym placu jest parking, </a:t>
            </a:r>
            <a:endParaRPr kumimoji="0" lang="pl-PL"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Prostokąt 3"/>
          <p:cNvSpPr/>
          <p:nvPr/>
        </p:nvSpPr>
        <p:spPr>
          <a:xfrm>
            <a:off x="642910" y="214290"/>
            <a:ext cx="7429552" cy="646331"/>
          </a:xfrm>
          <a:prstGeom prst="rect">
            <a:avLst/>
          </a:prstGeom>
        </p:spPr>
        <p:txBody>
          <a:bodyPr wrap="square">
            <a:spAutoFit/>
          </a:bodyPr>
          <a:lstStyle/>
          <a:p>
            <a:r>
              <a:rPr lang="pl-PL" dirty="0" smtClean="0"/>
              <a:t>http://www.polskaniezwykla.pl/web/place/3643,nowy-sacz-dworzec-kolejowy-pkp.html</a:t>
            </a:r>
            <a:endParaRPr lang="pl-PL"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1214414" y="928670"/>
            <a:ext cx="6929486" cy="4678204"/>
          </a:xfrm>
          <a:prstGeom prst="rect">
            <a:avLst/>
          </a:prstGeom>
        </p:spPr>
        <p:txBody>
          <a:bodyPr wrap="square">
            <a:spAutoFit/>
          </a:bodyPr>
          <a:lstStyle/>
          <a:p>
            <a:pPr fontAlgn="base"/>
            <a:endParaRPr lang="pl-PL" dirty="0" smtClean="0">
              <a:latin typeface="Arial" pitchFamily="34" charset="0"/>
              <a:cs typeface="Arial" pitchFamily="34" charset="0"/>
            </a:endParaRPr>
          </a:p>
          <a:p>
            <a:pPr fontAlgn="base"/>
            <a:r>
              <a:rPr lang="pl-PL" sz="2000" dirty="0" smtClean="0">
                <a:solidFill>
                  <a:srgbClr val="FF0000"/>
                </a:solidFill>
                <a:latin typeface="Arial" pitchFamily="34" charset="0"/>
                <a:cs typeface="Arial" pitchFamily="34" charset="0"/>
              </a:rPr>
              <a:t>Nowy Sącz turystycznie….. </a:t>
            </a:r>
          </a:p>
          <a:p>
            <a:pPr fontAlgn="base"/>
            <a:endParaRPr lang="pl-PL" sz="2000" dirty="0" smtClean="0">
              <a:latin typeface="Arial" pitchFamily="34" charset="0"/>
              <a:cs typeface="Arial" pitchFamily="34" charset="0"/>
            </a:endParaRPr>
          </a:p>
          <a:p>
            <a:pPr fontAlgn="base"/>
            <a:r>
              <a:rPr lang="pl-PL" sz="2000" dirty="0" smtClean="0">
                <a:latin typeface="Arial" pitchFamily="34" charset="0"/>
                <a:cs typeface="Arial" pitchFamily="34" charset="0"/>
              </a:rPr>
              <a:t>Stacja w Nowym Sączu jest wypadową dla turystów w kierunku uzdrowisk doliny Popradu, na Słowacje lub do Krynicy Zdroju;</a:t>
            </a:r>
          </a:p>
          <a:p>
            <a:pPr fontAlgn="base"/>
            <a:r>
              <a:rPr lang="pl-PL" sz="2000" dirty="0" smtClean="0">
                <a:latin typeface="Arial" pitchFamily="34" charset="0"/>
                <a:cs typeface="Arial" pitchFamily="34" charset="0"/>
              </a:rPr>
              <a:t>Okazjonalnie wyruszają z Nowego Sącza także zabytkowe pociągi, m.in. podczas corocznej imprezy w ramach przejazdów Kolejową Trasą Turystyczną Kolei Retro Nowy Sącz-Chabówka. </a:t>
            </a:r>
          </a:p>
          <a:p>
            <a:pPr fontAlgn="base"/>
            <a:r>
              <a:rPr lang="pl-PL" sz="2000" dirty="0" smtClean="0">
                <a:latin typeface="Arial" pitchFamily="34" charset="0"/>
                <a:cs typeface="Arial" pitchFamily="34" charset="0"/>
              </a:rPr>
              <a:t>W trakcie przejażdżki, gdy stare wagony ciągnie parowóz, odbywają się pikniki peronowe połączone ze zwiedzaniem budynków stacyjnych lub wystaw eksponatów kolejowych. Te atrakcje oraz spacer po sądeckim kolejowym osiedlu wprowadzają zwiedzających w klimat przełomu XIX i XX w. </a:t>
            </a:r>
            <a:endParaRPr lang="pl-PL" sz="2000" dirty="0">
              <a:latin typeface="Arial" pitchFamily="34" charset="0"/>
              <a:cs typeface="Arial" pitchFamily="34" charset="0"/>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928662" y="233170"/>
            <a:ext cx="7358114" cy="6624830"/>
          </a:xfrm>
          <a:prstGeom prst="rect">
            <a:avLst/>
          </a:prstGeom>
          <a:noFill/>
          <a:ln w="9525">
            <a:noFill/>
            <a:miter lim="800000"/>
            <a:headEnd/>
            <a:tailEnd/>
          </a:ln>
          <a:effectLst/>
        </p:spPr>
        <p:txBody>
          <a:bodyPr vert="horz" wrap="square" lIns="91440" tIns="152352" rIns="91440" bIns="38088" numCol="1" anchor="ctr" anchorCtr="0" compatLnSpc="1">
            <a:prstTxWarp prst="textNoShape">
              <a:avLst/>
            </a:prstTxWarp>
            <a:spAutoFit/>
          </a:bodyPr>
          <a:lstStyle/>
          <a:p>
            <a:pPr lvl="0" fontAlgn="base">
              <a:spcBef>
                <a:spcPct val="0"/>
              </a:spcBef>
              <a:spcAft>
                <a:spcPct val="0"/>
              </a:spcAft>
            </a:pPr>
            <a:r>
              <a:rPr kumimoji="0" lang="pl-PL" sz="20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Tunel w Żegiestowie</a:t>
            </a:r>
            <a:r>
              <a:rPr kumimoji="0" lang="pl-PL" sz="20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 – </a:t>
            </a:r>
          </a:p>
          <a:p>
            <a:pPr lvl="0" fontAlgn="base">
              <a:spcBef>
                <a:spcPct val="0"/>
              </a:spcBef>
              <a:spcAft>
                <a:spcPct val="0"/>
              </a:spcAft>
            </a:pPr>
            <a:r>
              <a:rPr lang="pl-PL" sz="2000" dirty="0" smtClean="0">
                <a:solidFill>
                  <a:srgbClr val="222222"/>
                </a:solidFill>
                <a:latin typeface="Arial" pitchFamily="34" charset="0"/>
                <a:ea typeface="Times New Roman" pitchFamily="18" charset="0"/>
                <a:cs typeface="Arial" pitchFamily="34" charset="0"/>
              </a:rPr>
              <a:t>To tunel na szlaku kolejowym Nowy Sącz – Muszyna i dalej na Słowację do Leluchowa i Koszyc; W najtrudniejszym technicznie odcinku tego szlaku, który biegnie  równolegle do zakoli Popradu, wykonano w kilka miesięcy 1876 roku tunel o długości 513 m; jest n</a:t>
            </a:r>
            <a:r>
              <a:rPr lang="pl-PL" sz="2000" dirty="0" smtClean="0">
                <a:latin typeface="Arial" pitchFamily="34" charset="0"/>
                <a:cs typeface="Arial" pitchFamily="34" charset="0"/>
              </a:rPr>
              <a:t>ajdłuższy z trzech tuneli kolejowych na linii zwanej "Kryniczanką„ (7 w Polsce pod względem długości);</a:t>
            </a:r>
          </a:p>
          <a:p>
            <a:pPr lvl="0" fontAlgn="base">
              <a:spcBef>
                <a:spcPct val="0"/>
              </a:spcBef>
              <a:spcAft>
                <a:spcPct val="0"/>
              </a:spcAft>
            </a:pPr>
            <a:endParaRPr lang="pl-PL" sz="2000" dirty="0" smtClean="0">
              <a:solidFill>
                <a:srgbClr val="222222"/>
              </a:solidFill>
              <a:latin typeface="Arial" pitchFamily="34" charset="0"/>
              <a:ea typeface="Times New Roman" pitchFamily="18" charset="0"/>
              <a:cs typeface="Arial" pitchFamily="34" charset="0"/>
            </a:endParaRPr>
          </a:p>
          <a:p>
            <a:pPr lvl="0" fontAlgn="base">
              <a:spcBef>
                <a:spcPct val="0"/>
              </a:spcBef>
              <a:spcAft>
                <a:spcPct val="0"/>
              </a:spcAft>
            </a:pPr>
            <a:r>
              <a:rPr lang="pl-PL" sz="2000" dirty="0" smtClean="0">
                <a:solidFill>
                  <a:srgbClr val="222222"/>
                </a:solidFill>
                <a:latin typeface="Arial" pitchFamily="34" charset="0"/>
                <a:ea typeface="Times New Roman" pitchFamily="18" charset="0"/>
                <a:cs typeface="Arial" pitchFamily="34" charset="0"/>
              </a:rPr>
              <a:t>Ma on kształt owalny i obudowę w miejscowych bloków piaskowca;  jest poprowadzony łukiem (nieco inaczej niż pierwotnie planowano) i tylko jednotorowy (</a:t>
            </a:r>
            <a:r>
              <a:rPr lang="pl-PL" sz="2000" dirty="0" smtClean="0">
                <a:latin typeface="Arial" pitchFamily="34" charset="0"/>
                <a:cs typeface="Arial" pitchFamily="34" charset="0"/>
              </a:rPr>
              <a:t>z powodu trudności w czasie budowy - katastrofa budowlana</a:t>
            </a:r>
            <a:r>
              <a:rPr lang="pl-PL" sz="2000" dirty="0" smtClean="0">
                <a:solidFill>
                  <a:srgbClr val="222222"/>
                </a:solidFill>
                <a:latin typeface="Arial" pitchFamily="34" charset="0"/>
                <a:cs typeface="Arial" pitchFamily="34" charset="0"/>
              </a:rPr>
              <a:t>);</a:t>
            </a:r>
            <a:endParaRPr lang="pl-PL" sz="2000" dirty="0" smtClean="0">
              <a:solidFill>
                <a:srgbClr val="222222"/>
              </a:solidFill>
              <a:latin typeface="Arial" pitchFamily="34" charset="0"/>
              <a:ea typeface="Times New Roman" pitchFamily="18" charset="0"/>
              <a:cs typeface="Arial" pitchFamily="34" charset="0"/>
            </a:endParaRPr>
          </a:p>
          <a:p>
            <a:pPr lvl="0" fontAlgn="base">
              <a:spcBef>
                <a:spcPct val="0"/>
              </a:spcBef>
              <a:spcAft>
                <a:spcPct val="0"/>
              </a:spcAft>
            </a:pPr>
            <a:endParaRPr lang="pl-PL" sz="2000" dirty="0" smtClean="0">
              <a:solidFill>
                <a:srgbClr val="222222"/>
              </a:solidFill>
              <a:latin typeface="Arial" pitchFamily="34" charset="0"/>
              <a:ea typeface="Times New Roman" pitchFamily="18" charset="0"/>
              <a:cs typeface="Arial" pitchFamily="34" charset="0"/>
            </a:endParaRPr>
          </a:p>
          <a:p>
            <a:pPr lvl="0" fontAlgn="base">
              <a:spcBef>
                <a:spcPct val="0"/>
              </a:spcBef>
              <a:spcAft>
                <a:spcPct val="0"/>
              </a:spcAft>
            </a:pPr>
            <a:r>
              <a:rPr lang="pl-PL" sz="2000" dirty="0" smtClean="0">
                <a:latin typeface="Arial" pitchFamily="34" charset="0"/>
                <a:ea typeface="Times New Roman" pitchFamily="18" charset="0"/>
                <a:cs typeface="Arial" pitchFamily="34" charset="0"/>
              </a:rPr>
              <a:t>Zwraca uwagę łukowy kształt stropu tunelu; bloki z piaskowca mają kształty klinów, ich dwie powierzchnie boczne są zwężone w tym samym kierunku i zgodnie do nich przylegają; klińce zwierają się ze sobą, są poddane wzajemnemu ściskaniu i tym samym wykluczają zapadnięcie się stropu, a jego ciężar przenoszą na filary;</a:t>
            </a:r>
            <a:endParaRPr lang="pl-PL" sz="2000" dirty="0" smtClean="0">
              <a:latin typeface="Arial" pitchFamily="34" charset="0"/>
              <a:cs typeface="Arial" pitchFamily="34" charset="0"/>
            </a:endParaRPr>
          </a:p>
          <a:p>
            <a:endParaRPr lang="pl-PL" sz="2000" dirty="0" smtClean="0">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1" name="AutoShape 7" descr="Plik:16058.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pl-PL"/>
          </a:p>
        </p:txBody>
      </p:sp>
      <p:sp>
        <p:nvSpPr>
          <p:cNvPr id="1035" name="AutoShape 11" descr="https://semaforek.kolej.org.pl/wiki/images/f/f8/16058.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pl-PL"/>
          </a:p>
        </p:txBody>
      </p:sp>
      <p:pic>
        <p:nvPicPr>
          <p:cNvPr id="1036" name="Picture 12" descr="C:\Users\JK\Desktop\tunel.jpg"/>
          <p:cNvPicPr>
            <a:picLocks noChangeAspect="1" noChangeArrowheads="1"/>
          </p:cNvPicPr>
          <p:nvPr/>
        </p:nvPicPr>
        <p:blipFill>
          <a:blip r:embed="rId2" cstate="print"/>
          <a:srcRect/>
          <a:stretch>
            <a:fillRect/>
          </a:stretch>
        </p:blipFill>
        <p:spPr bwMode="auto">
          <a:xfrm>
            <a:off x="0" y="0"/>
            <a:ext cx="9144000" cy="6000768"/>
          </a:xfrm>
          <a:prstGeom prst="rect">
            <a:avLst/>
          </a:prstGeom>
          <a:noFill/>
        </p:spPr>
      </p:pic>
      <p:sp>
        <p:nvSpPr>
          <p:cNvPr id="5" name="Prostokąt 4"/>
          <p:cNvSpPr/>
          <p:nvPr/>
        </p:nvSpPr>
        <p:spPr>
          <a:xfrm>
            <a:off x="214282" y="6072206"/>
            <a:ext cx="8429684" cy="646331"/>
          </a:xfrm>
          <a:prstGeom prst="rect">
            <a:avLst/>
          </a:prstGeom>
        </p:spPr>
        <p:txBody>
          <a:bodyPr wrap="square">
            <a:spAutoFit/>
          </a:bodyPr>
          <a:lstStyle/>
          <a:p>
            <a:r>
              <a:rPr lang="pl-PL" dirty="0" smtClean="0">
                <a:latin typeface="Arial" pitchFamily="34" charset="0"/>
                <a:cs typeface="Arial" pitchFamily="34" charset="0"/>
              </a:rPr>
              <a:t>Budowała go firma austriacka zatrudniająca włoskich specjalistów z Triestu (kilku z nich osiadło potem w Andrzejówce i na miejscowym cmentarzu są ich groby</a:t>
            </a:r>
            <a:r>
              <a:rPr lang="pl-PL" dirty="0" smtClean="0"/>
              <a:t>). </a:t>
            </a:r>
            <a:endParaRPr lang="pl-PL"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ole tekstowe 6"/>
          <p:cNvSpPr txBox="1"/>
          <p:nvPr/>
        </p:nvSpPr>
        <p:spPr>
          <a:xfrm>
            <a:off x="0" y="0"/>
            <a:ext cx="357158" cy="3416320"/>
          </a:xfrm>
          <a:prstGeom prst="rect">
            <a:avLst/>
          </a:prstGeom>
          <a:solidFill>
            <a:schemeClr val="bg1"/>
          </a:solidFill>
        </p:spPr>
        <p:txBody>
          <a:bodyPr wrap="square" rtlCol="0">
            <a:spAutoFit/>
          </a:bodyPr>
          <a:lstStyle/>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a:p>
        </p:txBody>
      </p:sp>
      <p:sp>
        <p:nvSpPr>
          <p:cNvPr id="5" name="pole tekstowe 4"/>
          <p:cNvSpPr txBox="1"/>
          <p:nvPr/>
        </p:nvSpPr>
        <p:spPr>
          <a:xfrm>
            <a:off x="0" y="0"/>
            <a:ext cx="7786710" cy="369332"/>
          </a:xfrm>
          <a:prstGeom prst="rect">
            <a:avLst/>
          </a:prstGeom>
          <a:solidFill>
            <a:schemeClr val="bg1"/>
          </a:solidFill>
        </p:spPr>
        <p:txBody>
          <a:bodyPr wrap="square" rtlCol="0">
            <a:spAutoFit/>
          </a:bodyPr>
          <a:lstStyle/>
          <a:p>
            <a:endParaRPr lang="pl-PL" dirty="0"/>
          </a:p>
        </p:txBody>
      </p:sp>
      <p:sp>
        <p:nvSpPr>
          <p:cNvPr id="8" name="pole tekstowe 7"/>
          <p:cNvSpPr txBox="1"/>
          <p:nvPr/>
        </p:nvSpPr>
        <p:spPr>
          <a:xfrm>
            <a:off x="0" y="285728"/>
            <a:ext cx="357158" cy="2585323"/>
          </a:xfrm>
          <a:prstGeom prst="rect">
            <a:avLst/>
          </a:prstGeom>
          <a:solidFill>
            <a:schemeClr val="bg1"/>
          </a:solidFill>
        </p:spPr>
        <p:txBody>
          <a:bodyPr wrap="square" rtlCol="0">
            <a:spAutoFit/>
          </a:bodyPr>
          <a:lstStyle/>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a:p>
        </p:txBody>
      </p:sp>
      <p:pic>
        <p:nvPicPr>
          <p:cNvPr id="69638" name="Picture 6" descr="http://sacz.in/img/big_dzi/03/07/45_2.jpg"/>
          <p:cNvPicPr>
            <a:picLocks noChangeAspect="1" noChangeArrowheads="1"/>
          </p:cNvPicPr>
          <p:nvPr/>
        </p:nvPicPr>
        <p:blipFill>
          <a:blip r:embed="rId2" cstate="print"/>
          <a:srcRect/>
          <a:stretch>
            <a:fillRect/>
          </a:stretch>
        </p:blipFill>
        <p:spPr bwMode="auto">
          <a:xfrm>
            <a:off x="214282" y="1142985"/>
            <a:ext cx="4384970" cy="3286148"/>
          </a:xfrm>
          <a:prstGeom prst="rect">
            <a:avLst/>
          </a:prstGeom>
          <a:noFill/>
        </p:spPr>
      </p:pic>
      <p:sp>
        <p:nvSpPr>
          <p:cNvPr id="10" name="pole tekstowe 9"/>
          <p:cNvSpPr txBox="1"/>
          <p:nvPr/>
        </p:nvSpPr>
        <p:spPr>
          <a:xfrm>
            <a:off x="4857752" y="394692"/>
            <a:ext cx="3786214" cy="6463308"/>
          </a:xfrm>
          <a:prstGeom prst="rect">
            <a:avLst/>
          </a:prstGeom>
          <a:noFill/>
        </p:spPr>
        <p:txBody>
          <a:bodyPr wrap="square" rtlCol="0">
            <a:spAutoFit/>
          </a:bodyPr>
          <a:lstStyle/>
          <a:p>
            <a:r>
              <a:rPr lang="pl-PL" dirty="0" smtClean="0">
                <a:latin typeface="Arial" pitchFamily="34" charset="0"/>
                <a:ea typeface="Times New Roman" pitchFamily="18" charset="0"/>
                <a:cs typeface="Arial" pitchFamily="34" charset="0"/>
              </a:rPr>
              <a:t>Ważnym elementem tunelu, natury historycznej – związanej z budową        tunelu - jest kapliczka w jednej z jego wnęk ucieczkowych; upamiętnia ona śmierć 120 robotników, którzy tam zginęli wskutek zawalenia się stropu w trakcie budowy; zawalony odcinek nie został potem odgruzowany, ominięto go nowym korytarzem;  </a:t>
            </a:r>
          </a:p>
          <a:p>
            <a:pPr lvl="0"/>
            <a:endParaRPr lang="pl-PL" dirty="0" smtClean="0">
              <a:latin typeface="Arial" pitchFamily="34" charset="0"/>
              <a:ea typeface="Times New Roman" pitchFamily="18" charset="0"/>
              <a:cs typeface="Arial" pitchFamily="34" charset="0"/>
            </a:endParaRPr>
          </a:p>
          <a:p>
            <a:r>
              <a:rPr lang="pl-PL" dirty="0" smtClean="0">
                <a:latin typeface="Arial" pitchFamily="34" charset="0"/>
                <a:cs typeface="Arial" pitchFamily="34" charset="0"/>
              </a:rPr>
              <a:t>W czasie I wojny światowej tunel  był chroniony jako ważny obiekt strategiczny; </a:t>
            </a:r>
            <a:r>
              <a:rPr lang="pl-PL" dirty="0" smtClean="0">
                <a:latin typeface="Arial" pitchFamily="34" charset="0"/>
                <a:ea typeface="Times New Roman" pitchFamily="18" charset="0"/>
                <a:cs typeface="Arial" pitchFamily="34" charset="0"/>
              </a:rPr>
              <a:t>w jego historii zapisane jest również 2-krotne zniszczenie, najpierw przez </a:t>
            </a:r>
            <a:r>
              <a:rPr lang="pl-PL" dirty="0" smtClean="0">
                <a:latin typeface="Arial" pitchFamily="34" charset="0"/>
                <a:cs typeface="Arial" pitchFamily="34" charset="0"/>
              </a:rPr>
              <a:t>Polskie Wojsko (1939 r.), potem przez Niemców (1945 r.); po wojnie został odbudowany; od 1986 roku kursują przez tunel pociągi elektryczne (Hydzik i in., 2012). </a:t>
            </a:r>
          </a:p>
          <a:p>
            <a:endParaRPr lang="pl-PL" b="1" dirty="0" smtClean="0"/>
          </a:p>
          <a:p>
            <a:pPr lvl="0"/>
            <a:endParaRPr lang="pl-PL" dirty="0" smtClean="0">
              <a:latin typeface="Arial" pitchFamily="34" charset="0"/>
              <a:cs typeface="Arial" pitchFamily="34" charset="0"/>
            </a:endParaRPr>
          </a:p>
        </p:txBody>
      </p:sp>
      <p:sp>
        <p:nvSpPr>
          <p:cNvPr id="11" name="pole tekstowe 10"/>
          <p:cNvSpPr txBox="1"/>
          <p:nvPr/>
        </p:nvSpPr>
        <p:spPr>
          <a:xfrm>
            <a:off x="214282" y="4786322"/>
            <a:ext cx="4643470" cy="646331"/>
          </a:xfrm>
          <a:prstGeom prst="rect">
            <a:avLst/>
          </a:prstGeom>
          <a:noFill/>
        </p:spPr>
        <p:txBody>
          <a:bodyPr wrap="square" rtlCol="0">
            <a:spAutoFit/>
          </a:bodyPr>
          <a:lstStyle/>
          <a:p>
            <a:r>
              <a:rPr lang="pl-PL" i="1" dirty="0" smtClean="0">
                <a:hlinkClick r:id="rId3"/>
              </a:rPr>
              <a:t>https://semaforek.kolej.org.pl/wiki/index.php/</a:t>
            </a:r>
            <a:r>
              <a:rPr lang="pl-PL" i="1" dirty="0" smtClean="0"/>
              <a:t> </a:t>
            </a:r>
            <a:r>
              <a:rPr lang="pl-PL" i="1" dirty="0" err="1" smtClean="0"/>
              <a:t>Tunel_kolejowy_w_Żegiestowie</a:t>
            </a:r>
            <a:endParaRPr lang="pl-PL" i="1"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2" descr="Podobny obraz"/>
          <p:cNvPicPr>
            <a:picLocks noChangeAspect="1" noChangeArrowheads="1"/>
          </p:cNvPicPr>
          <p:nvPr/>
        </p:nvPicPr>
        <p:blipFill>
          <a:blip r:embed="rId2" cstate="print"/>
          <a:srcRect/>
          <a:stretch>
            <a:fillRect/>
          </a:stretch>
        </p:blipFill>
        <p:spPr bwMode="auto">
          <a:xfrm>
            <a:off x="214282" y="285728"/>
            <a:ext cx="8677786" cy="4670981"/>
          </a:xfrm>
          <a:prstGeom prst="rect">
            <a:avLst/>
          </a:prstGeom>
          <a:noFill/>
        </p:spPr>
      </p:pic>
      <p:sp>
        <p:nvSpPr>
          <p:cNvPr id="3" name="pole tekstowe 2"/>
          <p:cNvSpPr txBox="1"/>
          <p:nvPr/>
        </p:nvSpPr>
        <p:spPr>
          <a:xfrm>
            <a:off x="0" y="5143512"/>
            <a:ext cx="9144000" cy="369332"/>
          </a:xfrm>
          <a:prstGeom prst="rect">
            <a:avLst/>
          </a:prstGeom>
          <a:noFill/>
        </p:spPr>
        <p:txBody>
          <a:bodyPr wrap="square" rtlCol="0">
            <a:spAutoFit/>
          </a:bodyPr>
          <a:lstStyle/>
          <a:p>
            <a:r>
              <a:rPr lang="pl-PL" u="sng" dirty="0" smtClean="0">
                <a:hlinkClick r:id="rId3"/>
              </a:rPr>
              <a:t>http://www.it.rabka.pl/index.php/using-joomla/obiekty-zabytkowe/zespol-dworca-kolejowego</a:t>
            </a:r>
            <a:endParaRPr lang="pl-PL" u="sng" dirty="0"/>
          </a:p>
        </p:txBody>
      </p:sp>
      <p:sp>
        <p:nvSpPr>
          <p:cNvPr id="4" name="pole tekstowe 3"/>
          <p:cNvSpPr txBox="1"/>
          <p:nvPr/>
        </p:nvSpPr>
        <p:spPr>
          <a:xfrm>
            <a:off x="2357422" y="5786454"/>
            <a:ext cx="5072098" cy="400110"/>
          </a:xfrm>
          <a:prstGeom prst="rect">
            <a:avLst/>
          </a:prstGeom>
          <a:noFill/>
        </p:spPr>
        <p:txBody>
          <a:bodyPr wrap="square" rtlCol="0">
            <a:spAutoFit/>
          </a:bodyPr>
          <a:lstStyle/>
          <a:p>
            <a:r>
              <a:rPr lang="pl-PL" sz="2000" b="1" dirty="0" smtClean="0">
                <a:solidFill>
                  <a:srgbClr val="FF0000"/>
                </a:solidFill>
              </a:rPr>
              <a:t>ZABYTKOWY DWORZEC KOLEJOWY W RABCE </a:t>
            </a:r>
            <a:endParaRPr lang="pl-PL" sz="2000" b="1" dirty="0">
              <a:solidFill>
                <a:srgbClr val="FF0000"/>
              </a:solidFill>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571472" y="357166"/>
            <a:ext cx="8215370" cy="5940088"/>
          </a:xfrm>
          <a:prstGeom prst="rect">
            <a:avLst/>
          </a:prstGeom>
          <a:noFill/>
        </p:spPr>
        <p:txBody>
          <a:bodyPr wrap="square" rtlCol="0">
            <a:spAutoFit/>
          </a:bodyPr>
          <a:lstStyle/>
          <a:p>
            <a:r>
              <a:rPr lang="pl-PL" sz="2000" b="1" dirty="0" smtClean="0">
                <a:latin typeface="Arial" pitchFamily="34" charset="0"/>
                <a:cs typeface="Arial" pitchFamily="34" charset="0"/>
              </a:rPr>
              <a:t>Z historii dworca w Rabce:</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 Stacja funkcjonowała do 1926 r. jako Rabka, od 1927 jako Rabka Zdrój; </a:t>
            </a:r>
          </a:p>
          <a:p>
            <a:endParaRPr lang="pl-PL" sz="2000" dirty="0" smtClean="0">
              <a:latin typeface="Arial" pitchFamily="34" charset="0"/>
              <a:cs typeface="Arial" pitchFamily="34" charset="0"/>
            </a:endParaRPr>
          </a:p>
          <a:p>
            <a:pPr>
              <a:buFontTx/>
              <a:buChar char="-"/>
            </a:pPr>
            <a:r>
              <a:rPr lang="pl-PL" sz="2000" dirty="0" smtClean="0">
                <a:latin typeface="Arial" pitchFamily="34" charset="0"/>
                <a:cs typeface="Arial" pitchFamily="34" charset="0"/>
              </a:rPr>
              <a:t>W 1925 roku wybudowano, istniejący obecnie, dworzec kolejowy;</a:t>
            </a:r>
            <a:r>
              <a:rPr lang="pl-PL" sz="2000" b="1" dirty="0" smtClean="0">
                <a:latin typeface="Arial" pitchFamily="34" charset="0"/>
                <a:cs typeface="Arial" pitchFamily="34" charset="0"/>
              </a:rPr>
              <a:t> </a:t>
            </a:r>
          </a:p>
          <a:p>
            <a:pPr>
              <a:buFontTx/>
              <a:buChar char="-"/>
            </a:pPr>
            <a:endParaRPr lang="pl-PL" sz="2000" b="1" dirty="0" smtClean="0">
              <a:latin typeface="Arial" pitchFamily="34" charset="0"/>
              <a:cs typeface="Arial" pitchFamily="34" charset="0"/>
            </a:endParaRPr>
          </a:p>
          <a:p>
            <a:pPr>
              <a:buFontTx/>
              <a:buChar char="-"/>
            </a:pPr>
            <a:r>
              <a:rPr lang="pl-PL" sz="2000" dirty="0" smtClean="0">
                <a:latin typeface="Arial" pitchFamily="34" charset="0"/>
                <a:cs typeface="Arial" pitchFamily="34" charset="0"/>
              </a:rPr>
              <a:t>Przez kolejne lata dworzec był rozbudowany, ale kształt dzisiejszego budynku dworca nie zmienił się od lat 20. XX w. </a:t>
            </a:r>
          </a:p>
          <a:p>
            <a:pPr>
              <a:buFontTx/>
              <a:buChar char="-"/>
            </a:pPr>
            <a:endParaRPr lang="pl-PL" sz="2000" dirty="0" smtClean="0">
              <a:latin typeface="Arial" pitchFamily="34" charset="0"/>
              <a:cs typeface="Arial" pitchFamily="34" charset="0"/>
            </a:endParaRPr>
          </a:p>
          <a:p>
            <a:pPr>
              <a:buFontTx/>
              <a:buChar char="-"/>
            </a:pPr>
            <a:r>
              <a:rPr lang="pl-PL" sz="2000" dirty="0" smtClean="0">
                <a:latin typeface="Arial" pitchFamily="34" charset="0"/>
                <a:cs typeface="Arial" pitchFamily="34" charset="0"/>
              </a:rPr>
              <a:t> W 1993 zespół zabudowy dworca kolejowego (dworzec, dom mieszkalny, budka dróżnika) został wpisany do rejestru zabytków.</a:t>
            </a:r>
          </a:p>
          <a:p>
            <a:pPr>
              <a:buFontTx/>
              <a:buChar char="-"/>
            </a:pPr>
            <a:endParaRPr lang="pl-PL" sz="2000" dirty="0" smtClean="0">
              <a:latin typeface="Arial" pitchFamily="34" charset="0"/>
              <a:cs typeface="Arial" pitchFamily="34" charset="0"/>
            </a:endParaRPr>
          </a:p>
          <a:p>
            <a:pPr>
              <a:buFontTx/>
              <a:buChar char="-"/>
            </a:pPr>
            <a:r>
              <a:rPr lang="pl-PL" sz="2000" dirty="0" smtClean="0">
                <a:latin typeface="Arial" pitchFamily="34" charset="0"/>
                <a:cs typeface="Arial" pitchFamily="34" charset="0"/>
              </a:rPr>
              <a:t> Stacja wraz z kasami biletowymi została zamknięta w 2010 roku;</a:t>
            </a:r>
          </a:p>
          <a:p>
            <a:pPr>
              <a:buFontTx/>
              <a:buChar char="-"/>
            </a:pPr>
            <a:endParaRPr lang="pl-PL" sz="2000" dirty="0" smtClean="0">
              <a:latin typeface="Arial" pitchFamily="34" charset="0"/>
              <a:cs typeface="Arial" pitchFamily="34" charset="0"/>
            </a:endParaRPr>
          </a:p>
          <a:p>
            <a:pPr>
              <a:buFontTx/>
              <a:buChar char="-"/>
            </a:pPr>
            <a:r>
              <a:rPr lang="pl-PL" sz="2000" dirty="0" smtClean="0">
                <a:latin typeface="Arial" pitchFamily="34" charset="0"/>
                <a:cs typeface="Arial" pitchFamily="34" charset="0"/>
              </a:rPr>
              <a:t> W latach 2013-2014 przeprowadzono gruntowny remont niszczejącego i powoli dworca; gruntownie odnowiono wnętrze budynku oraz elewację zewnętrzną, zachowując historyczny kształt budynku;</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1214414" y="714356"/>
            <a:ext cx="7072362" cy="5909310"/>
          </a:xfrm>
          <a:prstGeom prst="rect">
            <a:avLst/>
          </a:prstGeom>
        </p:spPr>
        <p:txBody>
          <a:bodyPr wrap="square">
            <a:spAutoFit/>
          </a:bodyPr>
          <a:lstStyle/>
          <a:p>
            <a:r>
              <a:rPr lang="pl-PL" sz="2000" dirty="0" smtClean="0">
                <a:latin typeface="Arial" pitchFamily="34" charset="0"/>
                <a:cs typeface="Arial" pitchFamily="34" charset="0"/>
              </a:rPr>
              <a:t>Stacja kolejowa w Rabce została otwarta w 1884 r., podczas budowy Galicyjskiej Kolei Transwersalnej (odcinek z Żywca do Nowego Sącza,  z przystankiem osobowym w Rabce, co – dzięki ułatwieniu i skróceniu podróży do zdroju - spowodowało m.in. znaczący wzrost liczby kuracjuszy w rabczańskim Zakładzie Kąpielowym;</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Obecnie na stacji Rabka-Zdrój zatrzymują się pociągi regionalne kursujące pomiędzy Krakowem a Zakopanem; składy te w Rabce zmieniają kierunek jazdy – przyjeżdżają i wracają ze strony Chabówki; </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Do 2004 r. z Rabki-Zdroju kursowały również pociągi pasażerskie w kierunku Nowego Sącza;</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Poza ogólnodostępnymi pociągami pasażerskimi zatrzymują się w Rabce-Zdroju również okazjonalne pociągi retro obsługiwane przez skansen w Chabówce;</a:t>
            </a:r>
          </a:p>
          <a:p>
            <a:endParaRPr lang="pl-PL" dirty="0" smtClean="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1" descr="Dworzec po remoncie, 2015"/>
          <p:cNvPicPr>
            <a:picLocks noChangeAspect="1" noChangeArrowheads="1"/>
          </p:cNvPicPr>
          <p:nvPr/>
        </p:nvPicPr>
        <p:blipFill>
          <a:blip r:embed="rId2" cstate="print"/>
          <a:srcRect/>
          <a:stretch>
            <a:fillRect/>
          </a:stretch>
        </p:blipFill>
        <p:spPr bwMode="auto">
          <a:xfrm>
            <a:off x="0" y="0"/>
            <a:ext cx="9213922" cy="5715016"/>
          </a:xfrm>
          <a:prstGeom prst="rect">
            <a:avLst/>
          </a:prstGeom>
          <a:noFill/>
          <a:ln w="9525">
            <a:noFill/>
            <a:miter lim="800000"/>
            <a:headEnd/>
            <a:tailEnd/>
          </a:ln>
        </p:spPr>
      </p:pic>
      <p:sp>
        <p:nvSpPr>
          <p:cNvPr id="3" name="pole tekstowe 2"/>
          <p:cNvSpPr txBox="1"/>
          <p:nvPr/>
        </p:nvSpPr>
        <p:spPr>
          <a:xfrm>
            <a:off x="0" y="285728"/>
            <a:ext cx="9144000" cy="369332"/>
          </a:xfrm>
          <a:prstGeom prst="rect">
            <a:avLst/>
          </a:prstGeom>
          <a:noFill/>
        </p:spPr>
        <p:txBody>
          <a:bodyPr wrap="square" rtlCol="0">
            <a:spAutoFit/>
          </a:bodyPr>
          <a:lstStyle/>
          <a:p>
            <a:r>
              <a:rPr lang="pl-PL" u="sng" dirty="0" smtClean="0">
                <a:hlinkClick r:id="rId3"/>
              </a:rPr>
              <a:t>http://www.it.rabka.pl/index.php/using-joomla/obiekty-zabytkowe/zespol-dworca-kolejowego</a:t>
            </a:r>
            <a:endParaRPr lang="pl-PL" u="sng" dirty="0"/>
          </a:p>
        </p:txBody>
      </p:sp>
      <p:sp>
        <p:nvSpPr>
          <p:cNvPr id="4" name="Prostokąt 3"/>
          <p:cNvSpPr/>
          <p:nvPr/>
        </p:nvSpPr>
        <p:spPr>
          <a:xfrm>
            <a:off x="0" y="5500702"/>
            <a:ext cx="9144000" cy="1200329"/>
          </a:xfrm>
          <a:prstGeom prst="rect">
            <a:avLst/>
          </a:prstGeom>
        </p:spPr>
        <p:txBody>
          <a:bodyPr wrap="square">
            <a:spAutoFit/>
          </a:bodyPr>
          <a:lstStyle/>
          <a:p>
            <a:endParaRPr lang="pl-PL" i="1" dirty="0" smtClean="0"/>
          </a:p>
          <a:p>
            <a:r>
              <a:rPr lang="pl-PL" dirty="0" smtClean="0">
                <a:latin typeface="Arial" pitchFamily="34" charset="0"/>
                <a:cs typeface="Arial" pitchFamily="34" charset="0"/>
              </a:rPr>
              <a:t>Po remoncie, poza funkcją obsługi podróżnych (kasy, poczekalnia), dworzec zyskał też funkcję kulturotwórczą – w 2015 roku część pomieszczeń oddano dla Miejskiej Biblioteki Publicznej, jest tam również miejsce dla Punktu Informacji Turystycznej;</a:t>
            </a:r>
            <a:endParaRPr lang="pl-PL" dirty="0">
              <a:latin typeface="Arial" pitchFamily="34" charset="0"/>
              <a:cs typeface="Arial" pitchFamily="34" charset="0"/>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785786" y="357166"/>
            <a:ext cx="6429420" cy="1015663"/>
          </a:xfrm>
          <a:prstGeom prst="rect">
            <a:avLst/>
          </a:prstGeom>
          <a:noFill/>
        </p:spPr>
        <p:txBody>
          <a:bodyPr wrap="square" rtlCol="0">
            <a:spAutoFit/>
          </a:bodyPr>
          <a:lstStyle/>
          <a:p>
            <a:r>
              <a:rPr lang="pl-PL" sz="2400" b="1" dirty="0" smtClean="0">
                <a:solidFill>
                  <a:srgbClr val="FF0000"/>
                </a:solidFill>
              </a:rPr>
              <a:t>ZABYTKOWY DWORZEC W ZAKOPANEM</a:t>
            </a:r>
          </a:p>
          <a:p>
            <a:endParaRPr lang="pl-PL" dirty="0" smtClean="0">
              <a:solidFill>
                <a:srgbClr val="FF0000"/>
              </a:solidFill>
            </a:endParaRPr>
          </a:p>
          <a:p>
            <a:endParaRPr lang="pl-PL" dirty="0">
              <a:solidFill>
                <a:srgbClr val="FF0000"/>
              </a:solidFill>
            </a:endParaRPr>
          </a:p>
        </p:txBody>
      </p:sp>
      <p:pic>
        <p:nvPicPr>
          <p:cNvPr id="3" name="Picture 1" descr="Dworzec Zakopane. PKP i miasto zapowiadają prawdziwy węzeł"/>
          <p:cNvPicPr>
            <a:picLocks noChangeAspect="1" noChangeArrowheads="1"/>
          </p:cNvPicPr>
          <p:nvPr/>
        </p:nvPicPr>
        <p:blipFill>
          <a:blip r:embed="rId2" cstate="print"/>
          <a:srcRect/>
          <a:stretch>
            <a:fillRect/>
          </a:stretch>
        </p:blipFill>
        <p:spPr bwMode="auto">
          <a:xfrm>
            <a:off x="357158" y="1071546"/>
            <a:ext cx="8429684" cy="5395176"/>
          </a:xfrm>
          <a:prstGeom prst="rect">
            <a:avLst/>
          </a:prstGeom>
          <a:noFill/>
          <a:ln w="9525">
            <a:noFill/>
            <a:miter lim="800000"/>
            <a:headEnd/>
            <a:tailEnd/>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1071538" y="642918"/>
            <a:ext cx="6929486" cy="6217087"/>
          </a:xfrm>
          <a:prstGeom prst="rect">
            <a:avLst/>
          </a:prstGeom>
          <a:noFill/>
        </p:spPr>
        <p:txBody>
          <a:bodyPr wrap="square" rtlCol="0">
            <a:spAutoFit/>
          </a:bodyPr>
          <a:lstStyle/>
          <a:p>
            <a:r>
              <a:rPr lang="pl-PL" sz="2000" b="1" dirty="0" smtClean="0">
                <a:latin typeface="Arial" pitchFamily="34" charset="0"/>
                <a:cs typeface="Arial" pitchFamily="34" charset="0"/>
              </a:rPr>
              <a:t>Z historii dworca w Zakopanem</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1899 - linię kolejową pod Tatry zbudowano w 1899 r. dzięki staraniom i fundacji hr. Władysława Zamoyskiego; upamiętnia to wydarzenie tablica na dworcu zakopiańskim z 1999 r. (w 100-lecie fundacji);</a:t>
            </a:r>
          </a:p>
          <a:p>
            <a:r>
              <a:rPr lang="pl-PL" sz="2000" dirty="0" smtClean="0">
                <a:latin typeface="Arial" pitchFamily="34" charset="0"/>
                <a:cs typeface="Arial" pitchFamily="34" charset="0"/>
              </a:rPr>
              <a:t> </a:t>
            </a:r>
          </a:p>
          <a:p>
            <a:r>
              <a:rPr lang="pl-PL" sz="2000" dirty="0" smtClean="0">
                <a:latin typeface="Arial" pitchFamily="34" charset="0"/>
                <a:cs typeface="Arial" pitchFamily="34" charset="0"/>
              </a:rPr>
              <a:t>1936  – aerodynamiczny pociąg spalinowy </a:t>
            </a:r>
            <a:r>
              <a:rPr lang="pl-PL" sz="2000" dirty="0" err="1" smtClean="0">
                <a:latin typeface="Arial" pitchFamily="34" charset="0"/>
                <a:cs typeface="Arial" pitchFamily="34" charset="0"/>
              </a:rPr>
              <a:t>SAx</a:t>
            </a:r>
            <a:r>
              <a:rPr lang="pl-PL" sz="2000" dirty="0" smtClean="0">
                <a:latin typeface="Arial" pitchFamily="34" charset="0"/>
                <a:cs typeface="Arial" pitchFamily="34" charset="0"/>
              </a:rPr>
              <a:t> 90080 (</a:t>
            </a:r>
            <a:r>
              <a:rPr lang="pl-PL" sz="2000" dirty="0" err="1" smtClean="0">
                <a:latin typeface="Arial" pitchFamily="34" charset="0"/>
                <a:cs typeface="Arial" pitchFamily="34" charset="0"/>
              </a:rPr>
              <a:t>Luxtorpeda</a:t>
            </a:r>
            <a:r>
              <a:rPr lang="pl-PL" sz="2000" dirty="0" smtClean="0">
                <a:latin typeface="Arial" pitchFamily="34" charset="0"/>
                <a:cs typeface="Arial" pitchFamily="34" charset="0"/>
              </a:rPr>
              <a:t>) ustanowił do dzisiaj nie pobity rekord szybkości przejazdu na trasie Kraków – Zakopane - 2 godz. 18 min. (obecnie. 3 godz. 49 min.);</a:t>
            </a:r>
          </a:p>
          <a:p>
            <a:r>
              <a:rPr lang="pl-PL" sz="2000" dirty="0" smtClean="0">
                <a:latin typeface="Arial" pitchFamily="34" charset="0"/>
                <a:cs typeface="Arial" pitchFamily="34" charset="0"/>
              </a:rPr>
              <a:t> </a:t>
            </a:r>
          </a:p>
          <a:p>
            <a:r>
              <a:rPr lang="pl-PL" sz="2000" dirty="0" smtClean="0">
                <a:latin typeface="Arial" pitchFamily="34" charset="0"/>
                <a:cs typeface="Arial" pitchFamily="34" charset="0"/>
              </a:rPr>
              <a:t>1975  - linia kolejowa pod Tatry została zelektryfikowana; </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2017 – 9 października 2017 r. PKP S.A. przekazała zakopiański dworzec w wraz z przyległym placem na rzecz Miasta Zakopane;</a:t>
            </a:r>
          </a:p>
          <a:p>
            <a:endParaRPr lang="pl-PL" sz="2000" dirty="0" smtClean="0">
              <a:latin typeface="Arial" pitchFamily="34" charset="0"/>
              <a:cs typeface="Arial" pitchFamily="34" charset="0"/>
            </a:endParaRPr>
          </a:p>
          <a:p>
            <a:endParaRPr lang="pl-PL" sz="2000" dirty="0" smtClean="0">
              <a:latin typeface="Arial" pitchFamily="34" charset="0"/>
              <a:cs typeface="Arial" pitchFamily="34" charset="0"/>
            </a:endParaRPr>
          </a:p>
          <a:p>
            <a:endParaRPr lang="pl-PL"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8" name="Picture 4" descr="Wagon motorowy (typ TAG KIEL NR PKP 90003) kursujący na linii Kraków - Zakopane. Przed wagonem grupa pracowników kolei, 1922 r."/>
          <p:cNvPicPr>
            <a:picLocks noChangeAspect="1" noChangeArrowheads="1"/>
          </p:cNvPicPr>
          <p:nvPr/>
        </p:nvPicPr>
        <p:blipFill>
          <a:blip r:embed="rId3" cstate="print"/>
          <a:srcRect/>
          <a:stretch>
            <a:fillRect/>
          </a:stretch>
        </p:blipFill>
        <p:spPr bwMode="auto">
          <a:xfrm>
            <a:off x="0" y="0"/>
            <a:ext cx="9144000" cy="6238568"/>
          </a:xfrm>
          <a:prstGeom prst="rect">
            <a:avLst/>
          </a:prstGeom>
          <a:noFill/>
        </p:spPr>
      </p:pic>
      <p:sp>
        <p:nvSpPr>
          <p:cNvPr id="4" name="Prostokąt 3"/>
          <p:cNvSpPr/>
          <p:nvPr/>
        </p:nvSpPr>
        <p:spPr>
          <a:xfrm>
            <a:off x="0" y="1"/>
            <a:ext cx="8215370" cy="642918"/>
          </a:xfrm>
          <a:prstGeom prst="rect">
            <a:avLst/>
          </a:prstGeom>
        </p:spPr>
        <p:txBody>
          <a:bodyPr wrap="square">
            <a:spAutoFit/>
          </a:bodyPr>
          <a:lstStyle/>
          <a:p>
            <a:r>
              <a:rPr lang="pl-PL" dirty="0" smtClean="0"/>
              <a:t>http://podroze.onet.pl/ciekawe/historia-linii-kolejowej-do-zakopanego-do-tej-pory-nie-pobito-rekordu-predkosci-z/36mm5c</a:t>
            </a:r>
            <a:endParaRPr lang="pl-PL" dirty="0"/>
          </a:p>
        </p:txBody>
      </p:sp>
      <p:sp>
        <p:nvSpPr>
          <p:cNvPr id="6" name="Prostokąt 5"/>
          <p:cNvSpPr/>
          <p:nvPr/>
        </p:nvSpPr>
        <p:spPr>
          <a:xfrm>
            <a:off x="142844" y="6211669"/>
            <a:ext cx="9001156" cy="646331"/>
          </a:xfrm>
          <a:prstGeom prst="rect">
            <a:avLst/>
          </a:prstGeom>
          <a:solidFill>
            <a:schemeClr val="bg1"/>
          </a:solidFill>
        </p:spPr>
        <p:txBody>
          <a:bodyPr wrap="square">
            <a:spAutoFit/>
          </a:bodyPr>
          <a:lstStyle/>
          <a:p>
            <a:r>
              <a:rPr lang="pl-PL" dirty="0" smtClean="0"/>
              <a:t>Wagon motorowy (typ TAG KIEL NR PKP 90003) kursujący na linii Kraków - Zakopane. Przed wagonem grupa pracowników kolei, 1922 r.</a:t>
            </a:r>
            <a:endParaRPr lang="pl-PL"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2" name="Picture 2" descr="Pociąg &quot;Torpeda podhalańska&quot; na dworcu kolejowym w Zakopanem, 1936 r."/>
          <p:cNvPicPr>
            <a:picLocks noChangeAspect="1" noChangeArrowheads="1"/>
          </p:cNvPicPr>
          <p:nvPr/>
        </p:nvPicPr>
        <p:blipFill>
          <a:blip r:embed="rId2" cstate="print"/>
          <a:srcRect/>
          <a:stretch>
            <a:fillRect/>
          </a:stretch>
        </p:blipFill>
        <p:spPr bwMode="auto">
          <a:xfrm>
            <a:off x="-21" y="0"/>
            <a:ext cx="9144021" cy="5357826"/>
          </a:xfrm>
          <a:prstGeom prst="rect">
            <a:avLst/>
          </a:prstGeom>
          <a:noFill/>
        </p:spPr>
      </p:pic>
      <p:sp>
        <p:nvSpPr>
          <p:cNvPr id="3" name="Prostokąt 2"/>
          <p:cNvSpPr/>
          <p:nvPr/>
        </p:nvSpPr>
        <p:spPr>
          <a:xfrm>
            <a:off x="857224" y="6215082"/>
            <a:ext cx="8072494" cy="369332"/>
          </a:xfrm>
          <a:prstGeom prst="rect">
            <a:avLst/>
          </a:prstGeom>
        </p:spPr>
        <p:txBody>
          <a:bodyPr wrap="square">
            <a:spAutoFit/>
          </a:bodyPr>
          <a:lstStyle/>
          <a:p>
            <a:r>
              <a:rPr lang="pl-PL" dirty="0" smtClean="0">
                <a:latin typeface="Arial" pitchFamily="34" charset="0"/>
                <a:cs typeface="Arial" pitchFamily="34" charset="0"/>
              </a:rPr>
              <a:t>Pociąg "Torpeda podhalańska" na dworcu kolejowym w Zakopanem, 1936 r.</a:t>
            </a:r>
            <a:endParaRPr lang="pl-PL" dirty="0">
              <a:latin typeface="Arial" pitchFamily="34" charset="0"/>
              <a:cs typeface="Arial" pitchFamily="34" charset="0"/>
            </a:endParaRPr>
          </a:p>
        </p:txBody>
      </p:sp>
      <p:sp>
        <p:nvSpPr>
          <p:cNvPr id="4" name="Prostokąt 3"/>
          <p:cNvSpPr/>
          <p:nvPr/>
        </p:nvSpPr>
        <p:spPr>
          <a:xfrm>
            <a:off x="357158" y="5429264"/>
            <a:ext cx="8215370" cy="642918"/>
          </a:xfrm>
          <a:prstGeom prst="rect">
            <a:avLst/>
          </a:prstGeom>
        </p:spPr>
        <p:txBody>
          <a:bodyPr wrap="square">
            <a:spAutoFit/>
          </a:bodyPr>
          <a:lstStyle/>
          <a:p>
            <a:r>
              <a:rPr lang="pl-PL" dirty="0" smtClean="0"/>
              <a:t>http://podroze.onet.pl/ciekawe/historia-linii-kolejowej-do-zakopanego-do-tej-pory-nie-pobito-rekordu-predkosci-z/36mm5c</a:t>
            </a:r>
            <a:endParaRPr lang="pl-PL"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Stacja kolejowa w Zakopanem"/>
          <p:cNvPicPr>
            <a:picLocks noChangeAspect="1" noChangeArrowheads="1"/>
          </p:cNvPicPr>
          <p:nvPr/>
        </p:nvPicPr>
        <p:blipFill>
          <a:blip r:embed="rId2" cstate="print"/>
          <a:srcRect/>
          <a:stretch>
            <a:fillRect/>
          </a:stretch>
        </p:blipFill>
        <p:spPr bwMode="auto">
          <a:xfrm>
            <a:off x="0" y="0"/>
            <a:ext cx="9144000" cy="6077069"/>
          </a:xfrm>
          <a:prstGeom prst="rect">
            <a:avLst/>
          </a:prstGeom>
          <a:noFill/>
        </p:spPr>
      </p:pic>
      <p:sp>
        <p:nvSpPr>
          <p:cNvPr id="4" name="Prostokąt 3"/>
          <p:cNvSpPr/>
          <p:nvPr/>
        </p:nvSpPr>
        <p:spPr>
          <a:xfrm>
            <a:off x="0" y="5842337"/>
            <a:ext cx="9144000" cy="1015663"/>
          </a:xfrm>
          <a:prstGeom prst="rect">
            <a:avLst/>
          </a:prstGeom>
          <a:solidFill>
            <a:schemeClr val="bg1"/>
          </a:solidFill>
        </p:spPr>
        <p:txBody>
          <a:bodyPr wrap="square">
            <a:spAutoFit/>
          </a:bodyPr>
          <a:lstStyle/>
          <a:p>
            <a:r>
              <a:rPr lang="pl-PL" sz="2000" dirty="0" smtClean="0"/>
              <a:t>Odrapane ściany i </a:t>
            </a:r>
            <a:r>
              <a:rPr lang="pl-PL" sz="2000" dirty="0" err="1" smtClean="0"/>
              <a:t>PRL-owski</a:t>
            </a:r>
            <a:r>
              <a:rPr lang="pl-PL" sz="2000" dirty="0" smtClean="0"/>
              <a:t> wystrój wnętrza – to aktualny obraz stacji kolejowej zimowej stolicy Polski; tak widzą je turyści po przybyciu do Zakopanego; zabytkowy dworzec niszczeje od dłuższego czasu i jest </a:t>
            </a:r>
            <a:r>
              <a:rPr lang="pl-PL" sz="2000" dirty="0" err="1" smtClean="0"/>
              <a:t>antywizytówką</a:t>
            </a:r>
            <a:r>
              <a:rPr lang="pl-PL" sz="2000" dirty="0" smtClean="0"/>
              <a:t> miasta.</a:t>
            </a:r>
            <a:endParaRPr lang="pl-PL" sz="2000" dirty="0"/>
          </a:p>
        </p:txBody>
      </p:sp>
      <p:sp>
        <p:nvSpPr>
          <p:cNvPr id="5" name="Prostokąt 4"/>
          <p:cNvSpPr/>
          <p:nvPr/>
        </p:nvSpPr>
        <p:spPr>
          <a:xfrm>
            <a:off x="285720" y="285728"/>
            <a:ext cx="6000760" cy="646331"/>
          </a:xfrm>
          <a:prstGeom prst="rect">
            <a:avLst/>
          </a:prstGeom>
          <a:solidFill>
            <a:schemeClr val="bg1"/>
          </a:solidFill>
        </p:spPr>
        <p:txBody>
          <a:bodyPr wrap="square">
            <a:spAutoFit/>
          </a:bodyPr>
          <a:lstStyle/>
          <a:p>
            <a:r>
              <a:rPr lang="pl-PL" i="1" dirty="0" smtClean="0"/>
              <a:t>https://turystyka.wp.pl/zakopane-najbardziej-zaniedbany-dworzec-w-polsce-6043971887985281g/8</a:t>
            </a:r>
            <a:endParaRPr lang="pl-PL" i="1"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1714480" y="928670"/>
            <a:ext cx="6286544" cy="369332"/>
          </a:xfrm>
          <a:prstGeom prst="rect">
            <a:avLst/>
          </a:prstGeom>
          <a:noFill/>
        </p:spPr>
        <p:txBody>
          <a:bodyPr wrap="square" rtlCol="0">
            <a:spAutoFit/>
          </a:bodyPr>
          <a:lstStyle/>
          <a:p>
            <a:r>
              <a:rPr lang="pl-PL" dirty="0" smtClean="0"/>
              <a:t>ZAKOPANE </a:t>
            </a:r>
            <a:endParaRPr lang="pl-PL" dirty="0"/>
          </a:p>
        </p:txBody>
      </p:sp>
      <p:pic>
        <p:nvPicPr>
          <p:cNvPr id="30722" name="Picture 2" descr="https://www.zakopane.eu/media/download/0c6fe323-b086-4a48-8227-138ce36f71a5"/>
          <p:cNvPicPr>
            <a:picLocks noChangeAspect="1" noChangeArrowheads="1"/>
          </p:cNvPicPr>
          <p:nvPr/>
        </p:nvPicPr>
        <p:blipFill>
          <a:blip r:embed="rId2" cstate="print"/>
          <a:srcRect/>
          <a:stretch>
            <a:fillRect/>
          </a:stretch>
        </p:blipFill>
        <p:spPr bwMode="auto">
          <a:xfrm>
            <a:off x="-1" y="0"/>
            <a:ext cx="9204463" cy="4786322"/>
          </a:xfrm>
          <a:prstGeom prst="rect">
            <a:avLst/>
          </a:prstGeom>
          <a:noFill/>
        </p:spPr>
      </p:pic>
      <p:sp>
        <p:nvSpPr>
          <p:cNvPr id="4" name="pole tekstowe 3"/>
          <p:cNvSpPr txBox="1"/>
          <p:nvPr/>
        </p:nvSpPr>
        <p:spPr>
          <a:xfrm>
            <a:off x="285720" y="4857760"/>
            <a:ext cx="8643998" cy="1754326"/>
          </a:xfrm>
          <a:prstGeom prst="rect">
            <a:avLst/>
          </a:prstGeom>
          <a:noFill/>
        </p:spPr>
        <p:txBody>
          <a:bodyPr wrap="square" rtlCol="0">
            <a:spAutoFit/>
          </a:bodyPr>
          <a:lstStyle/>
          <a:p>
            <a:r>
              <a:rPr lang="pl-PL" dirty="0" smtClean="0">
                <a:latin typeface="Arial" pitchFamily="34" charset="0"/>
                <a:cs typeface="Arial" pitchFamily="34" charset="0"/>
              </a:rPr>
              <a:t>Dworzec oraz przyległy do niego plac będą nadal służyły celom transportowym. Miasto planuje budowę centrum komunikacyjnego, integrującego pociąg z innymi środkami transportu. W ramach prac dworzec kolejowy zostanie poddany gruntownej modernizacji. Część kompleksu stacyjnego, obejmująca infrastrukturę torowo-peronową,  będzie nadal zarządzana przez PKP Polskie Linie Kolejowe S.A. W myśl porozumienia kolej zostaje uwłaszczona na tym terenie. </a:t>
            </a:r>
            <a:endParaRPr lang="pl-PL" dirty="0">
              <a:latin typeface="Arial" pitchFamily="34" charset="0"/>
              <a:cs typeface="Arial" pitchFamily="34" charset="0"/>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s://www.zakopane.eu/media/download/ed0ef74b-1916-472d-8517-620459af8300"/>
          <p:cNvPicPr>
            <a:picLocks noChangeAspect="1" noChangeArrowheads="1"/>
          </p:cNvPicPr>
          <p:nvPr/>
        </p:nvPicPr>
        <p:blipFill>
          <a:blip r:embed="rId2" cstate="print"/>
          <a:srcRect/>
          <a:stretch>
            <a:fillRect/>
          </a:stretch>
        </p:blipFill>
        <p:spPr bwMode="auto">
          <a:xfrm>
            <a:off x="0" y="0"/>
            <a:ext cx="9200310" cy="6072206"/>
          </a:xfrm>
          <a:prstGeom prst="rect">
            <a:avLst/>
          </a:prstGeom>
          <a:noFill/>
        </p:spPr>
      </p:pic>
      <p:sp>
        <p:nvSpPr>
          <p:cNvPr id="3" name="Prostokąt 2"/>
          <p:cNvSpPr/>
          <p:nvPr/>
        </p:nvSpPr>
        <p:spPr>
          <a:xfrm>
            <a:off x="0" y="5657671"/>
            <a:ext cx="9144000" cy="1200329"/>
          </a:xfrm>
          <a:prstGeom prst="rect">
            <a:avLst/>
          </a:prstGeom>
          <a:solidFill>
            <a:schemeClr val="bg1"/>
          </a:solidFill>
        </p:spPr>
        <p:txBody>
          <a:bodyPr wrap="square">
            <a:spAutoFit/>
          </a:bodyPr>
          <a:lstStyle/>
          <a:p>
            <a:r>
              <a:rPr lang="pl-PL" dirty="0" smtClean="0">
                <a:solidFill>
                  <a:srgbClr val="000000"/>
                </a:solidFill>
                <a:latin typeface="Arial" pitchFamily="34" charset="0"/>
                <a:ea typeface="Times New Roman" pitchFamily="18" charset="0"/>
                <a:cs typeface="Arial" pitchFamily="34" charset="0"/>
              </a:rPr>
              <a:t>Zabytkowy dworzec w Zakopanem po rewitalizacji i modernizacji będzie częścią Zakopiańskiego Centrum Komunikacyjnego, na którym oprócz ruchu kolejowego będzie się skupiał ruch także ruch autobusowy międzynarodowy, krajowy i miejski</a:t>
            </a:r>
            <a:r>
              <a:rPr lang="pl-PL" b="1" dirty="0" smtClean="0">
                <a:solidFill>
                  <a:srgbClr val="000000"/>
                </a:solidFill>
                <a:latin typeface="Arial" pitchFamily="34" charset="0"/>
                <a:ea typeface="Times New Roman" pitchFamily="18" charset="0"/>
                <a:cs typeface="Arial" pitchFamily="34" charset="0"/>
              </a:rPr>
              <a:t>; </a:t>
            </a:r>
            <a:r>
              <a:rPr lang="pl-PL" dirty="0" smtClean="0">
                <a:solidFill>
                  <a:srgbClr val="000000"/>
                </a:solidFill>
                <a:latin typeface="Arial" pitchFamily="34" charset="0"/>
                <a:ea typeface="Times New Roman" pitchFamily="18" charset="0"/>
                <a:cs typeface="Arial" pitchFamily="34" charset="0"/>
              </a:rPr>
              <a:t>będą tam również punkty handlowe i usługowe oraz ogólnodostępny parking.</a:t>
            </a:r>
            <a:endParaRPr lang="pl-PL" dirty="0"/>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714348" y="285728"/>
            <a:ext cx="8001056" cy="7325082"/>
          </a:xfrm>
          <a:prstGeom prst="rect">
            <a:avLst/>
          </a:prstGeom>
          <a:noFill/>
        </p:spPr>
        <p:txBody>
          <a:bodyPr wrap="square" rtlCol="0">
            <a:spAutoFit/>
          </a:bodyPr>
          <a:lstStyle/>
          <a:p>
            <a:r>
              <a:rPr lang="pl-PL" sz="2000" dirty="0" smtClean="0">
                <a:latin typeface="Arial" pitchFamily="34" charset="0"/>
                <a:cs typeface="Arial" pitchFamily="34" charset="0"/>
              </a:rPr>
              <a:t>W ramach wspólnie realizowanego projektu Urząd Miasta Zakopane wykonał projekt rewitalizacji budynków dworca kolejowego, w którym uwzględnione zostały potrzeby zarówno kolei, jak i lokalnych przewoźników. PKP S.A natomiast wyznaczyło teren niezbędny dla zachowania funkcji komunikacyjnej dworca kolejowego oraz dokonało uzgodnień formalnoprawnych wspólnego projektu, aby umożliwić miastu Zakopane uzyskanie pozwolenia na budowę. </a:t>
            </a:r>
            <a:br>
              <a:rPr lang="pl-PL" sz="2000" dirty="0" smtClean="0">
                <a:latin typeface="Arial" pitchFamily="34" charset="0"/>
                <a:cs typeface="Arial" pitchFamily="34" charset="0"/>
              </a:rPr>
            </a:br>
            <a:r>
              <a:rPr lang="pl-PL" sz="2000" dirty="0" smtClean="0">
                <a:latin typeface="Arial" pitchFamily="34" charset="0"/>
                <a:cs typeface="Arial" pitchFamily="34" charset="0"/>
              </a:rPr>
              <a:t/>
            </a:r>
            <a:br>
              <a:rPr lang="pl-PL" sz="2000" dirty="0" smtClean="0">
                <a:latin typeface="Arial" pitchFamily="34" charset="0"/>
                <a:cs typeface="Arial" pitchFamily="34" charset="0"/>
              </a:rPr>
            </a:br>
            <a:r>
              <a:rPr lang="pl-PL" sz="2000" dirty="0" smtClean="0">
                <a:latin typeface="Arial" pitchFamily="34" charset="0"/>
                <a:cs typeface="Arial" pitchFamily="34" charset="0"/>
              </a:rPr>
              <a:t>W sfinansowaniu projektu rewitalizacji i modernizacji dworca miały pomóc środki z Unii Europejskiej. Miasto Zakopane w połowie 2016 r. wystąpiło o te środki w ramach Regionalnego Programu Operacyjnego Województwa Małopolskiego na lata 2014-2020. </a:t>
            </a:r>
            <a:br>
              <a:rPr lang="pl-PL" sz="2000" dirty="0" smtClean="0">
                <a:latin typeface="Arial" pitchFamily="34" charset="0"/>
                <a:cs typeface="Arial" pitchFamily="34" charset="0"/>
              </a:rPr>
            </a:br>
            <a:r>
              <a:rPr lang="pl-PL" sz="2000" dirty="0" smtClean="0">
                <a:latin typeface="Arial" pitchFamily="34" charset="0"/>
                <a:cs typeface="Arial" pitchFamily="34" charset="0"/>
              </a:rPr>
              <a:t/>
            </a:r>
            <a:br>
              <a:rPr lang="pl-PL" sz="2000" dirty="0" smtClean="0">
                <a:latin typeface="Arial" pitchFamily="34" charset="0"/>
                <a:cs typeface="Arial" pitchFamily="34" charset="0"/>
              </a:rPr>
            </a:br>
            <a:r>
              <a:rPr lang="pl-PL" sz="2000" dirty="0" smtClean="0">
                <a:latin typeface="Arial" pitchFamily="34" charset="0"/>
                <a:cs typeface="Arial" pitchFamily="34" charset="0"/>
              </a:rPr>
              <a:t>Realizacja wspólnego projektu pozwoli na dostosowanie zabytkowych budynków dworcowych zarówno do pełnienia funkcji dworcowych, komunikacyjnych, jak też funkcji obsługi ruchu turystycznego, działalności kulturalnej – w tym ogólnodostępnej </a:t>
            </a:r>
            <a:r>
              <a:rPr lang="pl-PL" sz="2000" dirty="0" err="1" smtClean="0">
                <a:latin typeface="Arial" pitchFamily="34" charset="0"/>
                <a:cs typeface="Arial" pitchFamily="34" charset="0"/>
              </a:rPr>
              <a:t>medioteki</a:t>
            </a:r>
            <a:r>
              <a:rPr lang="pl-PL" sz="2000" dirty="0" smtClean="0">
                <a:latin typeface="Arial" pitchFamily="34" charset="0"/>
                <a:cs typeface="Arial" pitchFamily="34" charset="0"/>
              </a:rPr>
              <a:t>, a także do pełnienia funkcji komercyjnych.</a:t>
            </a:r>
          </a:p>
          <a:p>
            <a:endParaRPr lang="pl-PL" sz="2000" dirty="0" smtClean="0"/>
          </a:p>
          <a:p>
            <a:r>
              <a:rPr lang="pl-PL" sz="2000" dirty="0" smtClean="0"/>
              <a:t>(</a:t>
            </a:r>
            <a:r>
              <a:rPr lang="pl-PL" dirty="0" smtClean="0"/>
              <a:t> źródło: </a:t>
            </a:r>
            <a:r>
              <a:rPr lang="pl-PL" u="sng" dirty="0" smtClean="0">
                <a:hlinkClick r:id="rId2"/>
              </a:rPr>
              <a:t>http://www.transport-publiczny.pl/wiadomosci/dworzec-z-prawdziwego-zdarzenia-pkp-i-zakopane-zapowiadaja-wezel-51332.html</a:t>
            </a:r>
            <a:r>
              <a:rPr lang="pl-PL" dirty="0" smtClean="0"/>
              <a:t> dostęp 23.09.2017)</a:t>
            </a:r>
          </a:p>
          <a:p>
            <a:endParaRPr lang="pl-PL" dirty="0" smtClean="0"/>
          </a:p>
          <a:p>
            <a:r>
              <a:rPr lang="pl-PL" dirty="0" smtClean="0"/>
              <a:t/>
            </a:r>
            <a:br>
              <a:rPr lang="pl-PL" dirty="0" smtClean="0"/>
            </a:br>
            <a:endParaRPr lang="pl-PL" dirty="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1714480" y="1785926"/>
            <a:ext cx="6000776" cy="2862322"/>
          </a:xfrm>
          <a:prstGeom prst="rect">
            <a:avLst/>
          </a:prstGeom>
        </p:spPr>
        <p:txBody>
          <a:bodyPr wrap="square">
            <a:spAutoFit/>
          </a:bodyPr>
          <a:lstStyle/>
          <a:p>
            <a:r>
              <a:rPr lang="pl-PL" sz="2000" dirty="0" smtClean="0">
                <a:solidFill>
                  <a:srgbClr val="FF0000"/>
                </a:solidFill>
                <a:latin typeface="Arial" pitchFamily="34" charset="0"/>
                <a:cs typeface="Arial" pitchFamily="34" charset="0"/>
              </a:rPr>
              <a:t>Ciekawostki…..</a:t>
            </a:r>
          </a:p>
          <a:p>
            <a:r>
              <a:rPr lang="pl-PL" sz="2000" dirty="0" smtClean="0">
                <a:latin typeface="Arial" pitchFamily="34" charset="0"/>
                <a:cs typeface="Arial" pitchFamily="34" charset="0"/>
              </a:rPr>
              <a:t>W latach 90. XX wieku zakopiański teatr Witkacego grał spektakl w wagonach retro ciągniętych przez oryginalny parowóz z lat 20. ubiegłego wieku.</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Współcześnie tylko okazjonalnie na zakopiańską stację przyjeżdża parowóz stacjonujący w skansenie w Chabówce i uruchamiany okazjonalnie jako specjalna atrakcja turystyczna</a:t>
            </a:r>
            <a:r>
              <a:rPr lang="pl-PL" dirty="0" smtClean="0"/>
              <a:t>. </a:t>
            </a: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K\Desktop\Gosia\DSCN7715.JPG"/>
          <p:cNvPicPr>
            <a:picLocks noChangeAspect="1" noChangeArrowheads="1"/>
          </p:cNvPicPr>
          <p:nvPr/>
        </p:nvPicPr>
        <p:blipFill>
          <a:blip r:embed="rId2" cstate="print"/>
          <a:srcRect/>
          <a:stretch>
            <a:fillRect/>
          </a:stretch>
        </p:blipFill>
        <p:spPr bwMode="auto">
          <a:xfrm>
            <a:off x="-1" y="0"/>
            <a:ext cx="9144563" cy="6858000"/>
          </a:xfrm>
          <a:prstGeom prst="rect">
            <a:avLst/>
          </a:prstGeom>
          <a:noFill/>
        </p:spPr>
      </p:pic>
      <p:sp>
        <p:nvSpPr>
          <p:cNvPr id="2" name="pole tekstowe 1"/>
          <p:cNvSpPr txBox="1"/>
          <p:nvPr/>
        </p:nvSpPr>
        <p:spPr>
          <a:xfrm>
            <a:off x="2643142" y="214290"/>
            <a:ext cx="6500858" cy="830997"/>
          </a:xfrm>
          <a:prstGeom prst="rect">
            <a:avLst/>
          </a:prstGeom>
          <a:noFill/>
        </p:spPr>
        <p:txBody>
          <a:bodyPr wrap="square" rtlCol="0">
            <a:spAutoFit/>
          </a:bodyPr>
          <a:lstStyle/>
          <a:p>
            <a:r>
              <a:rPr lang="pl-PL" sz="2400" b="1" dirty="0" smtClean="0">
                <a:solidFill>
                  <a:srgbClr val="FFFF00"/>
                </a:solidFill>
                <a:latin typeface="Arial" pitchFamily="34" charset="0"/>
                <a:cs typeface="Arial" pitchFamily="34" charset="0"/>
              </a:rPr>
              <a:t>ZABYTKI  KOLEJNICTWA W KRAKOWIE</a:t>
            </a:r>
          </a:p>
          <a:p>
            <a:r>
              <a:rPr lang="pl-PL" sz="2400" b="1" dirty="0" smtClean="0">
                <a:solidFill>
                  <a:srgbClr val="FFFF00"/>
                </a:solidFill>
                <a:latin typeface="Arial" pitchFamily="34" charset="0"/>
                <a:cs typeface="Arial" pitchFamily="34" charset="0"/>
              </a:rPr>
              <a:t>                1.  Budynek Dworca Głównego</a:t>
            </a:r>
            <a:endParaRPr lang="pl-PL" sz="2400" b="1" dirty="0">
              <a:solidFill>
                <a:srgbClr val="FFFF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7" name="Rectangle 39"/>
          <p:cNvSpPr>
            <a:spLocks noChangeArrowheads="1"/>
          </p:cNvSpPr>
          <p:nvPr/>
        </p:nvSpPr>
        <p:spPr bwMode="auto">
          <a:xfrm>
            <a:off x="1000100" y="538444"/>
            <a:ext cx="7286676" cy="65248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kumimoji="0" lang="pl-PL" sz="20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Z historii  dworca Kraków Główny</a:t>
            </a:r>
            <a:r>
              <a:rPr kumimoji="0" lang="pl-PL"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p>
          <a:p>
            <a:pPr fontAlgn="base">
              <a:spcBef>
                <a:spcPct val="0"/>
              </a:spcBef>
              <a:spcAft>
                <a:spcPct val="0"/>
              </a:spcAft>
            </a:pPr>
            <a:endParaRPr kumimoji="0" lang="pl-PL"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fontAlgn="base">
              <a:spcBef>
                <a:spcPct val="0"/>
              </a:spcBef>
              <a:spcAft>
                <a:spcPct val="0"/>
              </a:spcAft>
            </a:pPr>
            <a:r>
              <a:rPr kumimoji="0" lang="pl-PL"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Stacja </a:t>
            </a:r>
            <a:r>
              <a:rPr kumimoji="0" lang="pl-PL" sz="200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kolejowa Kraków Główny, z eklektycznym budynkiem dworca kolejowego, była uważana za jeden z najpiękniejszych i najbardziej nowoczesnych dworców monarchii austriackiej;</a:t>
            </a:r>
            <a:r>
              <a:rPr lang="pl-PL" sz="2000" dirty="0" smtClean="0">
                <a:latin typeface="Arial" pitchFamily="34" charset="0"/>
                <a:cs typeface="Arial" pitchFamily="34" charset="0"/>
              </a:rPr>
              <a:t> </a:t>
            </a:r>
          </a:p>
          <a:p>
            <a:pPr fontAlgn="base">
              <a:spcBef>
                <a:spcPct val="0"/>
              </a:spcBef>
              <a:spcAft>
                <a:spcPct val="0"/>
              </a:spcAft>
            </a:pPr>
            <a:endParaRPr lang="pl-PL" sz="2000" dirty="0" smtClean="0">
              <a:latin typeface="Arial" pitchFamily="34" charset="0"/>
              <a:cs typeface="Arial" pitchFamily="34" charset="0"/>
            </a:endParaRPr>
          </a:p>
          <a:p>
            <a:pPr fontAlgn="base">
              <a:spcBef>
                <a:spcPct val="0"/>
              </a:spcBef>
              <a:spcAft>
                <a:spcPct val="0"/>
              </a:spcAft>
            </a:pPr>
            <a:r>
              <a:rPr lang="pl-PL" sz="2000" dirty="0" smtClean="0">
                <a:latin typeface="Arial" pitchFamily="34" charset="0"/>
                <a:cs typeface="Arial" pitchFamily="34" charset="0"/>
              </a:rPr>
              <a:t>Uroczyste otwarcie dworca i uruchomienie linii kolejowej z Krakowa do Mysłowic odbyło się 13 października 1847 r. (stąd 170. rocznica tego wydarzenia); </a:t>
            </a:r>
          </a:p>
          <a:p>
            <a:pPr fontAlgn="base">
              <a:spcBef>
                <a:spcPct val="0"/>
              </a:spcBef>
              <a:spcAft>
                <a:spcPct val="0"/>
              </a:spcAft>
            </a:pPr>
            <a:endParaRPr lang="pl-PL" sz="2000" dirty="0" smtClean="0">
              <a:latin typeface="Arial" pitchFamily="34" charset="0"/>
              <a:cs typeface="Arial" pitchFamily="34" charset="0"/>
            </a:endParaRPr>
          </a:p>
          <a:p>
            <a:pPr fontAlgn="base">
              <a:spcBef>
                <a:spcPct val="0"/>
              </a:spcBef>
              <a:spcAft>
                <a:spcPct val="0"/>
              </a:spcAft>
            </a:pPr>
            <a:r>
              <a:rPr lang="pl-PL" sz="2000" dirty="0" smtClean="0">
                <a:latin typeface="Arial" pitchFamily="34" charset="0"/>
                <a:cs typeface="Arial" pitchFamily="34" charset="0"/>
              </a:rPr>
              <a:t>Dworzec był przebudowany w latach 1869-1871, 1892-1894 (wtenczas budynek dworca nabrał dzisiejszego wyglądu) oraz w1920 r.</a:t>
            </a:r>
            <a:r>
              <a:rPr lang="pl-PL" sz="2000" b="1" dirty="0" smtClean="0"/>
              <a:t> </a:t>
            </a:r>
          </a:p>
          <a:p>
            <a:pPr fontAlgn="base">
              <a:spcBef>
                <a:spcPct val="0"/>
              </a:spcBef>
              <a:spcAft>
                <a:spcPct val="0"/>
              </a:spcAft>
            </a:pPr>
            <a:endParaRPr lang="pl-PL" sz="2000" b="1" dirty="0" smtClean="0"/>
          </a:p>
          <a:p>
            <a:pPr fontAlgn="base">
              <a:spcBef>
                <a:spcPct val="0"/>
              </a:spcBef>
              <a:spcAft>
                <a:spcPct val="0"/>
              </a:spcAft>
            </a:pPr>
            <a:r>
              <a:rPr lang="pl-PL" sz="2000" dirty="0" smtClean="0">
                <a:latin typeface="Arial" pitchFamily="34" charset="0"/>
                <a:cs typeface="Arial" pitchFamily="34" charset="0"/>
              </a:rPr>
              <a:t>Budynek starego dworca po prawie 160 latach pełnienia funkcji obsługi pasażerów został zamknięty 3 marca 2014 roku;</a:t>
            </a:r>
          </a:p>
          <a:p>
            <a:pPr fontAlgn="base">
              <a:spcBef>
                <a:spcPct val="0"/>
              </a:spcBef>
              <a:spcAft>
                <a:spcPct val="0"/>
              </a:spcAft>
            </a:pPr>
            <a:endParaRPr lang="pl-PL" sz="2000" dirty="0" smtClean="0">
              <a:latin typeface="Arial" pitchFamily="34" charset="0"/>
              <a:cs typeface="Arial" pitchFamily="34" charset="0"/>
            </a:endParaRPr>
          </a:p>
          <a:p>
            <a:pPr fontAlgn="base">
              <a:spcBef>
                <a:spcPct val="0"/>
              </a:spcBef>
              <a:spcAft>
                <a:spcPct val="0"/>
              </a:spcAft>
            </a:pPr>
            <a:endParaRPr lang="pl-PL" sz="2000" dirty="0" smtClean="0">
              <a:latin typeface="Arial" pitchFamily="34" charset="0"/>
              <a:cs typeface="Arial" pitchFamily="34" charset="0"/>
            </a:endParaRPr>
          </a:p>
          <a:p>
            <a:pPr fontAlgn="base">
              <a:spcBef>
                <a:spcPct val="0"/>
              </a:spcBef>
              <a:spcAft>
                <a:spcPct val="0"/>
              </a:spcAft>
            </a:pPr>
            <a:endParaRPr lang="pl-PL" sz="2000" dirty="0" smtClean="0"/>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1357290" y="857232"/>
            <a:ext cx="7143800" cy="3139321"/>
          </a:xfrm>
          <a:prstGeom prst="rect">
            <a:avLst/>
          </a:prstGeom>
        </p:spPr>
        <p:txBody>
          <a:bodyPr wrap="square">
            <a:spAutoFit/>
          </a:bodyPr>
          <a:lstStyle/>
          <a:p>
            <a:r>
              <a:rPr lang="pl-PL" dirty="0" smtClean="0"/>
              <a:t>. </a:t>
            </a:r>
          </a:p>
          <a:p>
            <a:endParaRPr lang="pl-PL" dirty="0" smtClean="0"/>
          </a:p>
          <a:p>
            <a:endParaRPr lang="pl-PL" dirty="0" smtClean="0"/>
          </a:p>
          <a:p>
            <a:endParaRPr lang="pl-PL" dirty="0" smtClean="0"/>
          </a:p>
          <a:p>
            <a:endParaRPr lang="pl-PL" dirty="0" smtClean="0"/>
          </a:p>
          <a:p>
            <a:r>
              <a:rPr lang="pl-PL" dirty="0" smtClean="0"/>
              <a:t>Budynek starego dworca, znajdujący się na południe od peronów, stanowi jeden z obiektów na trasie </a:t>
            </a:r>
            <a:r>
              <a:rPr lang="pl-PL" u="sng" dirty="0" smtClean="0">
                <a:hlinkClick r:id="rId2" tooltip="Krakowski Szlak Techniki"/>
              </a:rPr>
              <a:t>Krakowskiego Szlaku Techniki</a:t>
            </a:r>
            <a:r>
              <a:rPr lang="pl-PL" dirty="0" smtClean="0"/>
              <a:t> utworzonego 6 kwietnia 2006 roku.</a:t>
            </a:r>
          </a:p>
          <a:p>
            <a:r>
              <a:rPr lang="pl-PL" dirty="0" smtClean="0"/>
              <a:t/>
            </a:r>
            <a:br>
              <a:rPr lang="pl-PL" dirty="0" smtClean="0"/>
            </a:br>
            <a:r>
              <a:rPr lang="pl-PL" dirty="0" smtClean="0"/>
              <a:t/>
            </a:r>
            <a:br>
              <a:rPr lang="pl-PL" dirty="0" smtClean="0"/>
            </a:br>
            <a:endParaRPr lang="pl-PL" dirty="0"/>
          </a:p>
        </p:txBody>
      </p:sp>
      <p:pic>
        <p:nvPicPr>
          <p:cNvPr id="61442" name="Picture 2" descr="http://kolej.darlex.pl/dworce/polska/k/krgl/krgl3.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4" name="pole tekstowe 3"/>
          <p:cNvSpPr txBox="1"/>
          <p:nvPr/>
        </p:nvSpPr>
        <p:spPr>
          <a:xfrm>
            <a:off x="2143108" y="6488668"/>
            <a:ext cx="7000892" cy="369332"/>
          </a:xfrm>
          <a:prstGeom prst="rect">
            <a:avLst/>
          </a:prstGeom>
          <a:solidFill>
            <a:schemeClr val="bg1"/>
          </a:solidFill>
        </p:spPr>
        <p:txBody>
          <a:bodyPr wrap="square" rtlCol="0">
            <a:spAutoFit/>
          </a:bodyPr>
          <a:lstStyle/>
          <a:p>
            <a:r>
              <a:rPr lang="pl-PL" dirty="0" smtClean="0"/>
              <a:t>Wnętrze Starego Dworca Kolejowego w 2012 r. (fot. Dariusz Sieczkowski)</a:t>
            </a:r>
            <a:endParaRPr lang="pl-PL" dirty="0"/>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1643042" y="1142984"/>
            <a:ext cx="6715172" cy="5632311"/>
          </a:xfrm>
          <a:prstGeom prst="rect">
            <a:avLst/>
          </a:prstGeom>
          <a:noFill/>
        </p:spPr>
        <p:txBody>
          <a:bodyPr wrap="square" rtlCol="0">
            <a:spAutoFit/>
          </a:bodyPr>
          <a:lstStyle/>
          <a:p>
            <a:r>
              <a:rPr lang="pl-PL" dirty="0" smtClean="0"/>
              <a:t>Fakty z historii dworca</a:t>
            </a:r>
          </a:p>
          <a:p>
            <a:endParaRPr lang="pl-PL" dirty="0" smtClean="0"/>
          </a:p>
          <a:p>
            <a:r>
              <a:rPr lang="pl-PL" dirty="0" smtClean="0"/>
              <a:t>13 października 1847 - uroczyste otwarcie dworca – odjechał wtedy pierwszy pociąg do Mysłowic (na ten dzień przypada 170 lat kolei w Krakowie);  była to stacja końcowa Kolei </a:t>
            </a:r>
            <a:r>
              <a:rPr lang="pl-PL" dirty="0" err="1" smtClean="0"/>
              <a:t>Krakowsko-Górnośląskej</a:t>
            </a:r>
            <a:r>
              <a:rPr lang="pl-PL" dirty="0" smtClean="0"/>
              <a:t>;</a:t>
            </a:r>
          </a:p>
          <a:p>
            <a:r>
              <a:rPr lang="pl-PL" dirty="0" smtClean="0"/>
              <a:t> </a:t>
            </a:r>
          </a:p>
          <a:p>
            <a:r>
              <a:rPr lang="pl-PL" dirty="0" smtClean="0"/>
              <a:t>1869-71, 1892-94, 1920 - ważniejsze przebudowy dworca,  towarzyszące jego zamianie z czołowego na przelotowy i nadanie  budynkowi, zachowany do dziś, eklektyczny wygląd;</a:t>
            </a:r>
          </a:p>
          <a:p>
            <a:endParaRPr lang="pl-PL" dirty="0" smtClean="0"/>
          </a:p>
          <a:p>
            <a:r>
              <a:rPr lang="pl-PL" dirty="0" smtClean="0"/>
              <a:t> Krakowski dworzec uważany był za jeden z najpiękniejszych i najnowocześniejszych dworców w całej monarchii </a:t>
            </a:r>
            <a:r>
              <a:rPr lang="pl-PL" dirty="0" err="1" smtClean="0"/>
              <a:t>austro-węgierskiej</a:t>
            </a:r>
            <a:endParaRPr lang="pl-PL" dirty="0" smtClean="0"/>
          </a:p>
          <a:p>
            <a:endParaRPr lang="pl-PL" dirty="0" smtClean="0"/>
          </a:p>
          <a:p>
            <a:r>
              <a:rPr lang="pl-PL" dirty="0" smtClean="0"/>
              <a:t>2014 – zamknięcie dworca głównego</a:t>
            </a:r>
          </a:p>
          <a:p>
            <a:endParaRPr lang="pl-PL" dirty="0" smtClean="0"/>
          </a:p>
          <a:p>
            <a:endParaRPr lang="pl-PL" dirty="0" smtClean="0"/>
          </a:p>
          <a:p>
            <a:endParaRPr lang="pl-PL" dirty="0" smtClean="0"/>
          </a:p>
          <a:p>
            <a:endParaRPr lang="pl-PL" dirty="0" smtClean="0"/>
          </a:p>
          <a:p>
            <a:endParaRPr lang="pl-PL" dirty="0" smtClean="0"/>
          </a:p>
          <a:p>
            <a:r>
              <a:rPr lang="pl-PL" dirty="0" smtClean="0"/>
              <a:t> </a:t>
            </a:r>
            <a:endParaRPr lang="pl-PL" dirty="0"/>
          </a:p>
        </p:txBody>
      </p:sp>
      <p:pic>
        <p:nvPicPr>
          <p:cNvPr id="1026" name="Picture 2" descr="C:\Users\JK\Desktop\Kolejowe\DSCN8626.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pic>
        <p:nvPicPr>
          <p:cNvPr id="1027" name="Picture 3" descr="Oznaczenie dworca na Krakowskim Szlaku Techniki"/>
          <p:cNvPicPr>
            <a:picLocks noChangeAspect="1" noChangeArrowheads="1"/>
          </p:cNvPicPr>
          <p:nvPr/>
        </p:nvPicPr>
        <p:blipFill>
          <a:blip r:embed="rId3" cstate="print"/>
          <a:srcRect/>
          <a:stretch>
            <a:fillRect/>
          </a:stretch>
        </p:blipFill>
        <p:spPr bwMode="auto">
          <a:xfrm>
            <a:off x="214282" y="214290"/>
            <a:ext cx="2071702" cy="1691890"/>
          </a:xfrm>
          <a:prstGeom prst="rect">
            <a:avLst/>
          </a:prstGeom>
          <a:noFill/>
          <a:ln w="9525">
            <a:noFill/>
            <a:miter lim="800000"/>
            <a:headEnd/>
            <a:tailEnd/>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1000100" y="714356"/>
            <a:ext cx="7358114" cy="6801862"/>
          </a:xfrm>
          <a:prstGeom prst="rect">
            <a:avLst/>
          </a:prstGeom>
        </p:spPr>
        <p:txBody>
          <a:bodyPr wrap="square">
            <a:spAutoFit/>
          </a:bodyPr>
          <a:lstStyle/>
          <a:p>
            <a:r>
              <a:rPr lang="pl-PL" sz="2000" dirty="0" smtClean="0">
                <a:latin typeface="Arial" pitchFamily="34" charset="0"/>
                <a:cs typeface="Arial" pitchFamily="34" charset="0"/>
              </a:rPr>
              <a:t>Budynek starego Dworca Głównego pomimo oficjalnego zamknięcia był nadal wykorzystywany okazjonalnie, np. na wystawy lub podczas Światowych Dni Młodzieży. </a:t>
            </a:r>
          </a:p>
          <a:p>
            <a:r>
              <a:rPr lang="pl-PL" sz="2000" dirty="0" smtClean="0">
                <a:latin typeface="Arial" pitchFamily="34" charset="0"/>
                <a:cs typeface="Arial" pitchFamily="34" charset="0"/>
              </a:rPr>
              <a:t>Planowano potem wykorzystanie gmachu do powstania sal kinowych, sali rekreacyjno-bankietowej i miejsca wystawienniczego; filmy w nowym kinie miały być wyświetlane od 2016 roku; </a:t>
            </a:r>
          </a:p>
          <a:p>
            <a:r>
              <a:rPr lang="pl-PL" sz="1600" dirty="0" smtClean="0">
                <a:latin typeface="Arial" pitchFamily="34" charset="0"/>
                <a:cs typeface="Arial" pitchFamily="34" charset="0"/>
                <a:hlinkClick r:id="rId2"/>
              </a:rPr>
              <a:t>http://www.gazetakrakowska.pl/artykul/3667452,opuszczony-budynek-dworca-kolejowego-krakow-glowny-zamieni-sie-w-kino-zdjecia,id,t.html</a:t>
            </a:r>
            <a:endParaRPr lang="pl-PL" sz="1600" dirty="0" smtClean="0">
              <a:latin typeface="Arial" pitchFamily="34" charset="0"/>
              <a:cs typeface="Arial" pitchFamily="34" charset="0"/>
            </a:endParaRP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Od czerwca 2017 r. Dworzec Główny ma nowego najemcę, który w tym budynku ulokował „</a:t>
            </a:r>
            <a:r>
              <a:rPr lang="pl-PL" sz="2000" dirty="0" err="1" smtClean="0">
                <a:latin typeface="Arial" pitchFamily="34" charset="0"/>
                <a:cs typeface="Arial" pitchFamily="34" charset="0"/>
              </a:rPr>
              <a:t>HistoryLand</a:t>
            </a:r>
            <a:r>
              <a:rPr lang="pl-PL" sz="2000" dirty="0" smtClean="0">
                <a:latin typeface="Arial" pitchFamily="34" charset="0"/>
                <a:cs typeface="Arial" pitchFamily="34" charset="0"/>
              </a:rPr>
              <a:t> „– interaktywne centrum odkrywania historii Polski i Polaków; odwiedzający mogą tam oglądać zbudowane z tysięcy klocków Lego makiety i budowle historyczne; „</a:t>
            </a:r>
            <a:r>
              <a:rPr lang="pl-PL" sz="2000" dirty="0" err="1" smtClean="0">
                <a:latin typeface="Arial" pitchFamily="34" charset="0"/>
                <a:cs typeface="Arial" pitchFamily="34" charset="0"/>
              </a:rPr>
              <a:t>HistoryLand</a:t>
            </a:r>
            <a:r>
              <a:rPr lang="pl-PL" sz="2000" dirty="0" smtClean="0">
                <a:latin typeface="Arial" pitchFamily="34" charset="0"/>
                <a:cs typeface="Arial" pitchFamily="34" charset="0"/>
              </a:rPr>
              <a:t>” zajmuje powierzchnię prawie całego dworca i otwarto go na przełomie września i października.</a:t>
            </a:r>
            <a:br>
              <a:rPr lang="pl-PL" sz="2000" dirty="0" smtClean="0">
                <a:latin typeface="Arial" pitchFamily="34" charset="0"/>
                <a:cs typeface="Arial" pitchFamily="34" charset="0"/>
              </a:rPr>
            </a:br>
            <a:r>
              <a:rPr lang="pl-PL" sz="1600" dirty="0" smtClean="0">
                <a:latin typeface="Arial" pitchFamily="34" charset="0"/>
                <a:cs typeface="Arial" pitchFamily="34" charset="0"/>
                <a:hlinkClick r:id="rId3"/>
              </a:rPr>
              <a:t>http://www.gazetakrakowska.pl/wiadomosci/krakow/a/krakow-w-dawnym-budynku-dworca-pojawi-sie-ekspozycja-z-klockow-lego-zdjecia,12192813</a:t>
            </a:r>
            <a:r>
              <a:rPr lang="pl-PL" sz="1600" dirty="0" smtClean="0">
                <a:latin typeface="Arial" pitchFamily="34" charset="0"/>
                <a:cs typeface="Arial" pitchFamily="34" charset="0"/>
              </a:rPr>
              <a:t> </a:t>
            </a:r>
          </a:p>
          <a:p>
            <a:endParaRPr lang="pl-PL" b="1" dirty="0" smtClean="0"/>
          </a:p>
          <a:p>
            <a:endParaRPr lang="pl-PL" b="1" dirty="0" smtClean="0"/>
          </a:p>
          <a:p>
            <a:r>
              <a:rPr lang="pl-PL" b="1" dirty="0" smtClean="0"/>
              <a:t/>
            </a:r>
            <a:br>
              <a:rPr lang="pl-PL" b="1" dirty="0" smtClean="0"/>
            </a:br>
            <a:endParaRPr lang="pl-PL" dirty="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K\Desktop\Kolejowe\DSCN8691.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Znalezione obrazy dla zapytania history land kraków"/>
          <p:cNvPicPr>
            <a:picLocks noChangeAspect="1" noChangeArrowheads="1"/>
          </p:cNvPicPr>
          <p:nvPr/>
        </p:nvPicPr>
        <p:blipFill>
          <a:blip r:embed="rId2" cstate="print"/>
          <a:srcRect/>
          <a:stretch>
            <a:fillRect/>
          </a:stretch>
        </p:blipFill>
        <p:spPr bwMode="auto">
          <a:xfrm>
            <a:off x="5715008" y="1357298"/>
            <a:ext cx="3028439" cy="4550934"/>
          </a:xfrm>
          <a:prstGeom prst="rect">
            <a:avLst/>
          </a:prstGeom>
          <a:noFill/>
        </p:spPr>
      </p:pic>
      <p:sp>
        <p:nvSpPr>
          <p:cNvPr id="2" name="Prostokąt 1"/>
          <p:cNvSpPr/>
          <p:nvPr/>
        </p:nvSpPr>
        <p:spPr>
          <a:xfrm>
            <a:off x="714348" y="857232"/>
            <a:ext cx="5072098" cy="5324535"/>
          </a:xfrm>
          <a:prstGeom prst="rect">
            <a:avLst/>
          </a:prstGeom>
        </p:spPr>
        <p:txBody>
          <a:bodyPr wrap="square">
            <a:spAutoFit/>
          </a:bodyPr>
          <a:lstStyle/>
          <a:p>
            <a:r>
              <a:rPr lang="pl-PL" sz="2000" dirty="0" smtClean="0">
                <a:latin typeface="Arial" pitchFamily="34" charset="0"/>
                <a:cs typeface="Arial" pitchFamily="34" charset="0"/>
              </a:rPr>
              <a:t>Makiety i budowle klockowe w </a:t>
            </a:r>
            <a:r>
              <a:rPr lang="pl-PL" sz="2000" dirty="0" err="1" smtClean="0">
                <a:latin typeface="Arial" pitchFamily="34" charset="0"/>
                <a:cs typeface="Arial" pitchFamily="34" charset="0"/>
              </a:rPr>
              <a:t>HistoryLand</a:t>
            </a:r>
            <a:r>
              <a:rPr lang="pl-PL" sz="2000" dirty="0" smtClean="0">
                <a:latin typeface="Arial" pitchFamily="34" charset="0"/>
                <a:cs typeface="Arial" pitchFamily="34" charset="0"/>
              </a:rPr>
              <a:t> przedstawiają głównie obiekty lub wydarzenia historyczne z terenu Polski i to z różnych okresów tej historii; można obejrzeć osadę w Biskupinie oraz obiekty nowsze; </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Są tam również makiety budowli krakowskich – Sukiennice, Wieża Ratuszowa, Katedra Wawelska; </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Prezentowane obiekty są odwzorowane w skali 1:50, jedynie Drzwi Gnieźnieńskie w całości zbudowano z klocków w skali 1:1, aby pokazać wszystkie detale tego unikatowego zabytku; </a:t>
            </a:r>
            <a:r>
              <a:rPr lang="pl-PL" sz="2000" b="1" dirty="0" smtClean="0">
                <a:latin typeface="Arial" pitchFamily="34" charset="0"/>
                <a:cs typeface="Arial" pitchFamily="34" charset="0"/>
              </a:rPr>
              <a:t/>
            </a:r>
            <a:br>
              <a:rPr lang="pl-PL" sz="2000" b="1" dirty="0" smtClean="0">
                <a:latin typeface="Arial" pitchFamily="34" charset="0"/>
                <a:cs typeface="Arial" pitchFamily="34" charset="0"/>
              </a:rPr>
            </a:br>
            <a:endParaRPr lang="pl-PL" sz="2000" dirty="0">
              <a:latin typeface="Arial" pitchFamily="34" charset="0"/>
              <a:cs typeface="Arial" pitchFamily="34" charset="0"/>
            </a:endParaRPr>
          </a:p>
        </p:txBody>
      </p:sp>
      <p:sp>
        <p:nvSpPr>
          <p:cNvPr id="4" name="pole tekstowe 3"/>
          <p:cNvSpPr txBox="1"/>
          <p:nvPr/>
        </p:nvSpPr>
        <p:spPr>
          <a:xfrm>
            <a:off x="5715008" y="5072074"/>
            <a:ext cx="3286148" cy="923330"/>
          </a:xfrm>
          <a:prstGeom prst="rect">
            <a:avLst/>
          </a:prstGeom>
          <a:solidFill>
            <a:schemeClr val="bg1"/>
          </a:solidFill>
        </p:spPr>
        <p:txBody>
          <a:bodyPr wrap="square" rtlCol="0">
            <a:spAutoFit/>
          </a:bodyPr>
          <a:lstStyle/>
          <a:p>
            <a:endParaRPr lang="pl-PL" dirty="0" smtClean="0"/>
          </a:p>
          <a:p>
            <a:endParaRPr lang="pl-PL" dirty="0" smtClean="0"/>
          </a:p>
          <a:p>
            <a:endParaRPr lang="pl-PL" dirty="0"/>
          </a:p>
        </p:txBody>
      </p:sp>
      <p:sp>
        <p:nvSpPr>
          <p:cNvPr id="5" name="pole tekstowe 4"/>
          <p:cNvSpPr txBox="1"/>
          <p:nvPr/>
        </p:nvSpPr>
        <p:spPr>
          <a:xfrm>
            <a:off x="5715008" y="1214422"/>
            <a:ext cx="642942" cy="4247317"/>
          </a:xfrm>
          <a:prstGeom prst="rect">
            <a:avLst/>
          </a:prstGeom>
          <a:solidFill>
            <a:schemeClr val="bg1"/>
          </a:solidFill>
        </p:spPr>
        <p:txBody>
          <a:bodyPr wrap="square" rtlCol="0">
            <a:spAutoFit/>
          </a:bodyPr>
          <a:lstStyle/>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smtClean="0"/>
          </a:p>
          <a:p>
            <a:endParaRPr lang="pl-PL" dirty="0"/>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K\Desktop\Kolejowe\DSCN8690.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C:\Users\JK\Desktop\Kolejowe\DSCN8681.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K\Desktop\Kolejowe\DSCN8678.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6" name="Picture 4" descr="Zapowiedź wystawy została zrealizowana w Alwerni"/>
          <p:cNvPicPr>
            <a:picLocks noChangeAspect="1" noChangeArrowheads="1"/>
          </p:cNvPicPr>
          <p:nvPr/>
        </p:nvPicPr>
        <p:blipFill>
          <a:blip r:embed="rId3" cstate="print"/>
          <a:srcRect/>
          <a:stretch>
            <a:fillRect/>
          </a:stretch>
        </p:blipFill>
        <p:spPr bwMode="auto">
          <a:xfrm>
            <a:off x="285720" y="214290"/>
            <a:ext cx="8679715" cy="5786478"/>
          </a:xfrm>
          <a:prstGeom prst="rect">
            <a:avLst/>
          </a:prstGeom>
          <a:noFill/>
        </p:spPr>
      </p:pic>
      <p:sp>
        <p:nvSpPr>
          <p:cNvPr id="4" name="pole tekstowe 3"/>
          <p:cNvSpPr txBox="1"/>
          <p:nvPr/>
        </p:nvSpPr>
        <p:spPr>
          <a:xfrm>
            <a:off x="285720" y="6143644"/>
            <a:ext cx="8643998" cy="646331"/>
          </a:xfrm>
          <a:prstGeom prst="rect">
            <a:avLst/>
          </a:prstGeom>
          <a:noFill/>
        </p:spPr>
        <p:txBody>
          <a:bodyPr wrap="square" rtlCol="0">
            <a:spAutoFit/>
          </a:bodyPr>
          <a:lstStyle/>
          <a:p>
            <a:r>
              <a:rPr lang="pl-PL" dirty="0" smtClean="0"/>
              <a:t>Źródło: </a:t>
            </a:r>
            <a:r>
              <a:rPr lang="pl-PL" dirty="0" smtClean="0">
                <a:hlinkClick r:id="rId4"/>
              </a:rPr>
              <a:t>http://www.gazetakrakowska.pl/wiadomosci/krakow/a/krakow-w-dawnym-budynku-dworca-pojawi-sie-ekspozycja-z-klockow-lego-zdjecia,12192813/</a:t>
            </a:r>
            <a:endParaRPr lang="pl-PL" dirty="0"/>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JK\Desktop\Kraków+Lidar\112NIKON\DSCN7744.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
        <p:nvSpPr>
          <p:cNvPr id="3" name="Prostokąt 2"/>
          <p:cNvSpPr/>
          <p:nvPr/>
        </p:nvSpPr>
        <p:spPr>
          <a:xfrm>
            <a:off x="4786314" y="6286520"/>
            <a:ext cx="4119589" cy="369332"/>
          </a:xfrm>
          <a:prstGeom prst="rect">
            <a:avLst/>
          </a:prstGeom>
        </p:spPr>
        <p:txBody>
          <a:bodyPr wrap="none">
            <a:spAutoFit/>
          </a:bodyPr>
          <a:lstStyle/>
          <a:p>
            <a:r>
              <a:rPr lang="pl-PL" b="1" dirty="0" smtClean="0">
                <a:solidFill>
                  <a:srgbClr val="FFFF00"/>
                </a:solidFill>
                <a:latin typeface="Arial" pitchFamily="34" charset="0"/>
                <a:cs typeface="Arial" pitchFamily="34" charset="0"/>
              </a:rPr>
              <a:t>2.  Wiadukt  kolejowy nad ul. Lubicz</a:t>
            </a:r>
            <a:endParaRPr lang="pl-PL" b="1" dirty="0">
              <a:solidFill>
                <a:srgbClr val="FFFF00"/>
              </a:solidFill>
              <a:latin typeface="Arial" pitchFamily="34" charset="0"/>
              <a:cs typeface="Arial" pitchFamily="34" charset="0"/>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928662" y="428604"/>
            <a:ext cx="7429552" cy="6247864"/>
          </a:xfrm>
          <a:prstGeom prst="rect">
            <a:avLst/>
          </a:prstGeom>
        </p:spPr>
        <p:txBody>
          <a:bodyPr wrap="square">
            <a:spAutoFit/>
          </a:bodyPr>
          <a:lstStyle/>
          <a:p>
            <a:r>
              <a:rPr lang="pl-PL" sz="2000" dirty="0" smtClean="0">
                <a:latin typeface="Arial" pitchFamily="34" charset="0"/>
                <a:cs typeface="Arial" pitchFamily="34" charset="0"/>
              </a:rPr>
              <a:t>Wiadukt kolejowy</a:t>
            </a:r>
            <a:r>
              <a:rPr lang="pl-PL" sz="2000" dirty="0" smtClean="0">
                <a:solidFill>
                  <a:srgbClr val="FF0000"/>
                </a:solidFill>
                <a:latin typeface="Arial" pitchFamily="34" charset="0"/>
                <a:cs typeface="Arial" pitchFamily="34" charset="0"/>
              </a:rPr>
              <a:t> </a:t>
            </a:r>
            <a:r>
              <a:rPr lang="pl-PL" sz="2000" dirty="0" smtClean="0">
                <a:latin typeface="Arial" pitchFamily="34" charset="0"/>
                <a:cs typeface="Arial" pitchFamily="34" charset="0"/>
              </a:rPr>
              <a:t>wybudowano w latach 1896-1898 (wg projektu Teodora Talowskiego), obniżając w tym celu nawierzchnię ulicy Lubicz („przekop Talowskiego”) i umacniając jej brzegi murami oporowymi z piaskowca ciężkowickiego (wcześniej ul. Lubicz krzyżowała się z torami kolejowymi na jednym poziomie);</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Przęsło wiaduktu ma konstrukcję metalową, wspartą na 16 kamiennych kolumnach ustawionych w dwóch rzędach w obniżonej części ul. Lubicz. </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Wiadukt  ma kute balustrady, na których są monogramy cesarza Franciszka Józefa osadzone w 50. rocznicę objęcia tronu;</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Na murze oporowym są osadzone latarnie (na wzór pierwotnie gazowych);</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 Po obydwu stronach jezdni znajdują się schody do zejścia pod wiadukt z poziomu placu dworcowego i chodników.</a:t>
            </a:r>
          </a:p>
          <a:p>
            <a:endParaRPr lang="pl-PL" sz="20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JK\Desktop\Kraków+Lidar\112NIKON\DSCN7719.JPG"/>
          <p:cNvPicPr>
            <a:picLocks noChangeAspect="1" noChangeArrowheads="1"/>
          </p:cNvPicPr>
          <p:nvPr/>
        </p:nvPicPr>
        <p:blipFill>
          <a:blip r:embed="rId2" cstate="print"/>
          <a:srcRect/>
          <a:stretch>
            <a:fillRect/>
          </a:stretch>
        </p:blipFill>
        <p:spPr bwMode="auto">
          <a:xfrm>
            <a:off x="-12360" y="0"/>
            <a:ext cx="9144564" cy="6858000"/>
          </a:xfrm>
          <a:prstGeom prst="rect">
            <a:avLst/>
          </a:prstGeom>
          <a:noFill/>
        </p:spPr>
      </p:pic>
      <p:sp>
        <p:nvSpPr>
          <p:cNvPr id="3" name="Prostokąt 2"/>
          <p:cNvSpPr/>
          <p:nvPr/>
        </p:nvSpPr>
        <p:spPr>
          <a:xfrm>
            <a:off x="5292080" y="5780782"/>
            <a:ext cx="3851920" cy="1077218"/>
          </a:xfrm>
          <a:prstGeom prst="rect">
            <a:avLst/>
          </a:prstGeom>
          <a:solidFill>
            <a:schemeClr val="bg1"/>
          </a:solidFill>
        </p:spPr>
        <p:txBody>
          <a:bodyPr wrap="square">
            <a:spAutoFit/>
          </a:bodyPr>
          <a:lstStyle/>
          <a:p>
            <a:r>
              <a:rPr lang="pl-PL" sz="1600" dirty="0" smtClean="0">
                <a:latin typeface="Arial" pitchFamily="34" charset="0"/>
                <a:cs typeface="Arial" pitchFamily="34" charset="0"/>
              </a:rPr>
              <a:t>Zabytkowy wiadukt  nad ulicą Lubicz jest pierwszym, najstarszym, w Krakowie, dwupoziomowym skrzyżowaniem szlaków komunikacyjnych;</a:t>
            </a:r>
            <a:r>
              <a:rPr lang="pl-PL" sz="1600" b="1" dirty="0" smtClean="0"/>
              <a:t> </a:t>
            </a:r>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JK\Desktop\Kolejowe\DSCN8667.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JK\Desktop\Kolejowe\DSCN8657.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
        <p:nvSpPr>
          <p:cNvPr id="4" name="pole tekstowe 3"/>
          <p:cNvSpPr txBox="1"/>
          <p:nvPr/>
        </p:nvSpPr>
        <p:spPr>
          <a:xfrm>
            <a:off x="4214778" y="6150114"/>
            <a:ext cx="4929222" cy="707886"/>
          </a:xfrm>
          <a:prstGeom prst="rect">
            <a:avLst/>
          </a:prstGeom>
          <a:solidFill>
            <a:schemeClr val="accent1">
              <a:lumMod val="20000"/>
              <a:lumOff val="80000"/>
            </a:schemeClr>
          </a:solidFill>
        </p:spPr>
        <p:txBody>
          <a:bodyPr wrap="square" rtlCol="0">
            <a:spAutoFit/>
          </a:bodyPr>
          <a:lstStyle/>
          <a:p>
            <a:r>
              <a:rPr lang="pl-PL" sz="2000" dirty="0" smtClean="0"/>
              <a:t>Przęsło wiaduktu opiera się na 16 kamiennych kolumnach ustawionych w dwóch rzędach </a:t>
            </a:r>
            <a:endParaRPr lang="pl-PL" sz="2000" dirty="0"/>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1285852" y="714356"/>
            <a:ext cx="6572296" cy="369332"/>
          </a:xfrm>
          <a:prstGeom prst="rect">
            <a:avLst/>
          </a:prstGeom>
          <a:noFill/>
        </p:spPr>
        <p:txBody>
          <a:bodyPr wrap="square" rtlCol="0">
            <a:spAutoFit/>
          </a:bodyPr>
          <a:lstStyle/>
          <a:p>
            <a:r>
              <a:rPr lang="pl-PL" dirty="0" smtClean="0">
                <a:latin typeface="Arial" pitchFamily="34" charset="0"/>
                <a:ea typeface="Times New Roman" pitchFamily="18" charset="0"/>
                <a:cs typeface="Arial" pitchFamily="34" charset="0"/>
              </a:rPr>
              <a:t>Wiadukt Lubicz …..]</a:t>
            </a:r>
            <a:endParaRPr lang="pl-PL" dirty="0"/>
          </a:p>
        </p:txBody>
      </p:sp>
      <p:pic>
        <p:nvPicPr>
          <p:cNvPr id="12290" name="Picture 2" descr="C:\Users\JK\Desktop\Kolejowe\DSCN8639.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K\Desktop\Kolejowe\DSCN8650.JPG"/>
          <p:cNvPicPr>
            <a:picLocks noChangeAspect="1" noChangeArrowheads="1"/>
          </p:cNvPicPr>
          <p:nvPr/>
        </p:nvPicPr>
        <p:blipFill>
          <a:blip r:embed="rId2" cstate="print"/>
          <a:srcRect/>
          <a:stretch>
            <a:fillRect/>
          </a:stretch>
        </p:blipFill>
        <p:spPr bwMode="auto">
          <a:xfrm>
            <a:off x="279400" y="209550"/>
            <a:ext cx="8583613" cy="6437313"/>
          </a:xfrm>
          <a:prstGeom prst="rect">
            <a:avLst/>
          </a:prstGeom>
          <a:noFill/>
        </p:spPr>
      </p:pic>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JK\Desktop\Kraków+Lidar\112NIKON\DSCN7738.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JK\Desktop\Kolejowe\DSCN8652.JPG"/>
          <p:cNvPicPr>
            <a:picLocks noChangeAspect="1" noChangeArrowheads="1"/>
          </p:cNvPicPr>
          <p:nvPr/>
        </p:nvPicPr>
        <p:blipFill>
          <a:blip r:embed="rId2" cstate="print"/>
          <a:srcRect/>
          <a:stretch>
            <a:fillRect/>
          </a:stretch>
        </p:blipFill>
        <p:spPr bwMode="auto">
          <a:xfrm>
            <a:off x="0" y="0"/>
            <a:ext cx="5143504" cy="6858428"/>
          </a:xfrm>
          <a:prstGeom prst="rect">
            <a:avLst/>
          </a:prstGeom>
          <a:noFill/>
        </p:spPr>
      </p:pic>
      <p:sp>
        <p:nvSpPr>
          <p:cNvPr id="4" name="pole tekstowe 3"/>
          <p:cNvSpPr txBox="1"/>
          <p:nvPr/>
        </p:nvSpPr>
        <p:spPr>
          <a:xfrm>
            <a:off x="5572132" y="1285860"/>
            <a:ext cx="3071866" cy="2585323"/>
          </a:xfrm>
          <a:prstGeom prst="rect">
            <a:avLst/>
          </a:prstGeom>
          <a:solidFill>
            <a:schemeClr val="bg1"/>
          </a:solidFill>
        </p:spPr>
        <p:txBody>
          <a:bodyPr wrap="square" rtlCol="0">
            <a:spAutoFit/>
          </a:bodyPr>
          <a:lstStyle/>
          <a:p>
            <a:endParaRPr lang="pl-PL" b="1" dirty="0" smtClean="0"/>
          </a:p>
          <a:p>
            <a:r>
              <a:rPr lang="pl-PL" dirty="0" smtClean="0">
                <a:latin typeface="Arial" pitchFamily="34" charset="0"/>
                <a:cs typeface="Arial" pitchFamily="34" charset="0"/>
              </a:rPr>
              <a:t>Zabytkowy wiadukt  nad ulicą Lubicz został wpisany do rejestru zabytków w 1977 roku, a po remoncie w 2007 roku, jako zabytek zadbany był laureatem Konkursu generalnego Konserwatora Zabytków;</a:t>
            </a:r>
            <a:endParaRPr lang="pl-PL" dirty="0">
              <a:latin typeface="Arial" pitchFamily="34" charset="0"/>
              <a:cs typeface="Arial" pitchFamily="34" charset="0"/>
            </a:endParaRP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JK\Desktop\Kolejowe\DSCN8671.JPG"/>
          <p:cNvPicPr>
            <a:picLocks noChangeAspect="1" noChangeArrowheads="1"/>
          </p:cNvPicPr>
          <p:nvPr/>
        </p:nvPicPr>
        <p:blipFill>
          <a:blip r:embed="rId2" cstate="print"/>
          <a:srcRect/>
          <a:stretch>
            <a:fillRect/>
          </a:stretch>
        </p:blipFill>
        <p:spPr bwMode="auto">
          <a:xfrm>
            <a:off x="142844" y="357166"/>
            <a:ext cx="4500562" cy="6211253"/>
          </a:xfrm>
          <a:prstGeom prst="rect">
            <a:avLst/>
          </a:prstGeom>
          <a:noFill/>
        </p:spPr>
      </p:pic>
      <p:sp>
        <p:nvSpPr>
          <p:cNvPr id="3" name="pole tekstowe 2"/>
          <p:cNvSpPr txBox="1"/>
          <p:nvPr/>
        </p:nvSpPr>
        <p:spPr>
          <a:xfrm>
            <a:off x="5286380" y="2214554"/>
            <a:ext cx="3500462" cy="1200329"/>
          </a:xfrm>
          <a:prstGeom prst="rect">
            <a:avLst/>
          </a:prstGeom>
          <a:noFill/>
        </p:spPr>
        <p:txBody>
          <a:bodyPr wrap="square" rtlCol="0">
            <a:spAutoFit/>
          </a:bodyPr>
          <a:lstStyle/>
          <a:p>
            <a:r>
              <a:rPr lang="pl-PL" dirty="0" smtClean="0">
                <a:latin typeface="Arial" pitchFamily="34" charset="0"/>
                <a:cs typeface="Arial" pitchFamily="34" charset="0"/>
              </a:rPr>
              <a:t>Kamienne kolumny z zdobnymi latarniami (dziś elektrycznymi, dawniej gazowymi  koło wiaduktu; </a:t>
            </a:r>
            <a:endParaRPr lang="pl-PL" dirty="0">
              <a:latin typeface="Arial" pitchFamily="34" charset="0"/>
              <a:cs typeface="Arial" pitchFamily="34" charset="0"/>
            </a:endParaRPr>
          </a:p>
        </p:txBody>
      </p:sp>
      <p:pic>
        <p:nvPicPr>
          <p:cNvPr id="35841" name="Picture 1" descr="Wiadukt Talowskiego"/>
          <p:cNvPicPr>
            <a:picLocks noChangeAspect="1" noChangeArrowheads="1"/>
          </p:cNvPicPr>
          <p:nvPr/>
        </p:nvPicPr>
        <p:blipFill>
          <a:blip r:embed="rId3" cstate="print"/>
          <a:srcRect/>
          <a:stretch>
            <a:fillRect/>
          </a:stretch>
        </p:blipFill>
        <p:spPr bwMode="auto">
          <a:xfrm>
            <a:off x="4786314" y="357166"/>
            <a:ext cx="4149026" cy="6215106"/>
          </a:xfrm>
          <a:prstGeom prst="rect">
            <a:avLst/>
          </a:prstGeom>
          <a:noFill/>
          <a:ln w="9525">
            <a:noFill/>
            <a:miter lim="800000"/>
            <a:headEnd/>
            <a:tailEnd/>
          </a:ln>
        </p:spPr>
      </p:pic>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JK\Desktop\Kolejowe\DSCN8660.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Users\JK\Desktop\Kraków+Lidar\DSCN7779.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
        <p:nvSpPr>
          <p:cNvPr id="3" name="pole tekstowe 2"/>
          <p:cNvSpPr txBox="1"/>
          <p:nvPr/>
        </p:nvSpPr>
        <p:spPr>
          <a:xfrm>
            <a:off x="4929126" y="0"/>
            <a:ext cx="4214874" cy="923330"/>
          </a:xfrm>
          <a:prstGeom prst="rect">
            <a:avLst/>
          </a:prstGeom>
          <a:solidFill>
            <a:schemeClr val="bg1"/>
          </a:solidFill>
        </p:spPr>
        <p:txBody>
          <a:bodyPr wrap="square" rtlCol="0">
            <a:spAutoFit/>
          </a:bodyPr>
          <a:lstStyle/>
          <a:p>
            <a:r>
              <a:rPr lang="pl-PL" dirty="0" smtClean="0"/>
              <a:t>Zabytkowy wiadukt jest jednym z obiektów na trasie Krakowskiego Szlaku Techniki (utworzonego 6 kwietnia 2006 roku) </a:t>
            </a:r>
            <a:endParaRPr lang="pl-PL" dirty="0"/>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JK\Desktop\Kraków+Lidar\112NIKON\DSCN7750.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
        <p:nvSpPr>
          <p:cNvPr id="3" name="pole tekstowe 2"/>
          <p:cNvSpPr txBox="1"/>
          <p:nvPr/>
        </p:nvSpPr>
        <p:spPr>
          <a:xfrm>
            <a:off x="3071802" y="428604"/>
            <a:ext cx="6072198" cy="461665"/>
          </a:xfrm>
          <a:prstGeom prst="rect">
            <a:avLst/>
          </a:prstGeom>
          <a:noFill/>
        </p:spPr>
        <p:txBody>
          <a:bodyPr wrap="square" rtlCol="0">
            <a:spAutoFit/>
          </a:bodyPr>
          <a:lstStyle/>
          <a:p>
            <a:r>
              <a:rPr lang="pl-PL" sz="2400" dirty="0" smtClean="0">
                <a:solidFill>
                  <a:srgbClr val="FFFF00"/>
                </a:solidFill>
                <a:latin typeface="Arial" pitchFamily="34" charset="0"/>
                <a:cs typeface="Arial" pitchFamily="34" charset="0"/>
              </a:rPr>
              <a:t>3. Wiadukt  kolejowy nad ul. Grzegórzecką</a:t>
            </a:r>
            <a:endParaRPr lang="pl-PL" sz="2400" dirty="0">
              <a:solidFill>
                <a:srgbClr val="FFFF00"/>
              </a:solidFill>
              <a:latin typeface="Arial" pitchFamily="34" charset="0"/>
              <a:cs typeface="Arial" pitchFamily="34" charset="0"/>
            </a:endParaRP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1" name="Rectangle 1"/>
          <p:cNvSpPr>
            <a:spLocks noChangeArrowheads="1"/>
          </p:cNvSpPr>
          <p:nvPr/>
        </p:nvSpPr>
        <p:spPr bwMode="auto">
          <a:xfrm>
            <a:off x="1071538" y="406580"/>
            <a:ext cx="7215238" cy="62478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Obecny wiadukt nad ul. Grzegórzecką to dawny most kolejowy nad starym korytem Wisły (płynącej od Wawelu wzdłuż dzisiejszej ulicy Dietla), jeden z najstarszych zachowanych krakowskich mostów, zbudowany w latach 1861-1863 na linii kolejowej Kraków – Lwów. Zastąpił on zbudowany w tym miejscu w latach 1854-56 most drewniany. Po zasypaniu w latach 1878-1880 starego koryta Wisły stał się wiaduktem.</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Ma on prawie 100 m długości i 12 m szerokości. Tworzy go 5 przęseł o rozpiętości 10,8 m i wysokości prawie 7 m, opartych na masywnych kamiennych filarach oraz charakterystyczne ceglane, łukowate sklepienia.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Obecnie (2017) trwa przebudowa tego miejsca, zgodnie z aktualnymi potrzebami komunikacyjnymi miasta, ale nawet po modernizacji ma zostać utrzymany historyczny charakter wiaduktu i przywrócone detale architektoniczne elewacji zabytku.</a:t>
            </a:r>
            <a:endParaRPr kumimoji="0" lang="pl-PL"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7" name="Picture 3" descr="C:\Users\JK\Desktop\Kraków+Lidar\DSCN7781.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JK\Desktop\Kolejowe\DSCN8608.JPG"/>
          <p:cNvPicPr>
            <a:picLocks noChangeAspect="1" noChangeArrowheads="1"/>
          </p:cNvPicPr>
          <p:nvPr/>
        </p:nvPicPr>
        <p:blipFill>
          <a:blip r:embed="rId2" cstate="print"/>
          <a:srcRect/>
          <a:stretch>
            <a:fillRect/>
          </a:stretch>
        </p:blipFill>
        <p:spPr bwMode="auto">
          <a:xfrm>
            <a:off x="0" y="0"/>
            <a:ext cx="5143504" cy="6858428"/>
          </a:xfrm>
          <a:prstGeom prst="rect">
            <a:avLst/>
          </a:prstGeom>
          <a:noFill/>
        </p:spPr>
      </p:pic>
      <p:sp>
        <p:nvSpPr>
          <p:cNvPr id="4" name="Prostokąt 3"/>
          <p:cNvSpPr/>
          <p:nvPr/>
        </p:nvSpPr>
        <p:spPr>
          <a:xfrm>
            <a:off x="5357818" y="2143116"/>
            <a:ext cx="3571900" cy="646331"/>
          </a:xfrm>
          <a:prstGeom prst="rect">
            <a:avLst/>
          </a:prstGeom>
        </p:spPr>
        <p:txBody>
          <a:bodyPr wrap="square">
            <a:spAutoFit/>
          </a:bodyPr>
          <a:lstStyle/>
          <a:p>
            <a:r>
              <a:rPr lang="pl-PL" dirty="0" smtClean="0"/>
              <a:t>Oznaczenie wiaduktu na trasie Krakowskiego Szlaku Techniki</a:t>
            </a:r>
            <a:endParaRPr lang="pl-PL" dirty="0"/>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JK\Desktop\Kraków+Lidar\112NIKON\DSCN7746.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JK\Desktop\Kraków+Lidar\112NIKON\DSCN7752.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
        <p:nvSpPr>
          <p:cNvPr id="4" name="Prostokąt 3"/>
          <p:cNvSpPr/>
          <p:nvPr/>
        </p:nvSpPr>
        <p:spPr>
          <a:xfrm>
            <a:off x="4429124" y="214290"/>
            <a:ext cx="4500562" cy="923330"/>
          </a:xfrm>
          <a:prstGeom prst="rect">
            <a:avLst/>
          </a:prstGeom>
          <a:solidFill>
            <a:schemeClr val="bg1"/>
          </a:solidFill>
        </p:spPr>
        <p:txBody>
          <a:bodyPr wrap="square">
            <a:spAutoFit/>
          </a:bodyPr>
          <a:lstStyle/>
          <a:p>
            <a:r>
              <a:rPr lang="pl-PL" dirty="0" smtClean="0"/>
              <a:t>Wiadukt nadal jest w pełni użyteczny dla kolei i dla ruchu kołowego, co świadczy o rozmachu z jakim go zbudowano przed 154 laty;</a:t>
            </a:r>
            <a:endParaRPr lang="pl-PL" dirty="0"/>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7154" name="Picture 2" descr="C:\Users\JK\Desktop\Kolejowe\DSCN8605.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1" descr="C:\Users\JK\Desktop\Kolejowe\DSCN8610.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1071538" y="357166"/>
            <a:ext cx="7072362" cy="7171194"/>
          </a:xfrm>
          <a:prstGeom prst="rect">
            <a:avLst/>
          </a:prstGeom>
        </p:spPr>
        <p:txBody>
          <a:bodyPr wrap="square">
            <a:spAutoFit/>
          </a:bodyPr>
          <a:lstStyle/>
          <a:p>
            <a:r>
              <a:rPr lang="pl-PL" sz="2000" dirty="0" smtClean="0">
                <a:latin typeface="Arial" pitchFamily="34" charset="0"/>
                <a:cs typeface="Arial" pitchFamily="34" charset="0"/>
              </a:rPr>
              <a:t>W ramach przebudowy wiaduktu zaplanowano, że zdemontowana zostanie elewacja (okładzina z kamienia i cegieł) od strony Hali Targowej; dzięki temu będzie można poszerzyć przęsła i dobudować konstrukcję dla drugiej pary torów;</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Po tym zabiegu elewacja zostanie odtworzona; elementy kamienne i cegłówki tworzące elewację po rozebraniu zostaną zdeponowane, a następnie poddane renowacji i wykorzystane do odtworzenia elewacji; wymienione mają być jedynie te elementy, które będą zniszczone. </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Wiadukt będzie miał identyczny wygląd jak do teraz, tylko będzie szerszy o około dwa metry; </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Nowe tory, na odcinku około 800 metrów (od ul. Kopernika do ul. Miodowej), zostaną poprowadzone na estakadzie, to oznacza, że obecny nasyp będzie zlikwidowany. Tuż za wiaduktem nad ul. Grzegórzecką, na wysokości Hali Targowej, powstanie nowy przystanek „Kraków Grzegórzki”. </a:t>
            </a:r>
          </a:p>
          <a:p>
            <a:endParaRPr lang="pl-PL" sz="2000" dirty="0" smtClean="0">
              <a:latin typeface="Arial" pitchFamily="34" charset="0"/>
              <a:cs typeface="Arial" pitchFamily="34" charset="0"/>
            </a:endParaRPr>
          </a:p>
          <a:p>
            <a:r>
              <a:rPr lang="pl-PL" sz="2000" dirty="0" smtClean="0">
                <a:latin typeface="Arial" pitchFamily="34" charset="0"/>
                <a:cs typeface="Arial" pitchFamily="34" charset="0"/>
              </a:rPr>
              <a:t/>
            </a:r>
            <a:br>
              <a:rPr lang="pl-PL" sz="2000" dirty="0" smtClean="0">
                <a:latin typeface="Arial" pitchFamily="34" charset="0"/>
                <a:cs typeface="Arial" pitchFamily="34" charset="0"/>
              </a:rPr>
            </a:br>
            <a:endParaRPr lang="pl-PL" sz="2000" dirty="0">
              <a:latin typeface="Arial" pitchFamily="34" charset="0"/>
              <a:cs typeface="Arial" pitchFamily="34" charset="0"/>
            </a:endParaRP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1" name="Picture 3" descr="C:\Users\JK\Desktop\Kolejowe\DSCN8625.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
        <p:nvSpPr>
          <p:cNvPr id="3" name="pole tekstowe 2"/>
          <p:cNvSpPr txBox="1"/>
          <p:nvPr/>
        </p:nvSpPr>
        <p:spPr>
          <a:xfrm>
            <a:off x="0" y="5657671"/>
            <a:ext cx="9144000" cy="1200329"/>
          </a:xfrm>
          <a:prstGeom prst="rect">
            <a:avLst/>
          </a:prstGeom>
          <a:solidFill>
            <a:schemeClr val="bg1"/>
          </a:solidFill>
        </p:spPr>
        <p:txBody>
          <a:bodyPr wrap="square" rtlCol="0">
            <a:spAutoFit/>
          </a:bodyPr>
          <a:lstStyle/>
          <a:p>
            <a:r>
              <a:rPr lang="pl-PL" dirty="0" smtClean="0"/>
              <a:t>Prace rozbiórkowe wiaduktu kolejowego mają na celu poszerzenie trasy między Dworcem Głównym a </a:t>
            </a:r>
            <a:r>
              <a:rPr lang="pl-PL" dirty="0" err="1" smtClean="0"/>
              <a:t>Płaszowem</a:t>
            </a:r>
            <a:r>
              <a:rPr lang="pl-PL" dirty="0" smtClean="0"/>
              <a:t> o dodatkową parę torów, co ułatwi ruchliwość Szybkiej Kolei Aglomeracyjnej (SKA). </a:t>
            </a:r>
            <a:br>
              <a:rPr lang="pl-PL" dirty="0" smtClean="0"/>
            </a:br>
            <a:endParaRPr lang="pl-PL" dirty="0"/>
          </a:p>
        </p:txBody>
      </p:sp>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Znalezione obrazy dla zapytania lokomotywownia kraków płaszów"/>
          <p:cNvPicPr>
            <a:picLocks noChangeAspect="1" noChangeArrowheads="1"/>
          </p:cNvPicPr>
          <p:nvPr/>
        </p:nvPicPr>
        <p:blipFill>
          <a:blip r:embed="rId2" cstate="print"/>
          <a:srcRect/>
          <a:stretch>
            <a:fillRect/>
          </a:stretch>
        </p:blipFill>
        <p:spPr bwMode="auto">
          <a:xfrm>
            <a:off x="0" y="0"/>
            <a:ext cx="9144000" cy="6215083"/>
          </a:xfrm>
          <a:prstGeom prst="rect">
            <a:avLst/>
          </a:prstGeom>
          <a:noFill/>
        </p:spPr>
      </p:pic>
      <p:sp>
        <p:nvSpPr>
          <p:cNvPr id="4" name="pole tekstowe 3"/>
          <p:cNvSpPr txBox="1"/>
          <p:nvPr/>
        </p:nvSpPr>
        <p:spPr>
          <a:xfrm>
            <a:off x="6143604" y="0"/>
            <a:ext cx="3000396" cy="830997"/>
          </a:xfrm>
          <a:prstGeom prst="rect">
            <a:avLst/>
          </a:prstGeom>
          <a:solidFill>
            <a:schemeClr val="bg1"/>
          </a:solidFill>
        </p:spPr>
        <p:txBody>
          <a:bodyPr wrap="square" rtlCol="0">
            <a:spAutoFit/>
          </a:bodyPr>
          <a:lstStyle/>
          <a:p>
            <a:r>
              <a:rPr lang="pl-PL" sz="2400" b="1" dirty="0" smtClean="0">
                <a:solidFill>
                  <a:srgbClr val="FF0000"/>
                </a:solidFill>
              </a:rPr>
              <a:t>4. Lokomotywownia</a:t>
            </a:r>
          </a:p>
          <a:p>
            <a:r>
              <a:rPr lang="pl-PL" sz="2400" b="1" dirty="0" smtClean="0">
                <a:solidFill>
                  <a:srgbClr val="FF0000"/>
                </a:solidFill>
              </a:rPr>
              <a:t>Kraków – </a:t>
            </a:r>
            <a:r>
              <a:rPr lang="pl-PL" sz="2400" b="1" dirty="0" err="1" smtClean="0">
                <a:solidFill>
                  <a:srgbClr val="FF0000"/>
                </a:solidFill>
              </a:rPr>
              <a:t>Płaszów</a:t>
            </a:r>
            <a:r>
              <a:rPr lang="pl-PL" sz="2400" b="1" dirty="0" smtClean="0">
                <a:solidFill>
                  <a:srgbClr val="FF0000"/>
                </a:solidFill>
              </a:rPr>
              <a:t>. </a:t>
            </a:r>
            <a:endParaRPr lang="pl-PL" sz="2400" b="1" dirty="0">
              <a:solidFill>
                <a:srgbClr val="FF0000"/>
              </a:solidFill>
            </a:endParaRPr>
          </a:p>
        </p:txBody>
      </p:sp>
      <p:sp>
        <p:nvSpPr>
          <p:cNvPr id="5" name="Prostokąt 4"/>
          <p:cNvSpPr/>
          <p:nvPr/>
        </p:nvSpPr>
        <p:spPr>
          <a:xfrm>
            <a:off x="285720" y="5643578"/>
            <a:ext cx="3451394" cy="369332"/>
          </a:xfrm>
          <a:prstGeom prst="rect">
            <a:avLst/>
          </a:prstGeom>
          <a:solidFill>
            <a:schemeClr val="bg1"/>
          </a:solidFill>
        </p:spPr>
        <p:txBody>
          <a:bodyPr wrap="none">
            <a:spAutoFit/>
          </a:bodyPr>
          <a:lstStyle/>
          <a:p>
            <a:r>
              <a:rPr lang="pl-PL" dirty="0" smtClean="0"/>
              <a:t>http://mapio.net/pic/p-97054077/</a:t>
            </a:r>
            <a:endParaRPr lang="pl-PL" dirty="0"/>
          </a:p>
        </p:txBody>
      </p:sp>
      <p:sp>
        <p:nvSpPr>
          <p:cNvPr id="7" name="pole tekstowe 6"/>
          <p:cNvSpPr txBox="1"/>
          <p:nvPr/>
        </p:nvSpPr>
        <p:spPr>
          <a:xfrm>
            <a:off x="3143208" y="6211669"/>
            <a:ext cx="6000792" cy="646331"/>
          </a:xfrm>
          <a:prstGeom prst="rect">
            <a:avLst/>
          </a:prstGeom>
          <a:noFill/>
        </p:spPr>
        <p:txBody>
          <a:bodyPr wrap="square" rtlCol="0">
            <a:spAutoFit/>
          </a:bodyPr>
          <a:lstStyle/>
          <a:p>
            <a:r>
              <a:rPr lang="pl-PL" dirty="0" smtClean="0"/>
              <a:t>Najciekawszy obiekt lokomotywowni – obrotnica z mechanizmem karbowym  (karuzela, czynna do niedawna)  </a:t>
            </a:r>
            <a:endParaRPr lang="pl-PL" dirty="0"/>
          </a:p>
        </p:txBody>
      </p:sp>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1000100" y="703344"/>
            <a:ext cx="6572296" cy="50167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kumimoji="0" lang="pl-PL"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Lokomotywownia powstała w 1927 roku, znajduje się na końcu ulicy Kolejowej, tuż za dworcem Kraków – </a:t>
            </a:r>
            <a:r>
              <a:rPr kumimoji="0" lang="pl-PL"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Płaszów</a:t>
            </a:r>
            <a:r>
              <a:rPr lang="pl-PL" sz="2000" dirty="0" smtClean="0">
                <a:solidFill>
                  <a:srgbClr val="000000"/>
                </a:solidFill>
                <a:latin typeface="Arial" pitchFamily="34" charset="0"/>
                <a:ea typeface="Times New Roman" pitchFamily="18" charset="0"/>
                <a:cs typeface="Arial" pitchFamily="34" charset="0"/>
              </a:rPr>
              <a:t>; dawniej </a:t>
            </a:r>
            <a:r>
              <a:rPr lang="pl-PL" sz="2000" dirty="0" smtClean="0">
                <a:latin typeface="Arial" pitchFamily="34" charset="0"/>
                <a:cs typeface="Arial" pitchFamily="34" charset="0"/>
              </a:rPr>
              <a:t>tworzył ją zespół budynków biurowych   i technicznych oraz dwie hale wachlarzowe parowozowni;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sz="2000" b="1" i="0" u="none" strike="noStrike" cap="none" normalizeH="0" baseline="0" dirty="0" smtClean="0">
              <a:ln>
                <a:noFill/>
              </a:ln>
              <a:solidFill>
                <a:srgbClr val="222222"/>
              </a:solidFill>
              <a:effectLst/>
              <a:latin typeface="Arial" pitchFamily="34" charset="0"/>
              <a:ea typeface="Times New Roman" pitchFamily="18" charset="0"/>
              <a:cs typeface="Arial" pitchFamily="34" charset="0"/>
            </a:endParaRPr>
          </a:p>
          <a:p>
            <a:pPr eaLnBrk="0" fontAlgn="base" hangingPunct="0">
              <a:spcBef>
                <a:spcPct val="0"/>
              </a:spcBef>
              <a:spcAft>
                <a:spcPct val="0"/>
              </a:spcAft>
            </a:pPr>
            <a:r>
              <a:rPr lang="pl-PL" sz="2000" dirty="0" smtClean="0">
                <a:solidFill>
                  <a:srgbClr val="000000"/>
                </a:solidFill>
                <a:latin typeface="Arial" pitchFamily="34" charset="0"/>
                <a:ea typeface="Times New Roman" pitchFamily="18" charset="0"/>
                <a:cs typeface="Arial" pitchFamily="34" charset="0"/>
              </a:rPr>
              <a:t>Obecnie na torach stoją opuszczone, często rdzewiejące, wagony i lokomotywy; krajobraz jest podobny do skansenu w Chabówce, tylko mocno nieuporządkowany i niezadbany. </a:t>
            </a:r>
          </a:p>
          <a:p>
            <a:pPr eaLnBrk="0" fontAlgn="base" hangingPunct="0">
              <a:spcBef>
                <a:spcPct val="0"/>
              </a:spcBef>
              <a:spcAft>
                <a:spcPct val="0"/>
              </a:spcAft>
            </a:pPr>
            <a:endParaRPr lang="pl-PL" sz="2000" dirty="0" smtClean="0">
              <a:solidFill>
                <a:srgbClr val="000000"/>
              </a:solidFill>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Oprócz hangarów zachowała się też obrotnica, z działającym do niedawna mechanizmem korbowym;</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endParaRPr>
          </a:p>
          <a:p>
            <a:pPr lvl="0" eaLnBrk="0" fontAlgn="base" hangingPunct="0">
              <a:spcBef>
                <a:spcPct val="0"/>
              </a:spcBef>
              <a:spcAft>
                <a:spcPct val="0"/>
              </a:spcAft>
            </a:pPr>
            <a:r>
              <a:rPr lang="pl-PL" sz="2000" dirty="0" smtClean="0">
                <a:solidFill>
                  <a:srgbClr val="000000"/>
                </a:solidFill>
                <a:latin typeface="Arial" pitchFamily="34" charset="0"/>
                <a:ea typeface="Times New Roman" pitchFamily="18" charset="0"/>
                <a:cs typeface="Arial" pitchFamily="34" charset="0"/>
              </a:rPr>
              <a:t>Część pomieszczeń wynajęta jest przez prywatne firmy, reszta terenu jest „cmentarzyskiem” taboru kolejowego; </a:t>
            </a:r>
            <a:endParaRPr kumimoji="0" lang="pl-PL"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794" name="Picture 2" descr="http://static.panoramio.com/photos/large/97054118.jpg"/>
          <p:cNvPicPr>
            <a:picLocks noChangeAspect="1" noChangeArrowheads="1"/>
          </p:cNvPicPr>
          <p:nvPr/>
        </p:nvPicPr>
        <p:blipFill>
          <a:blip r:embed="rId2" cstate="print"/>
          <a:srcRect/>
          <a:stretch>
            <a:fillRect/>
          </a:stretch>
        </p:blipFill>
        <p:spPr bwMode="auto">
          <a:xfrm>
            <a:off x="0" y="0"/>
            <a:ext cx="9144000" cy="6098978"/>
          </a:xfrm>
          <a:prstGeom prst="rect">
            <a:avLst/>
          </a:prstGeom>
          <a:solidFill>
            <a:schemeClr val="bg1"/>
          </a:solidFill>
        </p:spPr>
      </p:pic>
      <p:sp>
        <p:nvSpPr>
          <p:cNvPr id="3" name="Prostokąt 2"/>
          <p:cNvSpPr/>
          <p:nvPr/>
        </p:nvSpPr>
        <p:spPr>
          <a:xfrm>
            <a:off x="5500694" y="5572140"/>
            <a:ext cx="3451394" cy="369332"/>
          </a:xfrm>
          <a:prstGeom prst="rect">
            <a:avLst/>
          </a:prstGeom>
          <a:solidFill>
            <a:schemeClr val="bg1"/>
          </a:solidFill>
        </p:spPr>
        <p:txBody>
          <a:bodyPr wrap="none">
            <a:spAutoFit/>
          </a:bodyPr>
          <a:lstStyle/>
          <a:p>
            <a:r>
              <a:rPr lang="pl-PL" dirty="0" smtClean="0"/>
              <a:t>http://mapio.net/pic/p-97054077/</a:t>
            </a:r>
            <a:endParaRPr lang="pl-PL" dirty="0"/>
          </a:p>
        </p:txBody>
      </p:sp>
      <p:sp>
        <p:nvSpPr>
          <p:cNvPr id="4" name="pole tekstowe 3"/>
          <p:cNvSpPr txBox="1"/>
          <p:nvPr/>
        </p:nvSpPr>
        <p:spPr>
          <a:xfrm>
            <a:off x="357158" y="6143644"/>
            <a:ext cx="8429684" cy="646331"/>
          </a:xfrm>
          <a:prstGeom prst="rect">
            <a:avLst/>
          </a:prstGeom>
          <a:noFill/>
        </p:spPr>
        <p:txBody>
          <a:bodyPr wrap="square" rtlCol="0">
            <a:spAutoFit/>
          </a:bodyPr>
          <a:lstStyle/>
          <a:p>
            <a:r>
              <a:rPr lang="pl-PL" dirty="0" smtClean="0"/>
              <a:t>Długi rząd hangarów (16 hal) był dawniej jest miejscem postoju oraz napraw wagonów i lokomotyw, których większość stoi teraz opuszczona na torach prowadzących do hal:</a:t>
            </a:r>
            <a:endParaRPr lang="pl-PL" dirty="0"/>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90" name="Picture 2" descr="Podobny obraz"/>
          <p:cNvPicPr>
            <a:picLocks noChangeAspect="1" noChangeArrowheads="1"/>
          </p:cNvPicPr>
          <p:nvPr/>
        </p:nvPicPr>
        <p:blipFill>
          <a:blip r:embed="rId2" cstate="print"/>
          <a:srcRect/>
          <a:stretch>
            <a:fillRect/>
          </a:stretch>
        </p:blipFill>
        <p:spPr bwMode="auto">
          <a:xfrm>
            <a:off x="0" y="0"/>
            <a:ext cx="9131134" cy="6072206"/>
          </a:xfrm>
          <a:prstGeom prst="rect">
            <a:avLst/>
          </a:prstGeom>
          <a:noFill/>
        </p:spPr>
      </p:pic>
      <p:sp>
        <p:nvSpPr>
          <p:cNvPr id="3" name="Prostokąt 2"/>
          <p:cNvSpPr/>
          <p:nvPr/>
        </p:nvSpPr>
        <p:spPr>
          <a:xfrm>
            <a:off x="642910" y="6286520"/>
            <a:ext cx="8143932" cy="369332"/>
          </a:xfrm>
          <a:prstGeom prst="rect">
            <a:avLst/>
          </a:prstGeom>
        </p:spPr>
        <p:txBody>
          <a:bodyPr wrap="square">
            <a:spAutoFit/>
          </a:bodyPr>
          <a:lstStyle/>
          <a:p>
            <a:r>
              <a:rPr lang="pl-PL" dirty="0" smtClean="0"/>
              <a:t>http://wikimapia.org/4764787/pl/Lokomotywownia-P%C5%82asz%C3%B3w</a:t>
            </a:r>
            <a:endParaRPr lang="pl-PL" dirty="0"/>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static.panoramio.com/photos/large/27448348.jpg"/>
          <p:cNvPicPr>
            <a:picLocks noChangeAspect="1" noChangeArrowheads="1"/>
          </p:cNvPicPr>
          <p:nvPr/>
        </p:nvPicPr>
        <p:blipFill>
          <a:blip r:embed="rId2" cstate="print"/>
          <a:srcRect/>
          <a:stretch>
            <a:fillRect/>
          </a:stretch>
        </p:blipFill>
        <p:spPr bwMode="auto">
          <a:xfrm>
            <a:off x="0" y="0"/>
            <a:ext cx="9184074" cy="6143644"/>
          </a:xfrm>
          <a:prstGeom prst="rect">
            <a:avLst/>
          </a:prstGeom>
          <a:noFill/>
        </p:spPr>
      </p:pic>
      <p:sp>
        <p:nvSpPr>
          <p:cNvPr id="3" name="pole tekstowe 2"/>
          <p:cNvSpPr txBox="1"/>
          <p:nvPr/>
        </p:nvSpPr>
        <p:spPr>
          <a:xfrm>
            <a:off x="1428728" y="6286520"/>
            <a:ext cx="5857916" cy="369332"/>
          </a:xfrm>
          <a:prstGeom prst="rect">
            <a:avLst/>
          </a:prstGeom>
          <a:noFill/>
        </p:spPr>
        <p:txBody>
          <a:bodyPr wrap="square" rtlCol="0">
            <a:spAutoFit/>
          </a:bodyPr>
          <a:lstStyle/>
          <a:p>
            <a:r>
              <a:rPr lang="pl-PL" dirty="0" smtClean="0"/>
              <a:t>http://mapio.net/pic/p-97054077/</a:t>
            </a:r>
            <a:endParaRPr lang="pl-PL" dirty="0"/>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42" name="Picture 2" descr="http://static.panoramio.com/photos/large/97054067.jpg"/>
          <p:cNvPicPr>
            <a:picLocks noChangeAspect="1" noChangeArrowheads="1"/>
          </p:cNvPicPr>
          <p:nvPr/>
        </p:nvPicPr>
        <p:blipFill>
          <a:blip r:embed="rId2" cstate="print"/>
          <a:srcRect/>
          <a:stretch>
            <a:fillRect/>
          </a:stretch>
        </p:blipFill>
        <p:spPr bwMode="auto">
          <a:xfrm>
            <a:off x="0" y="-1"/>
            <a:ext cx="9144000" cy="6098977"/>
          </a:xfrm>
          <a:prstGeom prst="rect">
            <a:avLst/>
          </a:prstGeom>
          <a:noFill/>
        </p:spPr>
      </p:pic>
      <p:sp>
        <p:nvSpPr>
          <p:cNvPr id="3" name="Prostokąt 2"/>
          <p:cNvSpPr/>
          <p:nvPr/>
        </p:nvSpPr>
        <p:spPr>
          <a:xfrm>
            <a:off x="571472" y="6286520"/>
            <a:ext cx="3500462" cy="369332"/>
          </a:xfrm>
          <a:prstGeom prst="rect">
            <a:avLst/>
          </a:prstGeom>
        </p:spPr>
        <p:txBody>
          <a:bodyPr wrap="square">
            <a:spAutoFit/>
          </a:bodyPr>
          <a:lstStyle/>
          <a:p>
            <a:r>
              <a:rPr lang="pl-PL" dirty="0" smtClean="0"/>
              <a:t>http://mapio.net/pic/p-97054077/</a:t>
            </a:r>
            <a:endParaRPr lang="pl-PL" dirty="0"/>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JK\Desktop\Kolejowe\DSCN8715.JPG"/>
          <p:cNvPicPr>
            <a:picLocks noChangeAspect="1" noChangeArrowheads="1"/>
          </p:cNvPicPr>
          <p:nvPr/>
        </p:nvPicPr>
        <p:blipFill>
          <a:blip r:embed="rId2" cstate="print"/>
          <a:srcRect/>
          <a:stretch>
            <a:fillRect/>
          </a:stretch>
        </p:blipFill>
        <p:spPr bwMode="auto">
          <a:xfrm>
            <a:off x="1571604" y="1142984"/>
            <a:ext cx="7072362" cy="5303944"/>
          </a:xfrm>
          <a:prstGeom prst="rect">
            <a:avLst/>
          </a:prstGeom>
          <a:noFill/>
        </p:spPr>
      </p:pic>
      <p:sp>
        <p:nvSpPr>
          <p:cNvPr id="3" name="pole tekstowe 2"/>
          <p:cNvSpPr txBox="1"/>
          <p:nvPr/>
        </p:nvSpPr>
        <p:spPr>
          <a:xfrm>
            <a:off x="3214678" y="428604"/>
            <a:ext cx="5710859" cy="461665"/>
          </a:xfrm>
          <a:prstGeom prst="rect">
            <a:avLst/>
          </a:prstGeom>
          <a:noFill/>
        </p:spPr>
        <p:txBody>
          <a:bodyPr wrap="none" rtlCol="0">
            <a:spAutoFit/>
          </a:bodyPr>
          <a:lstStyle/>
          <a:p>
            <a:r>
              <a:rPr lang="pl-PL" sz="2400" dirty="0" smtClean="0">
                <a:solidFill>
                  <a:srgbClr val="FF0000"/>
                </a:solidFill>
                <a:latin typeface="Arial" pitchFamily="34" charset="0"/>
                <a:cs typeface="Arial" pitchFamily="34" charset="0"/>
              </a:rPr>
              <a:t>6. Zabytkowy parowóz na skwerze AGH </a:t>
            </a:r>
            <a:endParaRPr lang="pl-PL" sz="2400" dirty="0">
              <a:solidFill>
                <a:srgbClr val="FF0000"/>
              </a:solidFill>
              <a:latin typeface="Arial" pitchFamily="34" charset="0"/>
              <a:cs typeface="Arial" pitchFamily="34" charset="0"/>
            </a:endParaRP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7" name="Rectangle 1"/>
          <p:cNvSpPr>
            <a:spLocks noChangeArrowheads="1"/>
          </p:cNvSpPr>
          <p:nvPr/>
        </p:nvSpPr>
        <p:spPr bwMode="auto">
          <a:xfrm>
            <a:off x="857224" y="428604"/>
            <a:ext cx="7429520" cy="59400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lang="pl-PL" sz="2000" dirty="0" smtClean="0">
                <a:solidFill>
                  <a:srgbClr val="222222"/>
                </a:solidFill>
                <a:latin typeface="Arial" pitchFamily="34" charset="0"/>
                <a:ea typeface="Times New Roman" pitchFamily="18" charset="0"/>
                <a:cs typeface="Arial" pitchFamily="34" charset="0"/>
              </a:rPr>
              <a:t>Przed budynkiem Wydziału Inżynierii Metali i Informatyki Przemysłowej (pawilon B-5) Akademii Górniczo-Hutniczej stoi parowóz towarowy Ty2-559  (nazywany „Żyleta”),</a:t>
            </a:r>
            <a:r>
              <a:rPr kumimoji="0" lang="pl-PL" sz="2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 umieszczony jako obiekt muzealny.</a:t>
            </a:r>
          </a:p>
          <a:p>
            <a:pPr lvl="0" fontAlgn="base">
              <a:spcBef>
                <a:spcPct val="0"/>
              </a:spcBef>
              <a:spcAft>
                <a:spcPct val="0"/>
              </a:spcAft>
            </a:pPr>
            <a:endParaRPr lang="pl-PL" sz="2000" dirty="0" smtClean="0">
              <a:solidFill>
                <a:srgbClr val="222222"/>
              </a:solidFill>
              <a:latin typeface="Arial" pitchFamily="34" charset="0"/>
              <a:ea typeface="Times New Roman" pitchFamily="18" charset="0"/>
              <a:cs typeface="Arial" pitchFamily="34" charset="0"/>
            </a:endParaRPr>
          </a:p>
          <a:p>
            <a:pPr lvl="0" eaLnBrk="0" fontAlgn="base" hangingPunct="0">
              <a:spcBef>
                <a:spcPct val="0"/>
              </a:spcBef>
              <a:spcAft>
                <a:spcPct val="0"/>
              </a:spcAft>
            </a:pPr>
            <a:r>
              <a:rPr kumimoji="0" lang="pl-PL" sz="2000" b="0" i="0" u="none" strike="noStrike" cap="none" normalizeH="0" baseline="0" dirty="0" smtClean="0">
                <a:ln>
                  <a:noFill/>
                </a:ln>
                <a:solidFill>
                  <a:srgbClr val="222222"/>
                </a:solidFill>
                <a:effectLst/>
                <a:latin typeface="Arial" pitchFamily="34" charset="0"/>
                <a:ea typeface="Times New Roman" pitchFamily="18" charset="0"/>
                <a:cs typeface="Arial" pitchFamily="34" charset="0"/>
              </a:rPr>
              <a:t>Parowóz zbudowano w 1943 roku w fabryce maszyn i lokomotyw  w Elblągu i był własnością Polskich Kolei</a:t>
            </a:r>
            <a:r>
              <a:rPr kumimoji="0" lang="pl-PL" sz="2000" b="0" i="0" u="none" strike="noStrike" cap="none" normalizeH="0" dirty="0" smtClean="0">
                <a:ln>
                  <a:noFill/>
                </a:ln>
                <a:solidFill>
                  <a:srgbClr val="222222"/>
                </a:solidFill>
                <a:effectLst/>
                <a:latin typeface="Arial" pitchFamily="34" charset="0"/>
                <a:ea typeface="Times New Roman" pitchFamily="18" charset="0"/>
                <a:cs typeface="Arial" pitchFamily="34" charset="0"/>
              </a:rPr>
              <a:t> Państwowych; należał do taboru w wielu miastach Polski, ostatni raz w Chojnicach (1966 r.),</a:t>
            </a:r>
            <a:r>
              <a:rPr lang="pl-PL" sz="2000" dirty="0" smtClean="0">
                <a:solidFill>
                  <a:srgbClr val="222222"/>
                </a:solidFill>
                <a:latin typeface="Arial" pitchFamily="34" charset="0"/>
                <a:ea typeface="Times New Roman" pitchFamily="18" charset="0"/>
                <a:cs typeface="Arial" pitchFamily="34" charset="0"/>
              </a:rPr>
              <a:t> Po zakończeniu eksploatacji pod koniec lat 70. lokomotywa rdzewiała na tamtejszej bocznicy; przed </a:t>
            </a:r>
            <a:r>
              <a:rPr lang="pl-PL" sz="2000" dirty="0" err="1" smtClean="0">
                <a:solidFill>
                  <a:srgbClr val="222222"/>
                </a:solidFill>
                <a:latin typeface="Arial" pitchFamily="34" charset="0"/>
                <a:ea typeface="Times New Roman" pitchFamily="18" charset="0"/>
                <a:cs typeface="Arial" pitchFamily="34" charset="0"/>
              </a:rPr>
              <a:t>zezłomowaniem</a:t>
            </a:r>
            <a:r>
              <a:rPr lang="pl-PL" sz="2000" dirty="0" smtClean="0">
                <a:solidFill>
                  <a:srgbClr val="222222"/>
                </a:solidFill>
                <a:latin typeface="Arial" pitchFamily="34" charset="0"/>
                <a:ea typeface="Times New Roman" pitchFamily="18" charset="0"/>
                <a:cs typeface="Arial" pitchFamily="34" charset="0"/>
              </a:rPr>
              <a:t> uratowała ją inicjatywa krakowskich studentów, którzy postanowili sprowadzić ją na AGH; </a:t>
            </a:r>
          </a:p>
          <a:p>
            <a:pPr lvl="0" eaLnBrk="0" fontAlgn="base" hangingPunct="0">
              <a:spcBef>
                <a:spcPct val="0"/>
              </a:spcBef>
              <a:spcAft>
                <a:spcPct val="0"/>
              </a:spcAft>
            </a:pPr>
            <a:endParaRPr lang="pl-PL" sz="2000" dirty="0" smtClean="0">
              <a:solidFill>
                <a:srgbClr val="222222"/>
              </a:solidFill>
              <a:latin typeface="Arial" pitchFamily="34" charset="0"/>
              <a:ea typeface="Times New Roman" pitchFamily="18" charset="0"/>
              <a:cs typeface="Arial" pitchFamily="34" charset="0"/>
            </a:endParaRPr>
          </a:p>
          <a:p>
            <a:pPr lvl="0" eaLnBrk="0" fontAlgn="base" hangingPunct="0">
              <a:spcBef>
                <a:spcPct val="0"/>
              </a:spcBef>
              <a:spcAft>
                <a:spcPct val="0"/>
              </a:spcAft>
            </a:pPr>
            <a:r>
              <a:rPr lang="pl-PL" sz="2000" dirty="0" smtClean="0">
                <a:solidFill>
                  <a:srgbClr val="222222"/>
                </a:solidFill>
                <a:latin typeface="Arial" pitchFamily="34" charset="0"/>
                <a:ea typeface="Times New Roman" pitchFamily="18" charset="0"/>
                <a:cs typeface="Arial" pitchFamily="34" charset="0"/>
              </a:rPr>
              <a:t>Parowóz odrestaurowany w Pyskowicach ulokowano na AGH w 2009 roku; waży on 115 ton i ma długość 23 metry; towarzyszy mu także sprowadzony</a:t>
            </a:r>
            <a:r>
              <a:rPr lang="pl-PL" sz="2000" dirty="0" smtClean="0">
                <a:solidFill>
                  <a:srgbClr val="1E2832"/>
                </a:solidFill>
                <a:latin typeface="Arial" pitchFamily="34" charset="0"/>
                <a:ea typeface="Times New Roman" pitchFamily="18" charset="0"/>
                <a:cs typeface="Arial" pitchFamily="34" charset="0"/>
              </a:rPr>
              <a:t> tender (wagon na węgiel i wodę) oraz wagonik wojskowy z pryczami; </a:t>
            </a:r>
            <a:endParaRPr lang="pl-PL" sz="2000" dirty="0" smtClean="0">
              <a:solidFill>
                <a:srgbClr val="222222"/>
              </a:solidFill>
              <a:latin typeface="Arial" pitchFamily="34" charset="0"/>
              <a:ea typeface="Times New Roman" pitchFamily="18" charset="0"/>
              <a:cs typeface="Arial" pitchFamily="34" charset="0"/>
            </a:endParaRPr>
          </a:p>
          <a:p>
            <a:pPr lvl="0" eaLnBrk="0" fontAlgn="base" hangingPunct="0">
              <a:spcBef>
                <a:spcPct val="0"/>
              </a:spcBef>
              <a:spcAft>
                <a:spcPct val="0"/>
              </a:spcAft>
            </a:pPr>
            <a:endParaRPr lang="pl-PL" sz="2000" dirty="0" smtClean="0">
              <a:solidFill>
                <a:srgbClr val="222222"/>
              </a:solidFill>
              <a:latin typeface="Arial" pitchFamily="34" charset="0"/>
              <a:ea typeface="Times New Roman" pitchFamily="18" charset="0"/>
              <a:cs typeface="Arial" pitchFamily="34" charset="0"/>
            </a:endParaRPr>
          </a:p>
          <a:p>
            <a:pPr lvl="0" eaLnBrk="0" fontAlgn="base" hangingPunct="0">
              <a:spcBef>
                <a:spcPct val="0"/>
              </a:spcBef>
              <a:spcAft>
                <a:spcPct val="0"/>
              </a:spcAft>
            </a:pPr>
            <a:endParaRPr lang="pl-PL" sz="2000" dirty="0" smtClean="0">
              <a:solidFill>
                <a:srgbClr val="222222"/>
              </a:solidFill>
              <a:latin typeface="Arial" pitchFamily="34" charset="0"/>
              <a:ea typeface="Times New Roman" pitchFamily="18" charset="0"/>
              <a:cs typeface="Arial" pitchFamily="34" charset="0"/>
            </a:endParaRP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JK\Desktop\Kolejowe\DSCN8706.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JK\Desktop\Kolejowe\DSCN8711.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JK\Desktop\Kolejowe\DSCN8698.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1" name="Picture 1" descr="C:\Users\JK\Desktop\Kolejowe\DSCN8703.JPG"/>
          <p:cNvPicPr>
            <a:picLocks noChangeAspect="1" noChangeArrowheads="1"/>
          </p:cNvPicPr>
          <p:nvPr/>
        </p:nvPicPr>
        <p:blipFill>
          <a:blip r:embed="rId2" cstate="print"/>
          <a:srcRect/>
          <a:stretch>
            <a:fillRect/>
          </a:stretch>
        </p:blipFill>
        <p:spPr bwMode="auto">
          <a:xfrm>
            <a:off x="0" y="0"/>
            <a:ext cx="9144564" cy="6858000"/>
          </a:xfrm>
          <a:prstGeom prst="rect">
            <a:avLst/>
          </a:prstGeom>
          <a:noFill/>
        </p:spPr>
      </p:pic>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928662" y="428604"/>
            <a:ext cx="7643866" cy="5970865"/>
          </a:xfrm>
          <a:prstGeom prst="rect">
            <a:avLst/>
          </a:prstGeom>
        </p:spPr>
        <p:txBody>
          <a:bodyPr wrap="square">
            <a:spAutoFit/>
          </a:bodyPr>
          <a:lstStyle/>
          <a:p>
            <a:pPr lvl="0" eaLnBrk="0" fontAlgn="base" hangingPunct="0">
              <a:spcBef>
                <a:spcPct val="0"/>
              </a:spcBef>
              <a:spcAft>
                <a:spcPct val="0"/>
              </a:spcAft>
            </a:pPr>
            <a:endParaRPr lang="pl-PL" dirty="0" smtClean="0">
              <a:latin typeface="Arial" pitchFamily="34" charset="0"/>
              <a:ea typeface="Times New Roman" pitchFamily="18" charset="0"/>
              <a:cs typeface="Arial" pitchFamily="34" charset="0"/>
            </a:endParaRPr>
          </a:p>
          <a:p>
            <a:pPr lvl="0" algn="ctr" eaLnBrk="0" fontAlgn="base" hangingPunct="0">
              <a:spcBef>
                <a:spcPct val="0"/>
              </a:spcBef>
              <a:spcAft>
                <a:spcPct val="0"/>
              </a:spcAft>
            </a:pPr>
            <a:r>
              <a:rPr lang="pl-PL" b="1" dirty="0" smtClean="0">
                <a:latin typeface="Arial" pitchFamily="34" charset="0"/>
                <a:ea typeface="Times New Roman" pitchFamily="18" charset="0"/>
                <a:cs typeface="Arial" pitchFamily="34" charset="0"/>
              </a:rPr>
              <a:t>PODSUMOWANIE</a:t>
            </a:r>
          </a:p>
          <a:p>
            <a:pPr lvl="0" eaLnBrk="0" fontAlgn="base" hangingPunct="0">
              <a:spcBef>
                <a:spcPct val="0"/>
              </a:spcBef>
              <a:spcAft>
                <a:spcPct val="0"/>
              </a:spcAft>
            </a:pPr>
            <a:r>
              <a:rPr lang="pl-PL" dirty="0" smtClean="0">
                <a:latin typeface="Arial" pitchFamily="34" charset="0"/>
                <a:ea typeface="Times New Roman" pitchFamily="18" charset="0"/>
                <a:cs typeface="Arial" pitchFamily="34" charset="0"/>
              </a:rPr>
              <a:t>Zabytki kolejnictwa w województwie małopolskim są wykorzystywane aktualnie do różnych celów;  </a:t>
            </a:r>
          </a:p>
          <a:p>
            <a:pPr lvl="0" eaLnBrk="0" fontAlgn="base" hangingPunct="0">
              <a:spcBef>
                <a:spcPct val="0"/>
              </a:spcBef>
              <a:spcAft>
                <a:spcPct val="0"/>
              </a:spcAft>
            </a:pPr>
            <a:endParaRPr lang="pl-PL" sz="1100" dirty="0" smtClean="0">
              <a:latin typeface="Arial" pitchFamily="34" charset="0"/>
              <a:cs typeface="Arial" pitchFamily="34" charset="0"/>
            </a:endParaRPr>
          </a:p>
          <a:p>
            <a:pPr lvl="0" eaLnBrk="0" fontAlgn="base" hangingPunct="0">
              <a:spcBef>
                <a:spcPct val="0"/>
              </a:spcBef>
              <a:spcAft>
                <a:spcPct val="0"/>
              </a:spcAft>
              <a:buFontTx/>
              <a:buChar char="-"/>
            </a:pPr>
            <a:r>
              <a:rPr lang="pl-PL" dirty="0" smtClean="0">
                <a:latin typeface="Arial" pitchFamily="34" charset="0"/>
                <a:ea typeface="Times New Roman" pitchFamily="18" charset="0"/>
                <a:cs typeface="Arial" pitchFamily="34" charset="0"/>
              </a:rPr>
              <a:t> podstawową ich funkcją jest nadal </a:t>
            </a:r>
            <a:r>
              <a:rPr lang="pl-PL" b="1" dirty="0" smtClean="0">
                <a:latin typeface="Arial" pitchFamily="34" charset="0"/>
                <a:ea typeface="Times New Roman" pitchFamily="18" charset="0"/>
                <a:cs typeface="Arial" pitchFamily="34" charset="0"/>
              </a:rPr>
              <a:t>obsługa podróżnych</a:t>
            </a:r>
            <a:r>
              <a:rPr lang="pl-PL" dirty="0" smtClean="0">
                <a:latin typeface="Arial" pitchFamily="34" charset="0"/>
                <a:ea typeface="Times New Roman" pitchFamily="18" charset="0"/>
                <a:cs typeface="Arial" pitchFamily="34" charset="0"/>
              </a:rPr>
              <a:t>, np. na otwartych po renowacji zabytkowych dworcach w Tarnowie i Nowym Sączu;</a:t>
            </a:r>
          </a:p>
          <a:p>
            <a:pPr lvl="0" eaLnBrk="0" fontAlgn="base" hangingPunct="0">
              <a:spcBef>
                <a:spcPct val="0"/>
              </a:spcBef>
              <a:spcAft>
                <a:spcPct val="0"/>
              </a:spcAft>
              <a:buFontTx/>
              <a:buChar char="-"/>
            </a:pPr>
            <a:r>
              <a:rPr lang="pl-PL" dirty="0" smtClean="0">
                <a:latin typeface="Arial" pitchFamily="34" charset="0"/>
                <a:ea typeface="Times New Roman" pitchFamily="18" charset="0"/>
                <a:cs typeface="Arial" pitchFamily="34" charset="0"/>
              </a:rPr>
              <a:t> niektóre dalej pełnią swoją </a:t>
            </a:r>
            <a:r>
              <a:rPr lang="pl-PL" b="1" dirty="0" smtClean="0">
                <a:latin typeface="Arial" pitchFamily="34" charset="0"/>
                <a:ea typeface="Times New Roman" pitchFamily="18" charset="0"/>
                <a:cs typeface="Arial" pitchFamily="34" charset="0"/>
              </a:rPr>
              <a:t>pierwotną funkcję, </a:t>
            </a:r>
            <a:r>
              <a:rPr lang="pl-PL" dirty="0" smtClean="0">
                <a:latin typeface="Arial" pitchFamily="34" charset="0"/>
                <a:ea typeface="Times New Roman" pitchFamily="18" charset="0"/>
                <a:cs typeface="Arial" pitchFamily="34" charset="0"/>
              </a:rPr>
              <a:t>np. mosty i wiadukty kolejowe (wiadukt nad ul. Grzegórzecką, nad ul. Lubicz w Krakowie, wiadukt w Żegiestowie);</a:t>
            </a:r>
            <a:endParaRPr lang="pl-PL" sz="1100" dirty="0" smtClean="0">
              <a:latin typeface="Arial" pitchFamily="34" charset="0"/>
              <a:cs typeface="Arial" pitchFamily="34" charset="0"/>
            </a:endParaRPr>
          </a:p>
          <a:p>
            <a:pPr lvl="0" eaLnBrk="0" fontAlgn="base" hangingPunct="0">
              <a:spcBef>
                <a:spcPct val="0"/>
              </a:spcBef>
              <a:spcAft>
                <a:spcPct val="0"/>
              </a:spcAft>
            </a:pPr>
            <a:endParaRPr lang="pl-PL" dirty="0" smtClean="0">
              <a:latin typeface="Arial" pitchFamily="34" charset="0"/>
              <a:ea typeface="Times New Roman" pitchFamily="18" charset="0"/>
              <a:cs typeface="Arial" pitchFamily="34" charset="0"/>
            </a:endParaRPr>
          </a:p>
          <a:p>
            <a:pPr lvl="0" eaLnBrk="0" fontAlgn="base" hangingPunct="0">
              <a:spcBef>
                <a:spcPct val="0"/>
              </a:spcBef>
              <a:spcAft>
                <a:spcPct val="0"/>
              </a:spcAft>
            </a:pPr>
            <a:r>
              <a:rPr lang="pl-PL" dirty="0" smtClean="0">
                <a:latin typeface="Arial" pitchFamily="34" charset="0"/>
                <a:ea typeface="Times New Roman" pitchFamily="18" charset="0"/>
                <a:cs typeface="Arial" pitchFamily="34" charset="0"/>
              </a:rPr>
              <a:t>Zabytki kolejnictwa woj. małopolskiego pełnią też nowe funkcje:</a:t>
            </a:r>
            <a:endParaRPr lang="pl-PL" sz="1100" dirty="0" smtClean="0">
              <a:latin typeface="Arial" pitchFamily="34" charset="0"/>
              <a:cs typeface="Arial" pitchFamily="34" charset="0"/>
            </a:endParaRPr>
          </a:p>
          <a:p>
            <a:pPr lvl="0" eaLnBrk="0" fontAlgn="base" hangingPunct="0">
              <a:spcBef>
                <a:spcPct val="0"/>
              </a:spcBef>
              <a:spcAft>
                <a:spcPct val="0"/>
              </a:spcAft>
            </a:pPr>
            <a:r>
              <a:rPr lang="pl-PL" b="1" dirty="0" smtClean="0">
                <a:latin typeface="Arial" pitchFamily="34" charset="0"/>
                <a:ea typeface="Times New Roman" pitchFamily="18" charset="0"/>
                <a:cs typeface="Arial" pitchFamily="34" charset="0"/>
              </a:rPr>
              <a:t>- kulturotwórcze</a:t>
            </a:r>
            <a:r>
              <a:rPr lang="pl-PL" dirty="0" smtClean="0">
                <a:latin typeface="Arial" pitchFamily="34" charset="0"/>
                <a:ea typeface="Times New Roman" pitchFamily="18" charset="0"/>
                <a:cs typeface="Arial" pitchFamily="34" charset="0"/>
              </a:rPr>
              <a:t> – przykładem jest „</a:t>
            </a:r>
            <a:r>
              <a:rPr lang="pl-PL" dirty="0" err="1" smtClean="0">
                <a:latin typeface="Arial" pitchFamily="34" charset="0"/>
                <a:ea typeface="Times New Roman" pitchFamily="18" charset="0"/>
                <a:cs typeface="Arial" pitchFamily="34" charset="0"/>
              </a:rPr>
              <a:t>History</a:t>
            </a:r>
            <a:r>
              <a:rPr lang="pl-PL" dirty="0" smtClean="0">
                <a:latin typeface="Arial" pitchFamily="34" charset="0"/>
                <a:ea typeface="Times New Roman" pitchFamily="18" charset="0"/>
                <a:cs typeface="Arial" pitchFamily="34" charset="0"/>
              </a:rPr>
              <a:t> Land” w starym Dworcu w Krakowie, biblioteka na dworcu w Rabce Zdroju, planowana biblioteka na dworcu w Skawinie, szkoła muzyczna w części dworca wielickiego;</a:t>
            </a:r>
            <a:endParaRPr lang="pl-PL" sz="1100" dirty="0" smtClean="0">
              <a:latin typeface="Arial" pitchFamily="34" charset="0"/>
              <a:cs typeface="Arial" pitchFamily="34" charset="0"/>
            </a:endParaRPr>
          </a:p>
          <a:p>
            <a:pPr lvl="0" eaLnBrk="0" fontAlgn="base" hangingPunct="0">
              <a:spcBef>
                <a:spcPct val="0"/>
              </a:spcBef>
              <a:spcAft>
                <a:spcPct val="0"/>
              </a:spcAft>
            </a:pPr>
            <a:r>
              <a:rPr lang="pl-PL" b="1" dirty="0" smtClean="0">
                <a:latin typeface="Arial" pitchFamily="34" charset="0"/>
                <a:ea typeface="Times New Roman" pitchFamily="18" charset="0"/>
                <a:cs typeface="Arial" pitchFamily="34" charset="0"/>
              </a:rPr>
              <a:t>- mieszkalne</a:t>
            </a:r>
            <a:r>
              <a:rPr lang="pl-PL" dirty="0" smtClean="0">
                <a:latin typeface="Arial" pitchFamily="34" charset="0"/>
                <a:ea typeface="Times New Roman" pitchFamily="18" charset="0"/>
                <a:cs typeface="Arial" pitchFamily="34" charset="0"/>
              </a:rPr>
              <a:t> – np. dawny budynek przystanku kolejowego </a:t>
            </a:r>
            <a:r>
              <a:rPr lang="pl-PL" dirty="0" smtClean="0">
                <a:latin typeface="Arial" pitchFamily="34" charset="0"/>
                <a:ea typeface="Times New Roman" pitchFamily="18" charset="0"/>
                <a:cs typeface="Arial" pitchFamily="34" charset="0"/>
              </a:rPr>
              <a:t>Kraków-Podgórze czy strażnica kolejowa w Tarnowie;</a:t>
            </a:r>
            <a:endParaRPr lang="pl-PL" dirty="0" smtClean="0">
              <a:latin typeface="Arial" pitchFamily="34" charset="0"/>
              <a:ea typeface="Times New Roman" pitchFamily="18" charset="0"/>
              <a:cs typeface="Arial" pitchFamily="34" charset="0"/>
            </a:endParaRPr>
          </a:p>
          <a:p>
            <a:pPr lvl="0" eaLnBrk="0" fontAlgn="base" hangingPunct="0">
              <a:spcBef>
                <a:spcPct val="0"/>
              </a:spcBef>
              <a:spcAft>
                <a:spcPct val="0"/>
              </a:spcAft>
            </a:pPr>
            <a:r>
              <a:rPr lang="pl-PL" b="1" dirty="0" smtClean="0">
                <a:latin typeface="Arial" pitchFamily="34" charset="0"/>
                <a:ea typeface="Times New Roman" pitchFamily="18" charset="0"/>
                <a:cs typeface="Arial" pitchFamily="34" charset="0"/>
              </a:rPr>
              <a:t>- pensjonaty</a:t>
            </a:r>
            <a:r>
              <a:rPr lang="pl-PL" dirty="0" smtClean="0">
                <a:latin typeface="Arial" pitchFamily="34" charset="0"/>
                <a:ea typeface="Times New Roman" pitchFamily="18" charset="0"/>
                <a:cs typeface="Arial" pitchFamily="34" charset="0"/>
              </a:rPr>
              <a:t> – np. na dawnej stacji kolejowej w Kasinie Wielkiej część zabytkowego budynku przeznaczono na luksusowy pensjonat; noclegi oferuje również skansen w Chabówce;</a:t>
            </a:r>
          </a:p>
          <a:p>
            <a:pPr lvl="0" eaLnBrk="0" fontAlgn="base" hangingPunct="0">
              <a:spcBef>
                <a:spcPct val="0"/>
              </a:spcBef>
              <a:spcAft>
                <a:spcPct val="0"/>
              </a:spcAft>
            </a:pPr>
            <a:endParaRPr lang="pl-PL" sz="1100" dirty="0" smtClean="0">
              <a:latin typeface="Arial" pitchFamily="34" charset="0"/>
              <a:cs typeface="Arial" pitchFamily="34" charset="0"/>
            </a:endParaRP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1214414" y="714356"/>
            <a:ext cx="6572296" cy="4693593"/>
          </a:xfrm>
          <a:prstGeom prst="rect">
            <a:avLst/>
          </a:prstGeom>
        </p:spPr>
        <p:txBody>
          <a:bodyPr wrap="square">
            <a:spAutoFit/>
          </a:bodyPr>
          <a:lstStyle/>
          <a:p>
            <a:pPr lvl="0" eaLnBrk="0" fontAlgn="base" hangingPunct="0">
              <a:spcBef>
                <a:spcPct val="0"/>
              </a:spcBef>
              <a:spcAft>
                <a:spcPct val="0"/>
              </a:spcAft>
            </a:pPr>
            <a:endParaRPr lang="pl-PL" sz="1100" dirty="0" smtClean="0">
              <a:latin typeface="Arial" pitchFamily="34" charset="0"/>
              <a:cs typeface="Arial" pitchFamily="34" charset="0"/>
            </a:endParaRPr>
          </a:p>
          <a:p>
            <a:pPr lvl="0" eaLnBrk="0" fontAlgn="base" hangingPunct="0">
              <a:spcBef>
                <a:spcPct val="0"/>
              </a:spcBef>
              <a:spcAft>
                <a:spcPct val="0"/>
              </a:spcAft>
            </a:pPr>
            <a:r>
              <a:rPr lang="pl-PL" b="1" dirty="0" smtClean="0">
                <a:latin typeface="Arial" pitchFamily="34" charset="0"/>
                <a:ea typeface="Times New Roman" pitchFamily="18" charset="0"/>
                <a:cs typeface="Arial" pitchFamily="34" charset="0"/>
              </a:rPr>
              <a:t>- lokale gastronomiczne</a:t>
            </a:r>
            <a:r>
              <a:rPr lang="pl-PL" dirty="0" smtClean="0">
                <a:latin typeface="Arial" pitchFamily="34" charset="0"/>
                <a:ea typeface="Times New Roman" pitchFamily="18" charset="0"/>
                <a:cs typeface="Arial" pitchFamily="34" charset="0"/>
              </a:rPr>
              <a:t>  - przykładem jest niedawna restauracja „Galicyjska” w pomieszczeniach dawnego budynku dworca w Krakowie czy planowane otwarcie kawiarni w remontowanych pomieszczeniach dworca w Skawinie; </a:t>
            </a:r>
            <a:endParaRPr lang="pl-PL" sz="1100" dirty="0" smtClean="0">
              <a:latin typeface="Arial" pitchFamily="34" charset="0"/>
              <a:cs typeface="Arial" pitchFamily="34" charset="0"/>
            </a:endParaRPr>
          </a:p>
          <a:p>
            <a:pPr lvl="0" eaLnBrk="0" fontAlgn="base" hangingPunct="0">
              <a:spcBef>
                <a:spcPct val="0"/>
              </a:spcBef>
              <a:spcAft>
                <a:spcPct val="0"/>
              </a:spcAft>
            </a:pPr>
            <a:r>
              <a:rPr lang="pl-PL" dirty="0" smtClean="0">
                <a:latin typeface="Arial" pitchFamily="34" charset="0"/>
                <a:ea typeface="Times New Roman" pitchFamily="18" charset="0"/>
                <a:cs typeface="Arial" pitchFamily="34" charset="0"/>
              </a:rPr>
              <a:t>- </a:t>
            </a:r>
            <a:r>
              <a:rPr lang="pl-PL" b="1" dirty="0" smtClean="0">
                <a:latin typeface="Arial" pitchFamily="34" charset="0"/>
                <a:ea typeface="Times New Roman" pitchFamily="18" charset="0"/>
                <a:cs typeface="Arial" pitchFamily="34" charset="0"/>
              </a:rPr>
              <a:t>plenery filmowe</a:t>
            </a:r>
            <a:r>
              <a:rPr lang="pl-PL" dirty="0" smtClean="0">
                <a:latin typeface="Arial" pitchFamily="34" charset="0"/>
                <a:ea typeface="Times New Roman" pitchFamily="18" charset="0"/>
                <a:cs typeface="Arial" pitchFamily="34" charset="0"/>
              </a:rPr>
              <a:t> – przykładów jest sporo, np. dworzec w Rabce (kręcono sceny do filmu „Duże zwierzę”  z 1999 r. w reżyserii Jerzego Stuhra), stacja kolejowa w Kasinie Wielkiej (sceny do „Listy Schindlera” ,„Katynia”; filmowcy wykorzystywali również eksponaty ze Skansenu Kolejowego w Chabówce m.in. do „Sławy i chwały”, „Złota dezerterów” i „Przedwiośnia”.]</a:t>
            </a:r>
            <a:endParaRPr lang="pl-PL" sz="1100" dirty="0" smtClean="0">
              <a:latin typeface="Arial" pitchFamily="34" charset="0"/>
              <a:cs typeface="Arial" pitchFamily="34" charset="0"/>
            </a:endParaRPr>
          </a:p>
          <a:p>
            <a:pPr lvl="0" eaLnBrk="0" fontAlgn="base" hangingPunct="0">
              <a:spcBef>
                <a:spcPct val="0"/>
              </a:spcBef>
              <a:spcAft>
                <a:spcPct val="0"/>
              </a:spcAft>
            </a:pPr>
            <a:endParaRPr lang="pl-PL" dirty="0" smtClean="0">
              <a:latin typeface="Arial" pitchFamily="34" charset="0"/>
              <a:ea typeface="Times New Roman" pitchFamily="18" charset="0"/>
              <a:cs typeface="Arial" pitchFamily="34" charset="0"/>
            </a:endParaRPr>
          </a:p>
          <a:p>
            <a:pPr lvl="0" eaLnBrk="0" fontAlgn="base" hangingPunct="0">
              <a:spcBef>
                <a:spcPct val="0"/>
              </a:spcBef>
              <a:spcAft>
                <a:spcPct val="0"/>
              </a:spcAft>
            </a:pPr>
            <a:r>
              <a:rPr lang="pl-PL" dirty="0" smtClean="0">
                <a:latin typeface="Arial" pitchFamily="34" charset="0"/>
                <a:ea typeface="Times New Roman" pitchFamily="18" charset="0"/>
                <a:cs typeface="Arial" pitchFamily="34" charset="0"/>
              </a:rPr>
              <a:t>Zabytki ruchome – najczęściej zabytkowe lokomotywy - bywają ustawiane w różnych miejscach jako swoiste </a:t>
            </a:r>
            <a:r>
              <a:rPr lang="pl-PL" b="1" dirty="0" smtClean="0">
                <a:latin typeface="Arial" pitchFamily="34" charset="0"/>
                <a:ea typeface="Times New Roman" pitchFamily="18" charset="0"/>
                <a:cs typeface="Arial" pitchFamily="34" charset="0"/>
              </a:rPr>
              <a:t>pomniki techniki</a:t>
            </a:r>
            <a:r>
              <a:rPr lang="pl-PL" dirty="0" smtClean="0">
                <a:latin typeface="Arial" pitchFamily="34" charset="0"/>
                <a:ea typeface="Times New Roman" pitchFamily="18" charset="0"/>
                <a:cs typeface="Arial" pitchFamily="34" charset="0"/>
              </a:rPr>
              <a:t> transportowej, np. stary parowóz na  Akademii Górniczo-Hutniczej lub przed dworcem w Nowym Sączu;</a:t>
            </a:r>
            <a:endParaRPr lang="pl-PL" sz="2800" dirty="0" smtClean="0">
              <a:latin typeface="Arial" pitchFamily="34" charset="0"/>
              <a:cs typeface="Arial" pitchFamily="34" charset="0"/>
            </a:endParaRP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1428728" y="928670"/>
            <a:ext cx="6858048" cy="4524315"/>
          </a:xfrm>
          <a:prstGeom prst="rect">
            <a:avLst/>
          </a:prstGeom>
        </p:spPr>
        <p:txBody>
          <a:bodyPr wrap="square">
            <a:spAutoFit/>
          </a:bodyPr>
          <a:lstStyle/>
          <a:p>
            <a:pPr lvl="0" eaLnBrk="0" fontAlgn="base" hangingPunct="0">
              <a:spcBef>
                <a:spcPct val="0"/>
              </a:spcBef>
              <a:spcAft>
                <a:spcPct val="0"/>
              </a:spcAft>
            </a:pPr>
            <a:r>
              <a:rPr lang="pl-PL" dirty="0" smtClean="0">
                <a:latin typeface="Arial" pitchFamily="34" charset="0"/>
                <a:ea typeface="Times New Roman" pitchFamily="18" charset="0"/>
                <a:cs typeface="Arial" pitchFamily="34" charset="0"/>
              </a:rPr>
              <a:t>- Przedstawione zabytkowe obiekty kolejnictwa są przykładem również </a:t>
            </a:r>
            <a:r>
              <a:rPr lang="pl-PL" b="1" dirty="0" smtClean="0">
                <a:latin typeface="Arial" pitchFamily="34" charset="0"/>
                <a:ea typeface="Times New Roman" pitchFamily="18" charset="0"/>
                <a:cs typeface="Arial" pitchFamily="34" charset="0"/>
              </a:rPr>
              <a:t>walorów turystycznych, </a:t>
            </a:r>
            <a:r>
              <a:rPr lang="pl-PL" dirty="0" smtClean="0">
                <a:latin typeface="Arial" pitchFamily="34" charset="0"/>
                <a:ea typeface="Times New Roman" pitchFamily="18" charset="0"/>
                <a:cs typeface="Arial" pitchFamily="34" charset="0"/>
              </a:rPr>
              <a:t>gdyż budzą zainteresowanie turystów i są czytelne w krajobrazie, tym bardziej, że mają jakby „od razu” zapewnioną dostępność komunikacyjną;</a:t>
            </a:r>
          </a:p>
          <a:p>
            <a:pPr lvl="0" eaLnBrk="0" fontAlgn="base" hangingPunct="0">
              <a:spcBef>
                <a:spcPct val="0"/>
              </a:spcBef>
              <a:spcAft>
                <a:spcPct val="0"/>
              </a:spcAft>
            </a:pPr>
            <a:endParaRPr lang="pl-PL" dirty="0" smtClean="0">
              <a:latin typeface="Arial" pitchFamily="34" charset="0"/>
              <a:cs typeface="Arial" pitchFamily="34" charset="0"/>
            </a:endParaRPr>
          </a:p>
          <a:p>
            <a:pPr eaLnBrk="0" fontAlgn="base" hangingPunct="0">
              <a:spcBef>
                <a:spcPct val="0"/>
              </a:spcBef>
              <a:spcAft>
                <a:spcPct val="0"/>
              </a:spcAft>
              <a:buFontTx/>
              <a:buChar char="-"/>
            </a:pPr>
            <a:r>
              <a:rPr lang="pl-PL" dirty="0" smtClean="0">
                <a:latin typeface="Arial" pitchFamily="34" charset="0"/>
                <a:ea typeface="Times New Roman" pitchFamily="18" charset="0"/>
                <a:cs typeface="Arial" pitchFamily="34" charset="0"/>
              </a:rPr>
              <a:t> Wykorzystanie zabytków kolejnictwa w turystyce jest bardzo szerokie, bo dołącza się w niej także walor </a:t>
            </a:r>
            <a:r>
              <a:rPr lang="pl-PL" b="1" dirty="0" smtClean="0">
                <a:latin typeface="Arial" pitchFamily="34" charset="0"/>
                <a:ea typeface="Times New Roman" pitchFamily="18" charset="0"/>
                <a:cs typeface="Arial" pitchFamily="34" charset="0"/>
              </a:rPr>
              <a:t>dydaktyczny</a:t>
            </a:r>
            <a:r>
              <a:rPr lang="pl-PL" dirty="0" smtClean="0">
                <a:latin typeface="Arial" pitchFamily="34" charset="0"/>
                <a:ea typeface="Times New Roman" pitchFamily="18" charset="0"/>
                <a:cs typeface="Arial" pitchFamily="34" charset="0"/>
              </a:rPr>
              <a:t> – np. lekcje muzealne lub przyjazdy pociągami retro, które pozwalają poznać zabytek nie tylko od strony technicznej, ale również poznać walory okolicy i jej środowisko naturalne;</a:t>
            </a:r>
            <a:r>
              <a:rPr lang="pl-PL" dirty="0" smtClean="0">
                <a:latin typeface="Arial" pitchFamily="34" charset="0"/>
                <a:cs typeface="Arial" pitchFamily="34" charset="0"/>
              </a:rPr>
              <a:t>  </a:t>
            </a:r>
          </a:p>
          <a:p>
            <a:pPr eaLnBrk="0" fontAlgn="base" hangingPunct="0">
              <a:spcBef>
                <a:spcPct val="0"/>
              </a:spcBef>
              <a:spcAft>
                <a:spcPct val="0"/>
              </a:spcAft>
            </a:pPr>
            <a:r>
              <a:rPr lang="pl-PL" dirty="0" smtClean="0">
                <a:latin typeface="Arial" pitchFamily="34" charset="0"/>
                <a:cs typeface="Arial" pitchFamily="34" charset="0"/>
              </a:rPr>
              <a:t>efektem tych działań są m.in. opracowana tematyczne wykonywane przez młodzież szkolną w ramach olimpiady geograficznej lub prace dyplomowe podejmowane przez studentów np. na kierunku turystyka i rekreacja Uniwersytetu Pedagogicznego w Krakowie;</a:t>
            </a:r>
          </a:p>
          <a:p>
            <a:pPr lvl="0" eaLnBrk="0" fontAlgn="base" hangingPunct="0">
              <a:spcBef>
                <a:spcPct val="0"/>
              </a:spcBef>
              <a:spcAft>
                <a:spcPct val="0"/>
              </a:spcAft>
            </a:pPr>
            <a:endParaRPr lang="pl-PL" dirty="0" smtClean="0">
              <a:latin typeface="Arial" pitchFamily="34" charset="0"/>
              <a:cs typeface="Arial" pitchFamily="34" charset="0"/>
            </a:endParaRPr>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Okładka książki Koleje"/>
          <p:cNvPicPr>
            <a:picLocks noChangeAspect="1" noChangeArrowheads="1"/>
          </p:cNvPicPr>
          <p:nvPr/>
        </p:nvPicPr>
        <p:blipFill>
          <a:blip r:embed="rId2" cstate="print"/>
          <a:srcRect/>
          <a:stretch>
            <a:fillRect/>
          </a:stretch>
        </p:blipFill>
        <p:spPr bwMode="auto">
          <a:xfrm>
            <a:off x="285720" y="214290"/>
            <a:ext cx="2071702" cy="2942759"/>
          </a:xfrm>
          <a:prstGeom prst="rect">
            <a:avLst/>
          </a:prstGeom>
          <a:noFill/>
          <a:ln w="9525">
            <a:noFill/>
            <a:miter lim="800000"/>
            <a:headEnd/>
            <a:tailEnd/>
          </a:ln>
        </p:spPr>
      </p:pic>
      <p:pic>
        <p:nvPicPr>
          <p:cNvPr id="78851" name="Picture 3" descr="file_117204"/>
          <p:cNvPicPr>
            <a:picLocks noChangeAspect="1" noChangeArrowheads="1"/>
          </p:cNvPicPr>
          <p:nvPr/>
        </p:nvPicPr>
        <p:blipFill>
          <a:blip r:embed="rId3" cstate="print"/>
          <a:srcRect/>
          <a:stretch>
            <a:fillRect/>
          </a:stretch>
        </p:blipFill>
        <p:spPr bwMode="auto">
          <a:xfrm>
            <a:off x="2643174" y="571480"/>
            <a:ext cx="2012260" cy="2857520"/>
          </a:xfrm>
          <a:prstGeom prst="rect">
            <a:avLst/>
          </a:prstGeom>
          <a:noFill/>
          <a:ln w="9525">
            <a:noFill/>
            <a:miter lim="800000"/>
            <a:headEnd/>
            <a:tailEnd/>
          </a:ln>
        </p:spPr>
      </p:pic>
      <p:pic>
        <p:nvPicPr>
          <p:cNvPr id="78852" name="Picture 4" descr="Kolej na Polskę. Najpiękniejsze zabytki kolejnictwa w Polsce - Opracowanie zbiorowe"/>
          <p:cNvPicPr>
            <a:picLocks noChangeAspect="1" noChangeArrowheads="1"/>
          </p:cNvPicPr>
          <p:nvPr/>
        </p:nvPicPr>
        <p:blipFill>
          <a:blip r:embed="rId4" cstate="print"/>
          <a:srcRect/>
          <a:stretch>
            <a:fillRect/>
          </a:stretch>
        </p:blipFill>
        <p:spPr bwMode="auto">
          <a:xfrm>
            <a:off x="6929454" y="3214686"/>
            <a:ext cx="2000264" cy="2714644"/>
          </a:xfrm>
          <a:prstGeom prst="rect">
            <a:avLst/>
          </a:prstGeom>
          <a:noFill/>
          <a:ln w="9525">
            <a:noFill/>
            <a:miter lim="800000"/>
            <a:headEnd/>
            <a:tailEnd/>
          </a:ln>
        </p:spPr>
      </p:pic>
      <p:pic>
        <p:nvPicPr>
          <p:cNvPr id="78853" name="Picture 5" descr="9788377056615"/>
          <p:cNvPicPr>
            <a:picLocks noChangeAspect="1" noChangeArrowheads="1"/>
          </p:cNvPicPr>
          <p:nvPr/>
        </p:nvPicPr>
        <p:blipFill>
          <a:blip r:embed="rId5" cstate="print"/>
          <a:srcRect/>
          <a:stretch>
            <a:fillRect/>
          </a:stretch>
        </p:blipFill>
        <p:spPr bwMode="auto">
          <a:xfrm>
            <a:off x="0" y="3857628"/>
            <a:ext cx="2714644" cy="2714644"/>
          </a:xfrm>
          <a:prstGeom prst="rect">
            <a:avLst/>
          </a:prstGeom>
          <a:noFill/>
          <a:ln w="9525">
            <a:noFill/>
            <a:miter lim="800000"/>
            <a:headEnd/>
            <a:tailEnd/>
          </a:ln>
        </p:spPr>
      </p:pic>
      <p:pic>
        <p:nvPicPr>
          <p:cNvPr id="78854" name="Picture 6" descr="https://cdn.bonito.pl/zdjecie/90023349/200/90023349.jpg"/>
          <p:cNvPicPr>
            <a:picLocks noChangeAspect="1" noChangeArrowheads="1"/>
          </p:cNvPicPr>
          <p:nvPr/>
        </p:nvPicPr>
        <p:blipFill>
          <a:blip r:embed="rId6" r:link="rId7" cstate="print"/>
          <a:srcRect/>
          <a:stretch>
            <a:fillRect/>
          </a:stretch>
        </p:blipFill>
        <p:spPr bwMode="auto">
          <a:xfrm>
            <a:off x="4786314" y="2071678"/>
            <a:ext cx="1905000" cy="2687637"/>
          </a:xfrm>
          <a:prstGeom prst="rect">
            <a:avLst/>
          </a:prstGeom>
          <a:noFill/>
          <a:ln w="9525">
            <a:noFill/>
            <a:miter lim="800000"/>
            <a:headEnd/>
            <a:tailEnd/>
          </a:ln>
        </p:spPr>
      </p:pic>
      <p:pic>
        <p:nvPicPr>
          <p:cNvPr id="78855" name="Picture 7" descr="KOLEJE POLSKIE 1842 - 1972"/>
          <p:cNvPicPr>
            <a:picLocks noChangeAspect="1" noChangeArrowheads="1"/>
          </p:cNvPicPr>
          <p:nvPr/>
        </p:nvPicPr>
        <p:blipFill>
          <a:blip r:embed="rId8" cstate="print"/>
          <a:srcRect/>
          <a:stretch>
            <a:fillRect/>
          </a:stretch>
        </p:blipFill>
        <p:spPr bwMode="auto">
          <a:xfrm>
            <a:off x="2714612" y="3643314"/>
            <a:ext cx="1909299" cy="2714644"/>
          </a:xfrm>
          <a:prstGeom prst="rect">
            <a:avLst/>
          </a:prstGeom>
          <a:noFill/>
          <a:ln w="9525">
            <a:noFill/>
            <a:miter lim="800000"/>
            <a:headEnd/>
            <a:tailEnd/>
          </a:ln>
        </p:spPr>
      </p:pic>
      <p:sp>
        <p:nvSpPr>
          <p:cNvPr id="8" name="pole tekstowe 7"/>
          <p:cNvSpPr txBox="1"/>
          <p:nvPr/>
        </p:nvSpPr>
        <p:spPr>
          <a:xfrm>
            <a:off x="5000628" y="214290"/>
            <a:ext cx="3857652" cy="369332"/>
          </a:xfrm>
          <a:prstGeom prst="rect">
            <a:avLst/>
          </a:prstGeom>
          <a:noFill/>
        </p:spPr>
        <p:txBody>
          <a:bodyPr wrap="square" rtlCol="0">
            <a:spAutoFit/>
          </a:bodyPr>
          <a:lstStyle/>
          <a:p>
            <a:r>
              <a:rPr lang="pl-PL" b="1" dirty="0" smtClean="0"/>
              <a:t>Książkowe opracowania tematyczne</a:t>
            </a:r>
            <a:r>
              <a:rPr lang="pl-PL" dirty="0" smtClean="0"/>
              <a:t>:</a:t>
            </a:r>
            <a:endParaRPr lang="pl-PL" dirty="0"/>
          </a:p>
        </p:txBody>
      </p:sp>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214282" y="448370"/>
            <a:ext cx="8429652"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7938" algn="ctr" fontAlgn="base">
              <a:spcBef>
                <a:spcPct val="0"/>
              </a:spcBef>
              <a:spcAft>
                <a:spcPct val="0"/>
              </a:spcAft>
            </a:pPr>
            <a:r>
              <a:rPr kumimoji="0" lang="pl-PL"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Spis podstawowej literatury</a:t>
            </a:r>
            <a:r>
              <a:rPr kumimoji="0" lang="pl-PL" sz="1600" b="1" i="0" u="none" strike="noStrike" cap="none" normalizeH="0" dirty="0" smtClean="0">
                <a:ln>
                  <a:noFill/>
                </a:ln>
                <a:solidFill>
                  <a:schemeClr val="tx1"/>
                </a:solidFill>
                <a:effectLst/>
                <a:latin typeface="Arial" pitchFamily="34" charset="0"/>
                <a:ea typeface="Times New Roman" pitchFamily="18" charset="0"/>
                <a:cs typeface="Arial" pitchFamily="34" charset="0"/>
              </a:rPr>
              <a:t> wykorzystanej w prezentacji (+okładki książek)</a:t>
            </a:r>
            <a:r>
              <a:rPr kumimoji="0" lang="pl-PL"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p>
          <a:p>
            <a:pPr lvl="0" indent="7938" algn="ctr" fontAlgn="base">
              <a:spcBef>
                <a:spcPct val="0"/>
              </a:spcBef>
              <a:spcAft>
                <a:spcPct val="0"/>
              </a:spcAft>
            </a:pPr>
            <a:endParaRPr kumimoji="0" lang="pl-PL"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7938" algn="just" defTabSz="914400" rtl="0" eaLnBrk="0" fontAlgn="base" latinLnBrk="0" hangingPunct="0">
              <a:lnSpc>
                <a:spcPct val="100000"/>
              </a:lnSpc>
              <a:spcBef>
                <a:spcPct val="0"/>
              </a:spcBef>
              <a:spcAft>
                <a:spcPct val="0"/>
              </a:spcAft>
              <a:buClrTx/>
              <a:buSzTx/>
              <a:buFontTx/>
              <a:buNone/>
              <a:tabLst/>
            </a:pPr>
            <a:r>
              <a:rPr kumimoji="0" lang="pl-PL"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Hydzik, J., </a:t>
            </a:r>
            <a:r>
              <a:rPr kumimoji="0" lang="pl-PL"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Schwertner</a:t>
            </a:r>
            <a:r>
              <a:rPr kumimoji="0" lang="pl-PL"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D., Żurowska, J. (red.) (2012). </a:t>
            </a:r>
            <a:r>
              <a:rPr kumimoji="0" lang="pl-PL" sz="16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Wybrane zagadnienia historii </a:t>
            </a:r>
          </a:p>
          <a:p>
            <a:pPr marL="0" marR="0" lvl="0" indent="7938" algn="just" defTabSz="914400" rtl="0" eaLnBrk="0" fontAlgn="base" latinLnBrk="0" hangingPunct="0">
              <a:lnSpc>
                <a:spcPct val="100000"/>
              </a:lnSpc>
              <a:spcBef>
                <a:spcPct val="0"/>
              </a:spcBef>
              <a:spcAft>
                <a:spcPct val="0"/>
              </a:spcAft>
              <a:buClrTx/>
              <a:buSzTx/>
              <a:buFontTx/>
              <a:buNone/>
              <a:tabLst/>
            </a:pPr>
            <a:r>
              <a:rPr lang="pl-PL" sz="1600" i="1" dirty="0" smtClean="0">
                <a:latin typeface="Arial" pitchFamily="34" charset="0"/>
                <a:ea typeface="Times New Roman" pitchFamily="18" charset="0"/>
                <a:cs typeface="Arial" pitchFamily="34" charset="0"/>
              </a:rPr>
              <a:t>        </a:t>
            </a:r>
            <a:r>
              <a:rPr kumimoji="0" lang="pl-PL" sz="16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zabytków transportu.</a:t>
            </a:r>
            <a:r>
              <a:rPr kumimoji="0" lang="pl-PL"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Kraków: Stowarzyszenie Inżynierów i Techników Komunikacji </a:t>
            </a:r>
          </a:p>
          <a:p>
            <a:pPr marL="0" marR="0" lvl="0" indent="7938" algn="just" defTabSz="914400" rtl="0" eaLnBrk="0" fontAlgn="base" latinLnBrk="0" hangingPunct="0">
              <a:lnSpc>
                <a:spcPct val="100000"/>
              </a:lnSpc>
              <a:spcBef>
                <a:spcPct val="0"/>
              </a:spcBef>
              <a:spcAft>
                <a:spcPct val="0"/>
              </a:spcAft>
              <a:buClrTx/>
              <a:buSzTx/>
              <a:buFontTx/>
              <a:buNone/>
              <a:tabLst/>
            </a:pPr>
            <a:r>
              <a:rPr lang="pl-PL" sz="1600" dirty="0" smtClean="0">
                <a:latin typeface="Arial" pitchFamily="34" charset="0"/>
                <a:ea typeface="Times New Roman" pitchFamily="18" charset="0"/>
                <a:cs typeface="Arial" pitchFamily="34" charset="0"/>
              </a:rPr>
              <a:t>        </a:t>
            </a:r>
            <a:r>
              <a:rPr kumimoji="0" lang="pl-PL"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Odział w Krakowie.</a:t>
            </a:r>
            <a:endParaRPr kumimoji="0" lang="pl-PL"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7938" algn="just" defTabSz="914400" rtl="0" eaLnBrk="0" fontAlgn="base" latinLnBrk="0" hangingPunct="0">
              <a:lnSpc>
                <a:spcPct val="100000"/>
              </a:lnSpc>
              <a:spcBef>
                <a:spcPct val="0"/>
              </a:spcBef>
              <a:spcAft>
                <a:spcPct val="0"/>
              </a:spcAft>
              <a:buClrTx/>
              <a:buSzTx/>
              <a:buFontTx/>
              <a:buNone/>
              <a:tabLst/>
            </a:pPr>
            <a:r>
              <a:rPr kumimoji="0" lang="pl-PL"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Jeleń, E., Krupski, J. (1999). </a:t>
            </a:r>
            <a:r>
              <a:rPr kumimoji="0" lang="pl-PL" sz="16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Stacja końcowa Zakopane. 100 lat kolei zakopiańskiej 1899-</a:t>
            </a:r>
          </a:p>
          <a:p>
            <a:pPr marL="0" marR="0" lvl="0" indent="7938" algn="just" defTabSz="914400" rtl="0" eaLnBrk="0" fontAlgn="base" latinLnBrk="0" hangingPunct="0">
              <a:lnSpc>
                <a:spcPct val="100000"/>
              </a:lnSpc>
              <a:spcBef>
                <a:spcPct val="0"/>
              </a:spcBef>
              <a:spcAft>
                <a:spcPct val="0"/>
              </a:spcAft>
              <a:buClrTx/>
              <a:buSzTx/>
              <a:buFontTx/>
              <a:buNone/>
              <a:tabLst/>
            </a:pPr>
            <a:r>
              <a:rPr lang="pl-PL" sz="1600" i="1" dirty="0" smtClean="0">
                <a:latin typeface="Arial" pitchFamily="34" charset="0"/>
                <a:ea typeface="Times New Roman" pitchFamily="18" charset="0"/>
                <a:cs typeface="Arial" pitchFamily="34" charset="0"/>
              </a:rPr>
              <a:t>       </a:t>
            </a:r>
            <a:r>
              <a:rPr kumimoji="0" lang="pl-PL" sz="16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1999.</a:t>
            </a:r>
            <a:r>
              <a:rPr kumimoji="0" lang="pl-PL"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Warszawa: Kolejowa Oficyna Wydawnicza.</a:t>
            </a:r>
            <a:endParaRPr kumimoji="0" lang="pl-PL"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7938" algn="just" defTabSz="914400" rtl="0" eaLnBrk="0" fontAlgn="base" latinLnBrk="0" hangingPunct="0">
              <a:lnSpc>
                <a:spcPct val="100000"/>
              </a:lnSpc>
              <a:spcBef>
                <a:spcPct val="0"/>
              </a:spcBef>
              <a:spcAft>
                <a:spcPct val="0"/>
              </a:spcAft>
              <a:buClrTx/>
              <a:buSzTx/>
              <a:buFontTx/>
              <a:buNone/>
              <a:tabLst/>
            </a:pPr>
            <a:r>
              <a:rPr kumimoji="0" lang="pl-PL"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Moczulski, M. (1998). Ochrona zabytków kolejnictwa na terenie Polski. W: </a:t>
            </a:r>
            <a:r>
              <a:rPr kumimoji="0" lang="pl-PL" sz="16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Społeczna</a:t>
            </a:r>
          </a:p>
          <a:p>
            <a:pPr marL="0" marR="0" lvl="0" indent="7938" algn="just" defTabSz="914400" rtl="0" eaLnBrk="0" fontAlgn="base" latinLnBrk="0" hangingPunct="0">
              <a:lnSpc>
                <a:spcPct val="100000"/>
              </a:lnSpc>
              <a:spcBef>
                <a:spcPct val="0"/>
              </a:spcBef>
              <a:spcAft>
                <a:spcPct val="0"/>
              </a:spcAft>
              <a:buClrTx/>
              <a:buSzTx/>
              <a:buFontTx/>
              <a:buNone/>
              <a:tabLst/>
            </a:pPr>
            <a:r>
              <a:rPr lang="pl-PL" sz="1600" i="1" dirty="0" smtClean="0">
                <a:latin typeface="Arial" pitchFamily="34" charset="0"/>
                <a:ea typeface="Times New Roman" pitchFamily="18" charset="0"/>
                <a:cs typeface="Arial" pitchFamily="34" charset="0"/>
              </a:rPr>
              <a:t>       O</a:t>
            </a:r>
            <a:r>
              <a:rPr kumimoji="0" lang="pl-PL" sz="16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pieka nad zabytkami, t. III</a:t>
            </a:r>
            <a:r>
              <a:rPr kumimoji="0" lang="pl-PL"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Warszawa: Oddział PTTK Warszawa-Śródmieście, 29-38.</a:t>
            </a:r>
            <a:endParaRPr kumimoji="0" lang="pl-PL"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7938" algn="just" defTabSz="914400" rtl="0" eaLnBrk="0" fontAlgn="base" latinLnBrk="0" hangingPunct="0">
              <a:lnSpc>
                <a:spcPct val="100000"/>
              </a:lnSpc>
              <a:spcBef>
                <a:spcPct val="0"/>
              </a:spcBef>
              <a:spcAft>
                <a:spcPct val="0"/>
              </a:spcAft>
              <a:buClrTx/>
              <a:buSzTx/>
              <a:buFontTx/>
              <a:buNone/>
              <a:tabLst/>
            </a:pPr>
            <a:r>
              <a:rPr kumimoji="0" lang="pl-PL"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Panasiewicz, M. (2007). </a:t>
            </a:r>
            <a:r>
              <a:rPr kumimoji="0" lang="pl-PL" sz="16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Od ogrzewalni do Skansenu czyli Dzieje Parowozowni w </a:t>
            </a:r>
          </a:p>
          <a:p>
            <a:pPr marL="0" marR="0" lvl="0" indent="7938" algn="just" defTabSz="914400" rtl="0" eaLnBrk="0" fontAlgn="base" latinLnBrk="0" hangingPunct="0">
              <a:lnSpc>
                <a:spcPct val="100000"/>
              </a:lnSpc>
              <a:spcBef>
                <a:spcPct val="0"/>
              </a:spcBef>
              <a:spcAft>
                <a:spcPct val="0"/>
              </a:spcAft>
              <a:buClrTx/>
              <a:buSzTx/>
              <a:buFontTx/>
              <a:buNone/>
              <a:tabLst/>
            </a:pPr>
            <a:r>
              <a:rPr lang="pl-PL" sz="1600" i="1" dirty="0" smtClean="0">
                <a:latin typeface="Arial" pitchFamily="34" charset="0"/>
                <a:ea typeface="Times New Roman" pitchFamily="18" charset="0"/>
                <a:cs typeface="Arial" pitchFamily="34" charset="0"/>
              </a:rPr>
              <a:t>       </a:t>
            </a:r>
            <a:r>
              <a:rPr kumimoji="0" lang="pl-PL" sz="16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Chabówce.</a:t>
            </a:r>
            <a:r>
              <a:rPr kumimoji="0" lang="pl-PL"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Nowy Targ: Prochem.</a:t>
            </a:r>
            <a:endParaRPr kumimoji="0" lang="pl-PL"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7938" algn="just"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Szelińska-Kukulak</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M. (2015). Monuments of Technology as Objects of Industrial Tourism in </a:t>
            </a:r>
            <a:endParaRPr kumimoji="0" lang="pl-PL"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7938" algn="just" defTabSz="914400" rtl="0" eaLnBrk="0" fontAlgn="base" latinLnBrk="0" hangingPunct="0">
              <a:lnSpc>
                <a:spcPct val="100000"/>
              </a:lnSpc>
              <a:spcBef>
                <a:spcPct val="0"/>
              </a:spcBef>
              <a:spcAft>
                <a:spcPct val="0"/>
              </a:spcAft>
              <a:buClrTx/>
              <a:buSzTx/>
              <a:buFontTx/>
              <a:buNone/>
              <a:tabLst/>
            </a:pPr>
            <a:r>
              <a:rPr lang="pl-PL" sz="1600" dirty="0" smtClean="0">
                <a:latin typeface="Arial" pitchFamily="34" charset="0"/>
                <a:ea typeface="Times New Roman" pitchFamily="18" charset="0"/>
                <a:cs typeface="Arial" pitchFamily="34" charset="0"/>
              </a:rPr>
              <a:t>       </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Poland, with Particular Emphasis on </a:t>
            </a: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Malopolska</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Region. W: </a:t>
            </a:r>
            <a:r>
              <a:rPr kumimoji="0" lang="en-US" sz="16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Natural and cultural </a:t>
            </a:r>
            <a:endParaRPr kumimoji="0" lang="pl-PL" sz="16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7938" algn="just" defTabSz="914400" rtl="0" eaLnBrk="0" fontAlgn="base" latinLnBrk="0" hangingPunct="0">
              <a:lnSpc>
                <a:spcPct val="100000"/>
              </a:lnSpc>
              <a:spcBef>
                <a:spcPct val="0"/>
              </a:spcBef>
              <a:spcAft>
                <a:spcPct val="0"/>
              </a:spcAft>
              <a:buClrTx/>
              <a:buSzTx/>
              <a:buFontTx/>
              <a:buNone/>
              <a:tabLst/>
            </a:pPr>
            <a:r>
              <a:rPr lang="pl-PL" sz="1600" i="1" dirty="0" smtClean="0">
                <a:latin typeface="Arial" pitchFamily="34" charset="0"/>
                <a:ea typeface="Times New Roman" pitchFamily="18" charset="0"/>
                <a:cs typeface="Arial" pitchFamily="34" charset="0"/>
              </a:rPr>
              <a:t>       </a:t>
            </a:r>
            <a:r>
              <a:rPr kumimoji="0" lang="en-US" sz="16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heritage: interdisciplinary researches, preservation and development</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(ss. 319-330). </a:t>
            </a:r>
            <a:endParaRPr kumimoji="0" lang="pl-PL"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7938" algn="just" defTabSz="914400" rtl="0" eaLnBrk="0" fontAlgn="base" latinLnBrk="0" hangingPunct="0">
              <a:lnSpc>
                <a:spcPct val="100000"/>
              </a:lnSpc>
              <a:spcBef>
                <a:spcPct val="0"/>
              </a:spcBef>
              <a:spcAft>
                <a:spcPct val="0"/>
              </a:spcAft>
              <a:buClrTx/>
              <a:buSzTx/>
              <a:buFontTx/>
              <a:buNone/>
              <a:tabLst/>
            </a:pPr>
            <a:r>
              <a:rPr lang="pl-PL" sz="1600" dirty="0" smtClean="0">
                <a:latin typeface="Arial" pitchFamily="34" charset="0"/>
                <a:ea typeface="Times New Roman" pitchFamily="18" charset="0"/>
                <a:cs typeface="Arial" pitchFamily="34" charset="0"/>
              </a:rPr>
              <a:t>       </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Sankt-Petersburg, Russia: </a:t>
            </a: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Herzen</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State Pedagogical University of Russia.</a:t>
            </a:r>
            <a:endParaRPr kumimoji="0" lang="pl-PL"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7938" algn="just"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Szelińska-Kukulak</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M.,  </a:t>
            </a:r>
            <a:r>
              <a:rPr kumimoji="0" lang="en-US"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Kukulak</a:t>
            </a:r>
            <a:r>
              <a:rPr kumimoji="0" lang="en-US"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J. (2016).  </a:t>
            </a:r>
            <a:r>
              <a:rPr kumimoji="0" lang="pl-PL"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Ochrona zabytków techniki transportowej w </a:t>
            </a:r>
          </a:p>
          <a:p>
            <a:pPr marL="0" marR="0" lvl="0" indent="7938" algn="just" defTabSz="914400" rtl="0" eaLnBrk="0" fontAlgn="base" latinLnBrk="0" hangingPunct="0">
              <a:lnSpc>
                <a:spcPct val="100000"/>
              </a:lnSpc>
              <a:spcBef>
                <a:spcPct val="0"/>
              </a:spcBef>
              <a:spcAft>
                <a:spcPct val="0"/>
              </a:spcAft>
              <a:buClrTx/>
              <a:buSzTx/>
              <a:buFontTx/>
              <a:buNone/>
              <a:tabLst/>
            </a:pPr>
            <a:r>
              <a:rPr lang="pl-PL" sz="1600" dirty="0" smtClean="0">
                <a:latin typeface="Arial" pitchFamily="34" charset="0"/>
                <a:ea typeface="Times New Roman" pitchFamily="18" charset="0"/>
                <a:cs typeface="Arial" pitchFamily="34" charset="0"/>
              </a:rPr>
              <a:t>       </a:t>
            </a:r>
            <a:r>
              <a:rPr kumimoji="0" lang="pl-PL"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południowo-wschodniej Polsce. </a:t>
            </a:r>
            <a:r>
              <a:rPr kumimoji="0" lang="pl-PL" sz="1600" b="0" i="1"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Annales</a:t>
            </a:r>
            <a:r>
              <a:rPr kumimoji="0" lang="pl-PL" sz="16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pl-PL" sz="1600" b="0" i="1"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Universitatis</a:t>
            </a:r>
            <a:r>
              <a:rPr kumimoji="0" lang="pl-PL" sz="16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pl-PL" sz="1600" b="0" i="1"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Paedagogicae</a:t>
            </a:r>
            <a:r>
              <a:rPr kumimoji="0" lang="pl-PL" sz="16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pl-PL" sz="1600" b="0" i="1"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Cracoviensis</a:t>
            </a:r>
            <a:r>
              <a:rPr kumimoji="0" lang="pl-PL" sz="16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221 </a:t>
            </a:r>
          </a:p>
          <a:p>
            <a:pPr marL="0" marR="0" lvl="0" indent="7938" algn="just" defTabSz="914400" rtl="0" eaLnBrk="0" fontAlgn="base" latinLnBrk="0" hangingPunct="0">
              <a:lnSpc>
                <a:spcPct val="100000"/>
              </a:lnSpc>
              <a:spcBef>
                <a:spcPct val="0"/>
              </a:spcBef>
              <a:spcAft>
                <a:spcPct val="0"/>
              </a:spcAft>
              <a:buClrTx/>
              <a:buSzTx/>
              <a:buFontTx/>
              <a:buNone/>
              <a:tabLst/>
            </a:pPr>
            <a:r>
              <a:rPr lang="pl-PL" sz="1600" i="1" dirty="0" smtClean="0">
                <a:latin typeface="Arial" pitchFamily="34" charset="0"/>
                <a:ea typeface="Times New Roman" pitchFamily="18" charset="0"/>
                <a:cs typeface="Arial" pitchFamily="34" charset="0"/>
              </a:rPr>
              <a:t>       </a:t>
            </a:r>
            <a:r>
              <a:rPr kumimoji="0" lang="pl-PL" sz="16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Studia </a:t>
            </a:r>
            <a:r>
              <a:rPr kumimoji="0" lang="pl-PL" sz="1600" b="0" i="1"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Geographica</a:t>
            </a:r>
            <a:r>
              <a:rPr kumimoji="0" lang="pl-PL" sz="16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X,</a:t>
            </a:r>
            <a:r>
              <a:rPr kumimoji="0" lang="pl-PL"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223-243.</a:t>
            </a:r>
            <a:endParaRPr kumimoji="0" lang="pl-PL"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7938" algn="just" defTabSz="914400" rtl="0" eaLnBrk="0" fontAlgn="base" latinLnBrk="0" hangingPunct="0">
              <a:lnSpc>
                <a:spcPct val="100000"/>
              </a:lnSpc>
              <a:spcBef>
                <a:spcPct val="0"/>
              </a:spcBef>
              <a:spcAft>
                <a:spcPct val="0"/>
              </a:spcAft>
              <a:buClrTx/>
              <a:buSzTx/>
              <a:buFontTx/>
              <a:buNone/>
              <a:tabLst/>
            </a:pPr>
            <a:r>
              <a:rPr kumimoji="0" lang="pl-PL" sz="16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Zeszyty Naukowo-Techniczne Stowarzyszenia Inżynierów i Techników Komunikacji </a:t>
            </a:r>
          </a:p>
          <a:p>
            <a:pPr marL="0" marR="0" lvl="0" indent="7938" algn="just" defTabSz="914400" rtl="0" eaLnBrk="0" fontAlgn="base" latinLnBrk="0" hangingPunct="0">
              <a:lnSpc>
                <a:spcPct val="100000"/>
              </a:lnSpc>
              <a:spcBef>
                <a:spcPct val="0"/>
              </a:spcBef>
              <a:spcAft>
                <a:spcPct val="0"/>
              </a:spcAft>
              <a:buClrTx/>
              <a:buSzTx/>
              <a:buFontTx/>
              <a:buNone/>
              <a:tabLst/>
            </a:pPr>
            <a:r>
              <a:rPr lang="pl-PL" sz="1600" i="1" dirty="0" smtClean="0">
                <a:latin typeface="Arial" pitchFamily="34" charset="0"/>
                <a:ea typeface="Times New Roman" pitchFamily="18" charset="0"/>
                <a:cs typeface="Arial" pitchFamily="34" charset="0"/>
              </a:rPr>
              <a:t>       </a:t>
            </a:r>
            <a:r>
              <a:rPr kumimoji="0" lang="pl-PL" sz="16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Rzeczypospolitej Polskiej Oddział w Krakowie</a:t>
            </a:r>
            <a:r>
              <a:rPr kumimoji="0" lang="pl-PL"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seria: materiały konferencyjne:</a:t>
            </a:r>
            <a:endParaRPr lang="pl-PL" sz="1600" dirty="0" smtClean="0">
              <a:latin typeface="Arial" pitchFamily="34" charset="0"/>
              <a:cs typeface="Arial" pitchFamily="34" charset="0"/>
            </a:endParaRPr>
          </a:p>
          <a:p>
            <a:pPr marL="0" marR="0" lvl="0" indent="7938" algn="just" defTabSz="914400" rtl="0" eaLnBrk="0" fontAlgn="base" latinLnBrk="0" hangingPunct="0">
              <a:lnSpc>
                <a:spcPct val="100000"/>
              </a:lnSpc>
              <a:spcBef>
                <a:spcPct val="0"/>
              </a:spcBef>
              <a:spcAft>
                <a:spcPct val="0"/>
              </a:spcAft>
              <a:buClrTx/>
              <a:buSzTx/>
              <a:buFontTx/>
              <a:buNone/>
              <a:tabLst/>
            </a:pPr>
            <a:r>
              <a:rPr kumimoji="0" lang="pl-PL" sz="1600" b="0" i="0" u="none" strike="noStrike" cap="none" normalizeH="0" dirty="0" smtClean="0">
                <a:ln>
                  <a:noFill/>
                </a:ln>
                <a:solidFill>
                  <a:schemeClr val="tx1"/>
                </a:solidFill>
                <a:effectLst/>
                <a:latin typeface="Arial" pitchFamily="34" charset="0"/>
                <a:ea typeface="Times New Roman" pitchFamily="18" charset="0"/>
                <a:cs typeface="Arial" pitchFamily="34" charset="0"/>
              </a:rPr>
              <a:t>       </a:t>
            </a:r>
            <a:r>
              <a:rPr kumimoji="0" lang="pl-PL"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nr 51 (100). Historia i ochrona zabytków w transporcie (2002);</a:t>
            </a:r>
            <a:endParaRPr kumimoji="0" lang="pl-PL"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7938" algn="just" defTabSz="914400" rtl="0" eaLnBrk="0" fontAlgn="base" latinLnBrk="0" hangingPunct="0">
              <a:lnSpc>
                <a:spcPct val="100000"/>
              </a:lnSpc>
              <a:spcBef>
                <a:spcPct val="0"/>
              </a:spcBef>
              <a:spcAft>
                <a:spcPct val="0"/>
              </a:spcAft>
              <a:buClrTx/>
              <a:buSzTx/>
              <a:buFontTx/>
              <a:buNone/>
              <a:tabLst/>
            </a:pPr>
            <a:r>
              <a:rPr lang="pl-PL" sz="1600" dirty="0" smtClean="0">
                <a:latin typeface="Arial" pitchFamily="34" charset="0"/>
                <a:ea typeface="Times New Roman" pitchFamily="18" charset="0"/>
                <a:cs typeface="Arial" pitchFamily="34" charset="0"/>
              </a:rPr>
              <a:t>       </a:t>
            </a:r>
            <a:r>
              <a:rPr kumimoji="0" lang="pl-PL"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nr 71 (122). Zabytkowe obiekty techniki transportowej (2005). </a:t>
            </a:r>
            <a:endParaRPr kumimoji="0" lang="pl-PL"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7938" algn="just" defTabSz="914400" rtl="0" eaLnBrk="0" fontAlgn="base" latinLnBrk="0" hangingPunct="0">
              <a:lnSpc>
                <a:spcPct val="100000"/>
              </a:lnSpc>
              <a:spcBef>
                <a:spcPct val="0"/>
              </a:spcBef>
              <a:spcAft>
                <a:spcPct val="0"/>
              </a:spcAft>
              <a:buClrTx/>
              <a:buSzTx/>
              <a:buFontTx/>
              <a:buNone/>
              <a:tabLst/>
            </a:pPr>
            <a:r>
              <a:rPr kumimoji="0" lang="pl-PL"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nr 74 (125). Zabytki transportu – Potencjał kulturowy i turystyczny (2005).</a:t>
            </a:r>
            <a:r>
              <a:rPr kumimoji="0" lang="pl-PL" sz="1600" b="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pl-PL"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7938" algn="just" defTabSz="914400" rtl="0" eaLnBrk="0" fontAlgn="base" latinLnBrk="0" hangingPunct="0">
              <a:lnSpc>
                <a:spcPct val="100000"/>
              </a:lnSpc>
              <a:spcBef>
                <a:spcPct val="0"/>
              </a:spcBef>
              <a:spcAft>
                <a:spcPct val="0"/>
              </a:spcAft>
              <a:buClrTx/>
              <a:buSzTx/>
              <a:buFontTx/>
              <a:buNone/>
              <a:tabLst/>
            </a:pPr>
            <a:r>
              <a:rPr kumimoji="0" lang="pl-PL"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nr 81 (135). Technika w transporcie. Historia i Zabytki (2007).</a:t>
            </a:r>
            <a:endParaRPr kumimoji="0" lang="pl-PL" sz="1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rostokąt 4"/>
          <p:cNvSpPr/>
          <p:nvPr/>
        </p:nvSpPr>
        <p:spPr>
          <a:xfrm>
            <a:off x="0" y="0"/>
            <a:ext cx="9144000" cy="68580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4097" name="Picture 1" descr="C:\Users\JK\Desktop\Kolejowe\DSCN8712.JPG"/>
          <p:cNvPicPr>
            <a:picLocks noChangeAspect="1" noChangeArrowheads="1"/>
          </p:cNvPicPr>
          <p:nvPr/>
        </p:nvPicPr>
        <p:blipFill>
          <a:blip r:embed="rId2" cstate="print"/>
          <a:srcRect/>
          <a:stretch>
            <a:fillRect/>
          </a:stretch>
        </p:blipFill>
        <p:spPr bwMode="auto">
          <a:xfrm>
            <a:off x="785786" y="1000108"/>
            <a:ext cx="5578484" cy="4183605"/>
          </a:xfrm>
          <a:prstGeom prst="rect">
            <a:avLst/>
          </a:prstGeom>
          <a:noFill/>
        </p:spPr>
      </p:pic>
      <p:sp>
        <p:nvSpPr>
          <p:cNvPr id="4" name="pole tekstowe 3"/>
          <p:cNvSpPr txBox="1"/>
          <p:nvPr/>
        </p:nvSpPr>
        <p:spPr>
          <a:xfrm>
            <a:off x="2285984" y="5643578"/>
            <a:ext cx="6500858" cy="369332"/>
          </a:xfrm>
          <a:prstGeom prst="rect">
            <a:avLst/>
          </a:prstGeom>
          <a:noFill/>
        </p:spPr>
        <p:txBody>
          <a:bodyPr wrap="square" rtlCol="0">
            <a:spAutoFit/>
          </a:bodyPr>
          <a:lstStyle/>
          <a:p>
            <a:r>
              <a:rPr lang="pl-PL" b="1" dirty="0" smtClean="0"/>
              <a:t>DZIĘKUJEMY ZA UWAGĘ………..</a:t>
            </a:r>
            <a:endParaRPr lang="pl-PL" b="1" dirty="0"/>
          </a:p>
        </p:txBody>
      </p:sp>
    </p:spTree>
  </p:cSld>
  <p:clrMapOvr>
    <a:masterClrMapping/>
  </p:clrMapOvr>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2153</TotalTime>
  <Words>5139</Words>
  <Application>Microsoft Office PowerPoint</Application>
  <PresentationFormat>Pokaz na ekranie (4:3)</PresentationFormat>
  <Paragraphs>520</Paragraphs>
  <Slides>123</Slides>
  <Notes>4</Notes>
  <HiddenSlides>0</HiddenSlides>
  <MMClips>0</MMClips>
  <ScaleCrop>false</ScaleCrop>
  <HeadingPairs>
    <vt:vector size="6" baseType="variant">
      <vt:variant>
        <vt:lpstr>Używane czcionki</vt:lpstr>
      </vt:variant>
      <vt:variant>
        <vt:i4>5</vt:i4>
      </vt:variant>
      <vt:variant>
        <vt:lpstr>Motyw</vt:lpstr>
      </vt:variant>
      <vt:variant>
        <vt:i4>1</vt:i4>
      </vt:variant>
      <vt:variant>
        <vt:lpstr>Tytuły slajdów</vt:lpstr>
      </vt:variant>
      <vt:variant>
        <vt:i4>123</vt:i4>
      </vt:variant>
    </vt:vector>
  </HeadingPairs>
  <TitlesOfParts>
    <vt:vector size="129" baseType="lpstr">
      <vt:lpstr>Arial</vt:lpstr>
      <vt:lpstr>Calibri</vt:lpstr>
      <vt:lpstr>Helvetica</vt:lpstr>
      <vt:lpstr>Lato</vt:lpstr>
      <vt:lpstr>Times New Roman</vt:lpstr>
      <vt:lpstr>Motyw pakietu Office</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Slajd 1</dc:title>
  <dc:creator>JK</dc:creator>
  <cp:lastModifiedBy>user</cp:lastModifiedBy>
  <cp:revision>292</cp:revision>
  <dcterms:created xsi:type="dcterms:W3CDTF">2015-11-23T12:51:06Z</dcterms:created>
  <dcterms:modified xsi:type="dcterms:W3CDTF">2017-10-18T07:12:39Z</dcterms:modified>
</cp:coreProperties>
</file>