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1"/>
  </p:notesMasterIdLst>
  <p:sldIdLst>
    <p:sldId id="355" r:id="rId2"/>
    <p:sldId id="392" r:id="rId3"/>
    <p:sldId id="356" r:id="rId4"/>
    <p:sldId id="288" r:id="rId5"/>
    <p:sldId id="293" r:id="rId6"/>
    <p:sldId id="357" r:id="rId7"/>
    <p:sldId id="268" r:id="rId8"/>
    <p:sldId id="271" r:id="rId9"/>
    <p:sldId id="337" r:id="rId10"/>
    <p:sldId id="276" r:id="rId11"/>
    <p:sldId id="362" r:id="rId12"/>
    <p:sldId id="364" r:id="rId13"/>
    <p:sldId id="399" r:id="rId14"/>
    <p:sldId id="393" r:id="rId15"/>
    <p:sldId id="363" r:id="rId16"/>
    <p:sldId id="382" r:id="rId17"/>
    <p:sldId id="388" r:id="rId18"/>
    <p:sldId id="277" r:id="rId19"/>
    <p:sldId id="397" r:id="rId20"/>
    <p:sldId id="398" r:id="rId21"/>
    <p:sldId id="296" r:id="rId22"/>
    <p:sldId id="369" r:id="rId23"/>
    <p:sldId id="345" r:id="rId24"/>
    <p:sldId id="370" r:id="rId25"/>
    <p:sldId id="374" r:id="rId26"/>
    <p:sldId id="376" r:id="rId27"/>
    <p:sldId id="378" r:id="rId28"/>
    <p:sldId id="395" r:id="rId29"/>
    <p:sldId id="380" r:id="rId30"/>
    <p:sldId id="299" r:id="rId31"/>
    <p:sldId id="348" r:id="rId32"/>
    <p:sldId id="279" r:id="rId33"/>
    <p:sldId id="286" r:id="rId34"/>
    <p:sldId id="396" r:id="rId35"/>
    <p:sldId id="383" r:id="rId36"/>
    <p:sldId id="384" r:id="rId37"/>
    <p:sldId id="385" r:id="rId38"/>
    <p:sldId id="389" r:id="rId39"/>
    <p:sldId id="312" r:id="rId40"/>
    <p:sldId id="342" r:id="rId41"/>
    <p:sldId id="316" r:id="rId42"/>
    <p:sldId id="322" r:id="rId43"/>
    <p:sldId id="317" r:id="rId44"/>
    <p:sldId id="341" r:id="rId45"/>
    <p:sldId id="339" r:id="rId46"/>
    <p:sldId id="320" r:id="rId47"/>
    <p:sldId id="326" r:id="rId48"/>
    <p:sldId id="264" r:id="rId49"/>
    <p:sldId id="391" r:id="rId50"/>
  </p:sldIdLst>
  <p:sldSz cx="9144000" cy="6858000" type="screen4x3"/>
  <p:notesSz cx="6858000" cy="9144000"/>
  <p:defaultText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327" autoAdjust="0"/>
    <p:restoredTop sz="87967" autoAdjust="0"/>
  </p:normalViewPr>
  <p:slideViewPr>
    <p:cSldViewPr>
      <p:cViewPr varScale="1">
        <p:scale>
          <a:sx n="66" d="100"/>
          <a:sy n="66" d="100"/>
        </p:scale>
        <p:origin x="108" y="4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0.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42.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ymbol zastępczy nagłówka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pl-PL" dirty="0"/>
          </a:p>
        </p:txBody>
      </p:sp>
      <p:sp>
        <p:nvSpPr>
          <p:cNvPr id="3" name="Symbol zastępczy daty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3FE1EF4-49B8-4416-96E1-B89E85B7C138}" type="datetimeFigureOut">
              <a:rPr lang="pl-PL" smtClean="0"/>
              <a:pPr/>
              <a:t>2017-10-16</a:t>
            </a:fld>
            <a:endParaRPr lang="pl-PL" dirty="0"/>
          </a:p>
        </p:txBody>
      </p:sp>
      <p:sp>
        <p:nvSpPr>
          <p:cNvPr id="4" name="Symbol zastępczy obrazu slajd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pl-PL" dirty="0"/>
          </a:p>
        </p:txBody>
      </p:sp>
      <p:sp>
        <p:nvSpPr>
          <p:cNvPr id="5" name="Symbol zastępczy notatek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6" name="Symbol zastępczy stopki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pl-PL" dirty="0"/>
          </a:p>
        </p:txBody>
      </p:sp>
      <p:sp>
        <p:nvSpPr>
          <p:cNvPr id="7" name="Symbol zastępczy numeru slajd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C70F336-9AD1-42A5-9B3D-C03A07DC16C9}" type="slidenum">
              <a:rPr lang="pl-PL" smtClean="0"/>
              <a:pPr/>
              <a:t>‹#›</a:t>
            </a:fld>
            <a:endParaRPr lang="pl-PL" dirty="0"/>
          </a:p>
        </p:txBody>
      </p:sp>
    </p:spTree>
    <p:extLst>
      <p:ext uri="{BB962C8B-B14F-4D97-AF65-F5344CB8AC3E}">
        <p14:creationId xmlns:p14="http://schemas.microsoft.com/office/powerpoint/2010/main" val="14330138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dirty="0"/>
          </a:p>
        </p:txBody>
      </p:sp>
      <p:sp>
        <p:nvSpPr>
          <p:cNvPr id="4" name="Symbol zastępczy numeru slajdu 3"/>
          <p:cNvSpPr>
            <a:spLocks noGrp="1"/>
          </p:cNvSpPr>
          <p:nvPr>
            <p:ph type="sldNum" sz="quarter" idx="10"/>
          </p:nvPr>
        </p:nvSpPr>
        <p:spPr/>
        <p:txBody>
          <a:bodyPr/>
          <a:lstStyle/>
          <a:p>
            <a:fld id="{5C70F336-9AD1-42A5-9B3D-C03A07DC16C9}" type="slidenum">
              <a:rPr lang="pl-PL" smtClean="0"/>
              <a:pPr/>
              <a:t>17</a:t>
            </a:fld>
            <a:endParaRPr lang="pl-PL" dirty="0"/>
          </a:p>
        </p:txBody>
      </p:sp>
    </p:spTree>
    <p:extLst>
      <p:ext uri="{BB962C8B-B14F-4D97-AF65-F5344CB8AC3E}">
        <p14:creationId xmlns:p14="http://schemas.microsoft.com/office/powerpoint/2010/main" val="20540503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normAutofit/>
          </a:bodyPr>
          <a:lstStyle/>
          <a:p>
            <a:endParaRPr lang="pl-PL" dirty="0"/>
          </a:p>
        </p:txBody>
      </p:sp>
      <p:sp>
        <p:nvSpPr>
          <p:cNvPr id="4" name="Symbol zastępczy numeru slajdu 3"/>
          <p:cNvSpPr>
            <a:spLocks noGrp="1"/>
          </p:cNvSpPr>
          <p:nvPr>
            <p:ph type="sldNum" sz="quarter" idx="10"/>
          </p:nvPr>
        </p:nvSpPr>
        <p:spPr/>
        <p:txBody>
          <a:bodyPr/>
          <a:lstStyle/>
          <a:p>
            <a:fld id="{5C70F336-9AD1-42A5-9B3D-C03A07DC16C9}" type="slidenum">
              <a:rPr lang="pl-PL" smtClean="0"/>
              <a:pPr/>
              <a:t>18</a:t>
            </a:fld>
            <a:endParaRPr lang="pl-PL" dirty="0"/>
          </a:p>
        </p:txBody>
      </p:sp>
    </p:spTree>
    <p:extLst>
      <p:ext uri="{BB962C8B-B14F-4D97-AF65-F5344CB8AC3E}">
        <p14:creationId xmlns:p14="http://schemas.microsoft.com/office/powerpoint/2010/main" val="20415095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obrazu slajdu 1"/>
          <p:cNvSpPr>
            <a:spLocks noGrp="1" noRot="1" noChangeAspect="1"/>
          </p:cNvSpPr>
          <p:nvPr>
            <p:ph type="sldImg"/>
          </p:nvPr>
        </p:nvSpPr>
        <p:spPr/>
      </p:sp>
      <p:sp>
        <p:nvSpPr>
          <p:cNvPr id="3" name="Symbol zastępczy notatek 2"/>
          <p:cNvSpPr>
            <a:spLocks noGrp="1"/>
          </p:cNvSpPr>
          <p:nvPr>
            <p:ph type="body" idx="1"/>
          </p:nvPr>
        </p:nvSpPr>
        <p:spPr/>
        <p:txBody>
          <a:bodyPr/>
          <a:lstStyle/>
          <a:p>
            <a:endParaRPr lang="pl-PL" dirty="0"/>
          </a:p>
        </p:txBody>
      </p:sp>
      <p:sp>
        <p:nvSpPr>
          <p:cNvPr id="4" name="Symbol zastępczy numeru slajdu 3"/>
          <p:cNvSpPr>
            <a:spLocks noGrp="1"/>
          </p:cNvSpPr>
          <p:nvPr>
            <p:ph type="sldNum" sz="quarter" idx="10"/>
          </p:nvPr>
        </p:nvSpPr>
        <p:spPr/>
        <p:txBody>
          <a:bodyPr/>
          <a:lstStyle/>
          <a:p>
            <a:fld id="{5C70F336-9AD1-42A5-9B3D-C03A07DC16C9}" type="slidenum">
              <a:rPr lang="pl-PL" smtClean="0"/>
              <a:pPr/>
              <a:t>35</a:t>
            </a:fld>
            <a:endParaRPr lang="pl-PL" dirty="0"/>
          </a:p>
        </p:txBody>
      </p:sp>
    </p:spTree>
    <p:extLst>
      <p:ext uri="{BB962C8B-B14F-4D97-AF65-F5344CB8AC3E}">
        <p14:creationId xmlns:p14="http://schemas.microsoft.com/office/powerpoint/2010/main" val="36337816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ajd tytułowy">
    <p:spTree>
      <p:nvGrpSpPr>
        <p:cNvPr id="1" name=""/>
        <p:cNvGrpSpPr/>
        <p:nvPr/>
      </p:nvGrpSpPr>
      <p:grpSpPr>
        <a:xfrm>
          <a:off x="0" y="0"/>
          <a:ext cx="0" cy="0"/>
          <a:chOff x="0" y="0"/>
          <a:chExt cx="0" cy="0"/>
        </a:xfrm>
      </p:grpSpPr>
      <p:sp>
        <p:nvSpPr>
          <p:cNvPr id="2" name="Tytuł 1"/>
          <p:cNvSpPr>
            <a:spLocks noGrp="1"/>
          </p:cNvSpPr>
          <p:nvPr>
            <p:ph type="ctrTitle"/>
          </p:nvPr>
        </p:nvSpPr>
        <p:spPr>
          <a:xfrm>
            <a:off x="685800" y="2130425"/>
            <a:ext cx="7772400" cy="1470025"/>
          </a:xfrm>
        </p:spPr>
        <p:txBody>
          <a:bodyPr/>
          <a:lstStyle/>
          <a:p>
            <a:r>
              <a:rPr lang="pl-PL" smtClean="0"/>
              <a:t>Kliknij, aby edytować styl</a:t>
            </a:r>
            <a:endParaRPr lang="pl-PL"/>
          </a:p>
        </p:txBody>
      </p:sp>
      <p:sp>
        <p:nvSpPr>
          <p:cNvPr id="3" name="Podtytuł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l-PL" smtClean="0"/>
              <a:t>Kliknij, aby edytować styl wzorca podtytułu</a:t>
            </a:r>
            <a:endParaRPr lang="pl-PL"/>
          </a:p>
        </p:txBody>
      </p:sp>
      <p:sp>
        <p:nvSpPr>
          <p:cNvPr id="4" name="Symbol zastępczy daty 3"/>
          <p:cNvSpPr>
            <a:spLocks noGrp="1"/>
          </p:cNvSpPr>
          <p:nvPr>
            <p:ph type="dt" sz="half" idx="10"/>
          </p:nvPr>
        </p:nvSpPr>
        <p:spPr/>
        <p:txBody>
          <a:bodyPr/>
          <a:lstStyle/>
          <a:p>
            <a:fld id="{04846774-BAA6-4241-B50D-A0B9B37F9525}" type="datetime1">
              <a:rPr lang="pl-PL" smtClean="0"/>
              <a:pPr/>
              <a:t>2017-10-16</a:t>
            </a:fld>
            <a:endParaRPr lang="pl-PL" dirty="0"/>
          </a:p>
        </p:txBody>
      </p:sp>
      <p:sp>
        <p:nvSpPr>
          <p:cNvPr id="5" name="Symbol zastępczy stopki 4"/>
          <p:cNvSpPr>
            <a:spLocks noGrp="1"/>
          </p:cNvSpPr>
          <p:nvPr>
            <p:ph type="ftr" sz="quarter" idx="11"/>
          </p:nvPr>
        </p:nvSpPr>
        <p:spPr/>
        <p:txBody>
          <a:bodyPr/>
          <a:lstStyle/>
          <a:p>
            <a:endParaRPr lang="pl-PL" dirty="0"/>
          </a:p>
        </p:txBody>
      </p:sp>
      <p:sp>
        <p:nvSpPr>
          <p:cNvPr id="6" name="Symbol zastępczy numeru slajdu 5"/>
          <p:cNvSpPr>
            <a:spLocks noGrp="1"/>
          </p:cNvSpPr>
          <p:nvPr>
            <p:ph type="sldNum" sz="quarter" idx="12"/>
          </p:nvPr>
        </p:nvSpPr>
        <p:spPr/>
        <p:txBody>
          <a:bodyPr/>
          <a:lstStyle/>
          <a:p>
            <a:fld id="{4AF9E083-9040-4B0C-802A-CDD29C556519}" type="slidenum">
              <a:rPr lang="pl-PL" smtClean="0"/>
              <a:pPr/>
              <a:t>‹#›</a:t>
            </a:fld>
            <a:endParaRPr lang="pl-PL" dirty="0"/>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Symbol zastępczy zawartości 2"/>
          <p:cNvSpPr>
            <a:spLocks noGrp="1"/>
          </p:cNvSpPr>
          <p:nvPr>
            <p:ph idx="1"/>
          </p:nvPr>
        </p:nvSpPr>
        <p:spPr/>
        <p:txBody>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daty 3"/>
          <p:cNvSpPr>
            <a:spLocks noGrp="1"/>
          </p:cNvSpPr>
          <p:nvPr>
            <p:ph type="dt" sz="half" idx="10"/>
          </p:nvPr>
        </p:nvSpPr>
        <p:spPr/>
        <p:txBody>
          <a:bodyPr/>
          <a:lstStyle/>
          <a:p>
            <a:fld id="{2EE5B177-217E-411A-B0B4-467DDFBB15CC}" type="datetime1">
              <a:rPr lang="pl-PL" smtClean="0"/>
              <a:pPr/>
              <a:t>2017-10-16</a:t>
            </a:fld>
            <a:endParaRPr lang="pl-PL" dirty="0"/>
          </a:p>
        </p:txBody>
      </p:sp>
      <p:sp>
        <p:nvSpPr>
          <p:cNvPr id="5" name="Symbol zastępczy stopki 4"/>
          <p:cNvSpPr>
            <a:spLocks noGrp="1"/>
          </p:cNvSpPr>
          <p:nvPr>
            <p:ph type="ftr" sz="quarter" idx="11"/>
          </p:nvPr>
        </p:nvSpPr>
        <p:spPr/>
        <p:txBody>
          <a:bodyPr/>
          <a:lstStyle/>
          <a:p>
            <a:endParaRPr lang="pl-PL" dirty="0"/>
          </a:p>
        </p:txBody>
      </p:sp>
      <p:sp>
        <p:nvSpPr>
          <p:cNvPr id="6" name="Symbol zastępczy numeru slajdu 5"/>
          <p:cNvSpPr>
            <a:spLocks noGrp="1"/>
          </p:cNvSpPr>
          <p:nvPr>
            <p:ph type="sldNum" sz="quarter" idx="12"/>
          </p:nvPr>
        </p:nvSpPr>
        <p:spPr/>
        <p:txBody>
          <a:bodyPr/>
          <a:lstStyle/>
          <a:p>
            <a:fld id="{4AF9E083-9040-4B0C-802A-CDD29C556519}" type="slidenum">
              <a:rPr lang="pl-PL" smtClean="0"/>
              <a:pPr/>
              <a:t>‹#›</a:t>
            </a:fld>
            <a:endParaRPr lang="pl-PL" dirty="0"/>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Nagłówek sekcji">
    <p:spTree>
      <p:nvGrpSpPr>
        <p:cNvPr id="1" name=""/>
        <p:cNvGrpSpPr/>
        <p:nvPr/>
      </p:nvGrpSpPr>
      <p:grpSpPr>
        <a:xfrm>
          <a:off x="0" y="0"/>
          <a:ext cx="0" cy="0"/>
          <a:chOff x="0" y="0"/>
          <a:chExt cx="0" cy="0"/>
        </a:xfrm>
      </p:grpSpPr>
      <p:sp>
        <p:nvSpPr>
          <p:cNvPr id="2" name="Tytuł 1"/>
          <p:cNvSpPr>
            <a:spLocks noGrp="1"/>
          </p:cNvSpPr>
          <p:nvPr>
            <p:ph type="title"/>
          </p:nvPr>
        </p:nvSpPr>
        <p:spPr>
          <a:xfrm>
            <a:off x="722313" y="4406900"/>
            <a:ext cx="7772400" cy="1362075"/>
          </a:xfrm>
        </p:spPr>
        <p:txBody>
          <a:bodyPr anchor="t"/>
          <a:lstStyle>
            <a:lvl1pPr algn="l">
              <a:defRPr sz="4000" b="1" cap="all"/>
            </a:lvl1pPr>
          </a:lstStyle>
          <a:p>
            <a:r>
              <a:rPr lang="pl-PL" smtClean="0"/>
              <a:t>Kliknij, aby edytować styl</a:t>
            </a:r>
            <a:endParaRPr lang="pl-PL"/>
          </a:p>
        </p:txBody>
      </p:sp>
      <p:sp>
        <p:nvSpPr>
          <p:cNvPr id="3" name="Symbol zastępczy tekst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l-PL" smtClean="0"/>
              <a:t>Kliknij, aby edytować style wzorca tekstu</a:t>
            </a:r>
          </a:p>
        </p:txBody>
      </p:sp>
      <p:sp>
        <p:nvSpPr>
          <p:cNvPr id="4" name="Symbol zastępczy daty 3"/>
          <p:cNvSpPr>
            <a:spLocks noGrp="1"/>
          </p:cNvSpPr>
          <p:nvPr>
            <p:ph type="dt" sz="half" idx="10"/>
          </p:nvPr>
        </p:nvSpPr>
        <p:spPr/>
        <p:txBody>
          <a:bodyPr/>
          <a:lstStyle/>
          <a:p>
            <a:fld id="{06647647-231D-42A0-AA06-741653DBC70B}" type="datetime1">
              <a:rPr lang="pl-PL" smtClean="0"/>
              <a:pPr/>
              <a:t>2017-10-16</a:t>
            </a:fld>
            <a:endParaRPr lang="pl-PL" dirty="0"/>
          </a:p>
        </p:txBody>
      </p:sp>
      <p:sp>
        <p:nvSpPr>
          <p:cNvPr id="5" name="Symbol zastępczy stopki 4"/>
          <p:cNvSpPr>
            <a:spLocks noGrp="1"/>
          </p:cNvSpPr>
          <p:nvPr>
            <p:ph type="ftr" sz="quarter" idx="11"/>
          </p:nvPr>
        </p:nvSpPr>
        <p:spPr/>
        <p:txBody>
          <a:bodyPr/>
          <a:lstStyle/>
          <a:p>
            <a:endParaRPr lang="pl-PL" dirty="0"/>
          </a:p>
        </p:txBody>
      </p:sp>
      <p:sp>
        <p:nvSpPr>
          <p:cNvPr id="6" name="Symbol zastępczy numeru slajdu 5"/>
          <p:cNvSpPr>
            <a:spLocks noGrp="1"/>
          </p:cNvSpPr>
          <p:nvPr>
            <p:ph type="sldNum" sz="quarter" idx="12"/>
          </p:nvPr>
        </p:nvSpPr>
        <p:spPr/>
        <p:txBody>
          <a:bodyPr/>
          <a:lstStyle/>
          <a:p>
            <a:fld id="{4AF9E083-9040-4B0C-802A-CDD29C556519}" type="slidenum">
              <a:rPr lang="pl-PL" smtClean="0"/>
              <a:pPr/>
              <a:t>‹#›</a:t>
            </a:fld>
            <a:endParaRPr lang="pl-PL" dirty="0"/>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Symbol zastępczy zawartości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zawartości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5" name="Symbol zastępczy daty 4"/>
          <p:cNvSpPr>
            <a:spLocks noGrp="1"/>
          </p:cNvSpPr>
          <p:nvPr>
            <p:ph type="dt" sz="half" idx="10"/>
          </p:nvPr>
        </p:nvSpPr>
        <p:spPr/>
        <p:txBody>
          <a:bodyPr/>
          <a:lstStyle/>
          <a:p>
            <a:fld id="{1C58C4BD-1032-46B7-A02E-7C3391FB25AD}" type="datetime1">
              <a:rPr lang="pl-PL" smtClean="0"/>
              <a:pPr/>
              <a:t>2017-10-16</a:t>
            </a:fld>
            <a:endParaRPr lang="pl-PL" dirty="0"/>
          </a:p>
        </p:txBody>
      </p:sp>
      <p:sp>
        <p:nvSpPr>
          <p:cNvPr id="6" name="Symbol zastępczy stopki 5"/>
          <p:cNvSpPr>
            <a:spLocks noGrp="1"/>
          </p:cNvSpPr>
          <p:nvPr>
            <p:ph type="ftr" sz="quarter" idx="11"/>
          </p:nvPr>
        </p:nvSpPr>
        <p:spPr/>
        <p:txBody>
          <a:bodyPr/>
          <a:lstStyle/>
          <a:p>
            <a:endParaRPr lang="pl-PL" dirty="0"/>
          </a:p>
        </p:txBody>
      </p:sp>
      <p:sp>
        <p:nvSpPr>
          <p:cNvPr id="7" name="Symbol zastępczy numeru slajdu 6"/>
          <p:cNvSpPr>
            <a:spLocks noGrp="1"/>
          </p:cNvSpPr>
          <p:nvPr>
            <p:ph type="sldNum" sz="quarter" idx="12"/>
          </p:nvPr>
        </p:nvSpPr>
        <p:spPr/>
        <p:txBody>
          <a:bodyPr/>
          <a:lstStyle/>
          <a:p>
            <a:fld id="{4AF9E083-9040-4B0C-802A-CDD29C556519}" type="slidenum">
              <a:rPr lang="pl-PL" smtClean="0"/>
              <a:pPr/>
              <a:t>‹#›</a:t>
            </a:fld>
            <a:endParaRPr lang="pl-PL" dirty="0"/>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ównanie">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lvl1pPr>
              <a:defRPr/>
            </a:lvl1pPr>
          </a:lstStyle>
          <a:p>
            <a:r>
              <a:rPr lang="pl-PL" smtClean="0"/>
              <a:t>Kliknij, aby edytować styl</a:t>
            </a:r>
            <a:endParaRPr lang="pl-PL"/>
          </a:p>
        </p:txBody>
      </p:sp>
      <p:sp>
        <p:nvSpPr>
          <p:cNvPr id="3" name="Symbol zastępczy teks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smtClean="0"/>
              <a:t>Kliknij, aby edytować style wzorca tekstu</a:t>
            </a:r>
          </a:p>
        </p:txBody>
      </p:sp>
      <p:sp>
        <p:nvSpPr>
          <p:cNvPr id="4" name="Symbol zastępczy zawartości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5" name="Symbol zastępczy teks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smtClean="0"/>
              <a:t>Kliknij, aby edytować style wzorca tekstu</a:t>
            </a:r>
          </a:p>
        </p:txBody>
      </p:sp>
      <p:sp>
        <p:nvSpPr>
          <p:cNvPr id="6" name="Symbol zastępczy zawartości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7" name="Symbol zastępczy daty 6"/>
          <p:cNvSpPr>
            <a:spLocks noGrp="1"/>
          </p:cNvSpPr>
          <p:nvPr>
            <p:ph type="dt" sz="half" idx="10"/>
          </p:nvPr>
        </p:nvSpPr>
        <p:spPr/>
        <p:txBody>
          <a:bodyPr/>
          <a:lstStyle/>
          <a:p>
            <a:fld id="{6B63650D-A522-4974-8D96-5253ED0DB5F6}" type="datetime1">
              <a:rPr lang="pl-PL" smtClean="0"/>
              <a:pPr/>
              <a:t>2017-10-16</a:t>
            </a:fld>
            <a:endParaRPr lang="pl-PL" dirty="0"/>
          </a:p>
        </p:txBody>
      </p:sp>
      <p:sp>
        <p:nvSpPr>
          <p:cNvPr id="8" name="Symbol zastępczy stopki 7"/>
          <p:cNvSpPr>
            <a:spLocks noGrp="1"/>
          </p:cNvSpPr>
          <p:nvPr>
            <p:ph type="ftr" sz="quarter" idx="11"/>
          </p:nvPr>
        </p:nvSpPr>
        <p:spPr/>
        <p:txBody>
          <a:bodyPr/>
          <a:lstStyle/>
          <a:p>
            <a:endParaRPr lang="pl-PL" dirty="0"/>
          </a:p>
        </p:txBody>
      </p:sp>
      <p:sp>
        <p:nvSpPr>
          <p:cNvPr id="9" name="Symbol zastępczy numeru slajdu 8"/>
          <p:cNvSpPr>
            <a:spLocks noGrp="1"/>
          </p:cNvSpPr>
          <p:nvPr>
            <p:ph type="sldNum" sz="quarter" idx="12"/>
          </p:nvPr>
        </p:nvSpPr>
        <p:spPr/>
        <p:txBody>
          <a:bodyPr/>
          <a:lstStyle/>
          <a:p>
            <a:fld id="{4AF9E083-9040-4B0C-802A-CDD29C556519}" type="slidenum">
              <a:rPr lang="pl-PL" smtClean="0"/>
              <a:pPr/>
              <a:t>‹#›</a:t>
            </a:fld>
            <a:endParaRPr lang="pl-PL" dirty="0"/>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ylko tytuł">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Symbol zastępczy daty 2"/>
          <p:cNvSpPr>
            <a:spLocks noGrp="1"/>
          </p:cNvSpPr>
          <p:nvPr>
            <p:ph type="dt" sz="half" idx="10"/>
          </p:nvPr>
        </p:nvSpPr>
        <p:spPr/>
        <p:txBody>
          <a:bodyPr/>
          <a:lstStyle/>
          <a:p>
            <a:fld id="{42416E91-4E47-4162-855E-23447C320919}" type="datetime1">
              <a:rPr lang="pl-PL" smtClean="0"/>
              <a:pPr/>
              <a:t>2017-10-16</a:t>
            </a:fld>
            <a:endParaRPr lang="pl-PL" dirty="0"/>
          </a:p>
        </p:txBody>
      </p:sp>
      <p:sp>
        <p:nvSpPr>
          <p:cNvPr id="4" name="Symbol zastępczy stopki 3"/>
          <p:cNvSpPr>
            <a:spLocks noGrp="1"/>
          </p:cNvSpPr>
          <p:nvPr>
            <p:ph type="ftr" sz="quarter" idx="11"/>
          </p:nvPr>
        </p:nvSpPr>
        <p:spPr/>
        <p:txBody>
          <a:bodyPr/>
          <a:lstStyle/>
          <a:p>
            <a:endParaRPr lang="pl-PL" dirty="0"/>
          </a:p>
        </p:txBody>
      </p:sp>
      <p:sp>
        <p:nvSpPr>
          <p:cNvPr id="5" name="Symbol zastępczy numeru slajdu 4"/>
          <p:cNvSpPr>
            <a:spLocks noGrp="1"/>
          </p:cNvSpPr>
          <p:nvPr>
            <p:ph type="sldNum" sz="quarter" idx="12"/>
          </p:nvPr>
        </p:nvSpPr>
        <p:spPr/>
        <p:txBody>
          <a:bodyPr/>
          <a:lstStyle/>
          <a:p>
            <a:fld id="{4AF9E083-9040-4B0C-802A-CDD29C556519}" type="slidenum">
              <a:rPr lang="pl-PL" smtClean="0"/>
              <a:pPr/>
              <a:t>‹#›</a:t>
            </a:fld>
            <a:endParaRPr lang="pl-PL" dirty="0"/>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usty">
    <p:spTree>
      <p:nvGrpSpPr>
        <p:cNvPr id="1" name=""/>
        <p:cNvGrpSpPr/>
        <p:nvPr/>
      </p:nvGrpSpPr>
      <p:grpSpPr>
        <a:xfrm>
          <a:off x="0" y="0"/>
          <a:ext cx="0" cy="0"/>
          <a:chOff x="0" y="0"/>
          <a:chExt cx="0" cy="0"/>
        </a:xfrm>
      </p:grpSpPr>
      <p:sp>
        <p:nvSpPr>
          <p:cNvPr id="2" name="Symbol zastępczy daty 1"/>
          <p:cNvSpPr>
            <a:spLocks noGrp="1"/>
          </p:cNvSpPr>
          <p:nvPr>
            <p:ph type="dt" sz="half" idx="10"/>
          </p:nvPr>
        </p:nvSpPr>
        <p:spPr/>
        <p:txBody>
          <a:bodyPr/>
          <a:lstStyle/>
          <a:p>
            <a:fld id="{9E3A718B-8381-49EF-A4AC-28E05AD74AD1}" type="datetime1">
              <a:rPr lang="pl-PL" smtClean="0"/>
              <a:pPr/>
              <a:t>2017-10-16</a:t>
            </a:fld>
            <a:endParaRPr lang="pl-PL" dirty="0"/>
          </a:p>
        </p:txBody>
      </p:sp>
      <p:sp>
        <p:nvSpPr>
          <p:cNvPr id="3" name="Symbol zastępczy stopki 2"/>
          <p:cNvSpPr>
            <a:spLocks noGrp="1"/>
          </p:cNvSpPr>
          <p:nvPr>
            <p:ph type="ftr" sz="quarter" idx="11"/>
          </p:nvPr>
        </p:nvSpPr>
        <p:spPr/>
        <p:txBody>
          <a:bodyPr/>
          <a:lstStyle/>
          <a:p>
            <a:endParaRPr lang="pl-PL" dirty="0"/>
          </a:p>
        </p:txBody>
      </p:sp>
      <p:sp>
        <p:nvSpPr>
          <p:cNvPr id="4" name="Symbol zastępczy numeru slajdu 3"/>
          <p:cNvSpPr>
            <a:spLocks noGrp="1"/>
          </p:cNvSpPr>
          <p:nvPr>
            <p:ph type="sldNum" sz="quarter" idx="12"/>
          </p:nvPr>
        </p:nvSpPr>
        <p:spPr/>
        <p:txBody>
          <a:bodyPr/>
          <a:lstStyle/>
          <a:p>
            <a:fld id="{4AF9E083-9040-4B0C-802A-CDD29C556519}" type="slidenum">
              <a:rPr lang="pl-PL" smtClean="0"/>
              <a:pPr/>
              <a:t>‹#›</a:t>
            </a:fld>
            <a:endParaRPr lang="pl-PL" dirty="0"/>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Zawartość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457200" y="273050"/>
            <a:ext cx="3008313" cy="1162050"/>
          </a:xfrm>
        </p:spPr>
        <p:txBody>
          <a:bodyPr anchor="b"/>
          <a:lstStyle>
            <a:lvl1pPr algn="l">
              <a:defRPr sz="2000" b="1"/>
            </a:lvl1pPr>
          </a:lstStyle>
          <a:p>
            <a:r>
              <a:rPr lang="pl-PL" smtClean="0"/>
              <a:t>Kliknij, aby edytować styl</a:t>
            </a:r>
            <a:endParaRPr lang="pl-PL"/>
          </a:p>
        </p:txBody>
      </p:sp>
      <p:sp>
        <p:nvSpPr>
          <p:cNvPr id="3" name="Symbol zastępczy zawartości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teks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smtClean="0"/>
              <a:t>Kliknij, aby edytować style wzorca tekstu</a:t>
            </a:r>
          </a:p>
        </p:txBody>
      </p:sp>
      <p:sp>
        <p:nvSpPr>
          <p:cNvPr id="5" name="Symbol zastępczy daty 4"/>
          <p:cNvSpPr>
            <a:spLocks noGrp="1"/>
          </p:cNvSpPr>
          <p:nvPr>
            <p:ph type="dt" sz="half" idx="10"/>
          </p:nvPr>
        </p:nvSpPr>
        <p:spPr/>
        <p:txBody>
          <a:bodyPr/>
          <a:lstStyle/>
          <a:p>
            <a:fld id="{4FE0C245-9393-4DE1-985F-85F89950B813}" type="datetime1">
              <a:rPr lang="pl-PL" smtClean="0"/>
              <a:pPr/>
              <a:t>2017-10-16</a:t>
            </a:fld>
            <a:endParaRPr lang="pl-PL" dirty="0"/>
          </a:p>
        </p:txBody>
      </p:sp>
      <p:sp>
        <p:nvSpPr>
          <p:cNvPr id="6" name="Symbol zastępczy stopki 5"/>
          <p:cNvSpPr>
            <a:spLocks noGrp="1"/>
          </p:cNvSpPr>
          <p:nvPr>
            <p:ph type="ftr" sz="quarter" idx="11"/>
          </p:nvPr>
        </p:nvSpPr>
        <p:spPr/>
        <p:txBody>
          <a:bodyPr/>
          <a:lstStyle/>
          <a:p>
            <a:endParaRPr lang="pl-PL" dirty="0"/>
          </a:p>
        </p:txBody>
      </p:sp>
      <p:sp>
        <p:nvSpPr>
          <p:cNvPr id="7" name="Symbol zastępczy numeru slajdu 6"/>
          <p:cNvSpPr>
            <a:spLocks noGrp="1"/>
          </p:cNvSpPr>
          <p:nvPr>
            <p:ph type="sldNum" sz="quarter" idx="12"/>
          </p:nvPr>
        </p:nvSpPr>
        <p:spPr/>
        <p:txBody>
          <a:bodyPr/>
          <a:lstStyle/>
          <a:p>
            <a:fld id="{4AF9E083-9040-4B0C-802A-CDD29C556519}" type="slidenum">
              <a:rPr lang="pl-PL" smtClean="0"/>
              <a:pPr/>
              <a:t>‹#›</a:t>
            </a:fld>
            <a:endParaRPr lang="pl-PL" dirty="0"/>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az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1792288" y="4800600"/>
            <a:ext cx="5486400" cy="566738"/>
          </a:xfrm>
        </p:spPr>
        <p:txBody>
          <a:bodyPr anchor="b"/>
          <a:lstStyle>
            <a:lvl1pPr algn="l">
              <a:defRPr sz="2000" b="1"/>
            </a:lvl1pPr>
          </a:lstStyle>
          <a:p>
            <a:r>
              <a:rPr lang="pl-PL" smtClean="0"/>
              <a:t>Kliknij, aby edytować styl</a:t>
            </a:r>
            <a:endParaRPr lang="pl-PL"/>
          </a:p>
        </p:txBody>
      </p:sp>
      <p:sp>
        <p:nvSpPr>
          <p:cNvPr id="3" name="Symbol zastępczy obrazu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pl-PL" dirty="0"/>
          </a:p>
        </p:txBody>
      </p:sp>
      <p:sp>
        <p:nvSpPr>
          <p:cNvPr id="4" name="Symbol zastępczy teks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smtClean="0"/>
              <a:t>Kliknij, aby edytować style wzorca tekstu</a:t>
            </a:r>
          </a:p>
        </p:txBody>
      </p:sp>
      <p:sp>
        <p:nvSpPr>
          <p:cNvPr id="5" name="Symbol zastępczy daty 4"/>
          <p:cNvSpPr>
            <a:spLocks noGrp="1"/>
          </p:cNvSpPr>
          <p:nvPr>
            <p:ph type="dt" sz="half" idx="10"/>
          </p:nvPr>
        </p:nvSpPr>
        <p:spPr/>
        <p:txBody>
          <a:bodyPr/>
          <a:lstStyle/>
          <a:p>
            <a:fld id="{C8034072-EC56-4E55-AEA0-C077B4A9A04F}" type="datetime1">
              <a:rPr lang="pl-PL" smtClean="0"/>
              <a:pPr/>
              <a:t>2017-10-16</a:t>
            </a:fld>
            <a:endParaRPr lang="pl-PL" dirty="0"/>
          </a:p>
        </p:txBody>
      </p:sp>
      <p:sp>
        <p:nvSpPr>
          <p:cNvPr id="6" name="Symbol zastępczy stopki 5"/>
          <p:cNvSpPr>
            <a:spLocks noGrp="1"/>
          </p:cNvSpPr>
          <p:nvPr>
            <p:ph type="ftr" sz="quarter" idx="11"/>
          </p:nvPr>
        </p:nvSpPr>
        <p:spPr/>
        <p:txBody>
          <a:bodyPr/>
          <a:lstStyle/>
          <a:p>
            <a:endParaRPr lang="pl-PL" dirty="0"/>
          </a:p>
        </p:txBody>
      </p:sp>
      <p:sp>
        <p:nvSpPr>
          <p:cNvPr id="7" name="Symbol zastępczy numeru slajdu 6"/>
          <p:cNvSpPr>
            <a:spLocks noGrp="1"/>
          </p:cNvSpPr>
          <p:nvPr>
            <p:ph type="sldNum" sz="quarter" idx="12"/>
          </p:nvPr>
        </p:nvSpPr>
        <p:spPr/>
        <p:txBody>
          <a:bodyPr/>
          <a:lstStyle/>
          <a:p>
            <a:fld id="{4AF9E083-9040-4B0C-802A-CDD29C556519}" type="slidenum">
              <a:rPr lang="pl-PL" smtClean="0"/>
              <a:pPr/>
              <a:t>‹#›</a:t>
            </a:fld>
            <a:endParaRPr lang="pl-PL" dirty="0"/>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Symbol zastępczy tytułu pionowego 2"/>
          <p:cNvSpPr>
            <a:spLocks noGrp="1"/>
          </p:cNvSpPr>
          <p:nvPr>
            <p:ph type="body" orient="vert" idx="1"/>
          </p:nvPr>
        </p:nvSpPr>
        <p:spPr/>
        <p:txBody>
          <a:bodyPr vert="eaVer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daty 3"/>
          <p:cNvSpPr>
            <a:spLocks noGrp="1"/>
          </p:cNvSpPr>
          <p:nvPr>
            <p:ph type="dt" sz="half" idx="10"/>
          </p:nvPr>
        </p:nvSpPr>
        <p:spPr/>
        <p:txBody>
          <a:bodyPr/>
          <a:lstStyle/>
          <a:p>
            <a:fld id="{F0B29818-5708-4FE7-A635-6294FD4B7C43}" type="datetime1">
              <a:rPr lang="pl-PL" smtClean="0"/>
              <a:pPr/>
              <a:t>2017-10-16</a:t>
            </a:fld>
            <a:endParaRPr lang="pl-PL" dirty="0"/>
          </a:p>
        </p:txBody>
      </p:sp>
      <p:sp>
        <p:nvSpPr>
          <p:cNvPr id="5" name="Symbol zastępczy stopki 4"/>
          <p:cNvSpPr>
            <a:spLocks noGrp="1"/>
          </p:cNvSpPr>
          <p:nvPr>
            <p:ph type="ftr" sz="quarter" idx="11"/>
          </p:nvPr>
        </p:nvSpPr>
        <p:spPr/>
        <p:txBody>
          <a:bodyPr/>
          <a:lstStyle/>
          <a:p>
            <a:endParaRPr lang="pl-PL" dirty="0"/>
          </a:p>
        </p:txBody>
      </p:sp>
      <p:sp>
        <p:nvSpPr>
          <p:cNvPr id="6" name="Symbol zastępczy numeru slajdu 5"/>
          <p:cNvSpPr>
            <a:spLocks noGrp="1"/>
          </p:cNvSpPr>
          <p:nvPr>
            <p:ph type="sldNum" sz="quarter" idx="12"/>
          </p:nvPr>
        </p:nvSpPr>
        <p:spPr/>
        <p:txBody>
          <a:bodyPr/>
          <a:lstStyle/>
          <a:p>
            <a:fld id="{4AF9E083-9040-4B0C-802A-CDD29C556519}" type="slidenum">
              <a:rPr lang="pl-PL" smtClean="0"/>
              <a:pPr/>
              <a:t>‹#›</a:t>
            </a:fld>
            <a:endParaRPr lang="pl-PL" dirty="0"/>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2" name="Tytuł pionowy 1"/>
          <p:cNvSpPr>
            <a:spLocks noGrp="1"/>
          </p:cNvSpPr>
          <p:nvPr>
            <p:ph type="title" orient="vert"/>
          </p:nvPr>
        </p:nvSpPr>
        <p:spPr>
          <a:xfrm>
            <a:off x="6629400" y="274638"/>
            <a:ext cx="2057400" cy="5851525"/>
          </a:xfrm>
        </p:spPr>
        <p:txBody>
          <a:bodyPr vert="eaVert"/>
          <a:lstStyle/>
          <a:p>
            <a:r>
              <a:rPr lang="pl-PL" smtClean="0"/>
              <a:t>Kliknij, aby edytować styl</a:t>
            </a:r>
            <a:endParaRPr lang="pl-PL"/>
          </a:p>
        </p:txBody>
      </p:sp>
      <p:sp>
        <p:nvSpPr>
          <p:cNvPr id="3" name="Symbol zastępczy tytułu pionowego 2"/>
          <p:cNvSpPr>
            <a:spLocks noGrp="1"/>
          </p:cNvSpPr>
          <p:nvPr>
            <p:ph type="body" orient="vert" idx="1"/>
          </p:nvPr>
        </p:nvSpPr>
        <p:spPr>
          <a:xfrm>
            <a:off x="457200" y="274638"/>
            <a:ext cx="6019800" cy="5851525"/>
          </a:xfrm>
        </p:spPr>
        <p:txBody>
          <a:bodyPr vert="eaVer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daty 3"/>
          <p:cNvSpPr>
            <a:spLocks noGrp="1"/>
          </p:cNvSpPr>
          <p:nvPr>
            <p:ph type="dt" sz="half" idx="10"/>
          </p:nvPr>
        </p:nvSpPr>
        <p:spPr/>
        <p:txBody>
          <a:bodyPr/>
          <a:lstStyle/>
          <a:p>
            <a:fld id="{ED197AE8-B73F-461E-A57F-D3B8780A2A7F}" type="datetime1">
              <a:rPr lang="pl-PL" smtClean="0"/>
              <a:pPr/>
              <a:t>2017-10-16</a:t>
            </a:fld>
            <a:endParaRPr lang="pl-PL" dirty="0"/>
          </a:p>
        </p:txBody>
      </p:sp>
      <p:sp>
        <p:nvSpPr>
          <p:cNvPr id="5" name="Symbol zastępczy stopki 4"/>
          <p:cNvSpPr>
            <a:spLocks noGrp="1"/>
          </p:cNvSpPr>
          <p:nvPr>
            <p:ph type="ftr" sz="quarter" idx="11"/>
          </p:nvPr>
        </p:nvSpPr>
        <p:spPr/>
        <p:txBody>
          <a:bodyPr/>
          <a:lstStyle/>
          <a:p>
            <a:endParaRPr lang="pl-PL" dirty="0"/>
          </a:p>
        </p:txBody>
      </p:sp>
      <p:sp>
        <p:nvSpPr>
          <p:cNvPr id="6" name="Symbol zastępczy numeru slajdu 5"/>
          <p:cNvSpPr>
            <a:spLocks noGrp="1"/>
          </p:cNvSpPr>
          <p:nvPr>
            <p:ph type="sldNum" sz="quarter" idx="12"/>
          </p:nvPr>
        </p:nvSpPr>
        <p:spPr/>
        <p:txBody>
          <a:bodyPr/>
          <a:lstStyle/>
          <a:p>
            <a:fld id="{4AF9E083-9040-4B0C-802A-CDD29C556519}" type="slidenum">
              <a:rPr lang="pl-PL" smtClean="0"/>
              <a:pPr/>
              <a:t>‹#›</a:t>
            </a:fld>
            <a:endParaRPr lang="pl-PL" dirty="0"/>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ymbol zastępczy tytuł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pl-PL" smtClean="0"/>
              <a:t>Kliknij, aby edytować styl</a:t>
            </a:r>
            <a:endParaRPr lang="pl-PL"/>
          </a:p>
        </p:txBody>
      </p:sp>
      <p:sp>
        <p:nvSpPr>
          <p:cNvPr id="3" name="Symbol zastępczy tekst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daty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21B8FA9-20F7-4A63-A89D-A3DD16CEE808}" type="datetime1">
              <a:rPr lang="pl-PL" smtClean="0"/>
              <a:pPr/>
              <a:t>2017-10-16</a:t>
            </a:fld>
            <a:endParaRPr lang="pl-PL" dirty="0"/>
          </a:p>
        </p:txBody>
      </p:sp>
      <p:sp>
        <p:nvSpPr>
          <p:cNvPr id="5" name="Symbol zastępczy stopki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pl-PL" dirty="0"/>
          </a:p>
        </p:txBody>
      </p:sp>
      <p:sp>
        <p:nvSpPr>
          <p:cNvPr id="6" name="Symbol zastępczy numeru slajd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AF9E083-9040-4B0C-802A-CDD29C556519}" type="slidenum">
              <a:rPr lang="pl-PL" smtClean="0"/>
              <a:pPr/>
              <a:t>‹#›</a:t>
            </a:fld>
            <a:endParaRPr lang="pl-PL"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4" Type="http://schemas.openxmlformats.org/officeDocument/2006/relationships/image" Target="../media/image30.emf"/></Relationships>
</file>

<file path=ppt/slides/_rels/slide30.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6.xml"/><Relationship Id="rId1" Type="http://schemas.openxmlformats.org/officeDocument/2006/relationships/vmlDrawing" Target="../drawings/vmlDrawing2.vml"/><Relationship Id="rId4" Type="http://schemas.openxmlformats.org/officeDocument/2006/relationships/image" Target="../media/image42.emf"/></Relationships>
</file>

<file path=ppt/slides/_rels/slide44.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Obraz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512" y="6965"/>
            <a:ext cx="6213624" cy="6858000"/>
          </a:xfrm>
          <a:prstGeom prst="rect">
            <a:avLst/>
          </a:prstGeom>
        </p:spPr>
      </p:pic>
      <p:sp>
        <p:nvSpPr>
          <p:cNvPr id="4" name="Symbol zastępczy numeru slajdu 3"/>
          <p:cNvSpPr>
            <a:spLocks noGrp="1"/>
          </p:cNvSpPr>
          <p:nvPr>
            <p:ph type="sldNum" sz="quarter" idx="12"/>
          </p:nvPr>
        </p:nvSpPr>
        <p:spPr/>
        <p:txBody>
          <a:bodyPr/>
          <a:lstStyle/>
          <a:p>
            <a:fld id="{4AF9E083-9040-4B0C-802A-CDD29C556519}" type="slidenum">
              <a:rPr lang="pl-PL" smtClean="0"/>
              <a:pPr/>
              <a:t>1</a:t>
            </a:fld>
            <a:endParaRPr lang="pl-PL" dirty="0"/>
          </a:p>
        </p:txBody>
      </p:sp>
      <p:sp>
        <p:nvSpPr>
          <p:cNvPr id="6" name="Prostokąt 5"/>
          <p:cNvSpPr/>
          <p:nvPr/>
        </p:nvSpPr>
        <p:spPr>
          <a:xfrm>
            <a:off x="1523521" y="594554"/>
            <a:ext cx="7160230" cy="923330"/>
          </a:xfrm>
          <a:prstGeom prst="rect">
            <a:avLst/>
          </a:prstGeom>
          <a:noFill/>
        </p:spPr>
        <p:txBody>
          <a:bodyPr wrap="none" lIns="91440" tIns="45720" rIns="91440" bIns="45720">
            <a:spAutoFit/>
          </a:bodyPr>
          <a:lstStyle/>
          <a:p>
            <a:pPr algn="ctr"/>
            <a:r>
              <a:rPr lang="pl-PL" sz="5400" b="1" cap="none" spc="0" dirty="0" smtClean="0">
                <a:ln w="12700">
                  <a:solidFill>
                    <a:schemeClr val="accent1"/>
                  </a:solidFill>
                  <a:prstDash val="solid"/>
                </a:ln>
                <a:solidFill>
                  <a:srgbClr val="002060"/>
                </a:solidFill>
                <a:effectLst>
                  <a:outerShdw dist="38100" dir="2640000" algn="bl" rotWithShape="0">
                    <a:schemeClr val="accent1"/>
                  </a:outerShdw>
                </a:effectLst>
              </a:rPr>
              <a:t>170 lat kolei w Krakowie</a:t>
            </a:r>
            <a:endParaRPr lang="pl-PL" sz="5400" b="1" cap="none" spc="0" dirty="0">
              <a:ln w="12700">
                <a:solidFill>
                  <a:schemeClr val="accent1"/>
                </a:solidFill>
                <a:prstDash val="solid"/>
              </a:ln>
              <a:solidFill>
                <a:srgbClr val="002060"/>
              </a:solidFill>
              <a:effectLst>
                <a:outerShdw dist="38100" dir="2640000" algn="bl" rotWithShape="0">
                  <a:schemeClr val="accent1"/>
                </a:outerShdw>
              </a:effectLst>
            </a:endParaRPr>
          </a:p>
        </p:txBody>
      </p:sp>
      <p:sp>
        <p:nvSpPr>
          <p:cNvPr id="3" name="Prostokąt 2"/>
          <p:cNvSpPr/>
          <p:nvPr/>
        </p:nvSpPr>
        <p:spPr>
          <a:xfrm>
            <a:off x="955017" y="2217638"/>
            <a:ext cx="7960834" cy="923330"/>
          </a:xfrm>
          <a:prstGeom prst="rect">
            <a:avLst/>
          </a:prstGeom>
          <a:noFill/>
        </p:spPr>
        <p:txBody>
          <a:bodyPr wrap="none" lIns="91440" tIns="45720" rIns="91440" bIns="45720">
            <a:spAutoFit/>
          </a:bodyPr>
          <a:lstStyle/>
          <a:p>
            <a:pPr algn="ctr"/>
            <a:r>
              <a:rPr lang="pl-PL" sz="5400" b="1" cap="none" spc="0" dirty="0" smtClean="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Trochę historii: Jak to było?</a:t>
            </a:r>
            <a:endParaRPr lang="pl-PL" sz="54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endParaRPr>
          </a:p>
        </p:txBody>
      </p:sp>
      <p:sp>
        <p:nvSpPr>
          <p:cNvPr id="7" name="pole tekstowe 6"/>
          <p:cNvSpPr txBox="1"/>
          <p:nvPr/>
        </p:nvSpPr>
        <p:spPr>
          <a:xfrm>
            <a:off x="6177112" y="6093296"/>
            <a:ext cx="2715368" cy="369332"/>
          </a:xfrm>
          <a:prstGeom prst="rect">
            <a:avLst/>
          </a:prstGeom>
          <a:noFill/>
        </p:spPr>
        <p:txBody>
          <a:bodyPr wrap="square" rtlCol="0">
            <a:spAutoFit/>
          </a:bodyPr>
          <a:lstStyle/>
          <a:p>
            <a:endParaRPr lang="pl-PL" dirty="0"/>
          </a:p>
        </p:txBody>
      </p:sp>
      <p:sp>
        <p:nvSpPr>
          <p:cNvPr id="8" name="Prostokąt 7"/>
          <p:cNvSpPr/>
          <p:nvPr/>
        </p:nvSpPr>
        <p:spPr>
          <a:xfrm>
            <a:off x="3444408" y="4609888"/>
            <a:ext cx="5663602" cy="1754326"/>
          </a:xfrm>
          <a:prstGeom prst="rect">
            <a:avLst/>
          </a:prstGeom>
          <a:noFill/>
        </p:spPr>
        <p:txBody>
          <a:bodyPr wrap="non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pl-PL" sz="5400" b="1" cap="none" spc="0" dirty="0" smtClean="0">
                <a:ln/>
                <a:solidFill>
                  <a:schemeClr val="accent3"/>
                </a:solidFill>
                <a:effectLst/>
              </a:rPr>
              <a:t>Zebrał i opracował:</a:t>
            </a:r>
          </a:p>
          <a:p>
            <a:pPr algn="ctr"/>
            <a:r>
              <a:rPr lang="pl-PL" sz="5400" b="1" dirty="0" smtClean="0">
                <a:ln/>
                <a:solidFill>
                  <a:schemeClr val="accent3"/>
                </a:solidFill>
              </a:rPr>
              <a:t>Jerzy Hydzik</a:t>
            </a:r>
            <a:endParaRPr lang="pl-PL" sz="5400" b="1" cap="none" spc="0" dirty="0">
              <a:ln/>
              <a:solidFill>
                <a:schemeClr val="accent3"/>
              </a:solidFill>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80">
                                          <p:stCondLst>
                                            <p:cond delay="0"/>
                                          </p:stCondLst>
                                        </p:cTn>
                                        <p:tgtEl>
                                          <p:spTgt spid="3"/>
                                        </p:tgtEl>
                                      </p:cBhvr>
                                    </p:animEffect>
                                    <p:anim calcmode="lin" valueType="num">
                                      <p:cBhvr>
                                        <p:cTn id="8" dur="1822"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gtEl>
                                      </p:cBhvr>
                                      <p:to x="100000" y="60000"/>
                                    </p:animScale>
                                    <p:animScale>
                                      <p:cBhvr>
                                        <p:cTn id="14" dur="166" decel="50000">
                                          <p:stCondLst>
                                            <p:cond delay="676"/>
                                          </p:stCondLst>
                                        </p:cTn>
                                        <p:tgtEl>
                                          <p:spTgt spid="3"/>
                                        </p:tgtEl>
                                      </p:cBhvr>
                                      <p:to x="100000" y="100000"/>
                                    </p:animScale>
                                    <p:animScale>
                                      <p:cBhvr>
                                        <p:cTn id="15" dur="26">
                                          <p:stCondLst>
                                            <p:cond delay="1312"/>
                                          </p:stCondLst>
                                        </p:cTn>
                                        <p:tgtEl>
                                          <p:spTgt spid="3"/>
                                        </p:tgtEl>
                                      </p:cBhvr>
                                      <p:to x="100000" y="80000"/>
                                    </p:animScale>
                                    <p:animScale>
                                      <p:cBhvr>
                                        <p:cTn id="16" dur="166" decel="50000">
                                          <p:stCondLst>
                                            <p:cond delay="1338"/>
                                          </p:stCondLst>
                                        </p:cTn>
                                        <p:tgtEl>
                                          <p:spTgt spid="3"/>
                                        </p:tgtEl>
                                      </p:cBhvr>
                                      <p:to x="100000" y="100000"/>
                                    </p:animScale>
                                    <p:animScale>
                                      <p:cBhvr>
                                        <p:cTn id="17" dur="26">
                                          <p:stCondLst>
                                            <p:cond delay="1642"/>
                                          </p:stCondLst>
                                        </p:cTn>
                                        <p:tgtEl>
                                          <p:spTgt spid="3"/>
                                        </p:tgtEl>
                                      </p:cBhvr>
                                      <p:to x="100000" y="90000"/>
                                    </p:animScale>
                                    <p:animScale>
                                      <p:cBhvr>
                                        <p:cTn id="18" dur="166" decel="50000">
                                          <p:stCondLst>
                                            <p:cond delay="1668"/>
                                          </p:stCondLst>
                                        </p:cTn>
                                        <p:tgtEl>
                                          <p:spTgt spid="3"/>
                                        </p:tgtEl>
                                      </p:cBhvr>
                                      <p:to x="100000" y="100000"/>
                                    </p:animScale>
                                    <p:animScale>
                                      <p:cBhvr>
                                        <p:cTn id="19" dur="26">
                                          <p:stCondLst>
                                            <p:cond delay="1808"/>
                                          </p:stCondLst>
                                        </p:cTn>
                                        <p:tgtEl>
                                          <p:spTgt spid="3"/>
                                        </p:tgtEl>
                                      </p:cBhvr>
                                      <p:to x="100000" y="95000"/>
                                    </p:animScale>
                                    <p:animScale>
                                      <p:cBhvr>
                                        <p:cTn id="20" dur="166" decel="50000">
                                          <p:stCondLst>
                                            <p:cond delay="1834"/>
                                          </p:stCondLst>
                                        </p:cTn>
                                        <p:tgtEl>
                                          <p:spTgt spid="3"/>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4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numeru slajdu 1"/>
          <p:cNvSpPr>
            <a:spLocks noGrp="1"/>
          </p:cNvSpPr>
          <p:nvPr>
            <p:ph type="sldNum" sz="quarter" idx="12"/>
          </p:nvPr>
        </p:nvSpPr>
        <p:spPr/>
        <p:txBody>
          <a:bodyPr/>
          <a:lstStyle/>
          <a:p>
            <a:fld id="{4AF9E083-9040-4B0C-802A-CDD29C556519}" type="slidenum">
              <a:rPr lang="pl-PL" smtClean="0"/>
              <a:pPr/>
              <a:t>2</a:t>
            </a:fld>
            <a:endParaRPr lang="pl-PL" dirty="0"/>
          </a:p>
        </p:txBody>
      </p:sp>
      <p:sp>
        <p:nvSpPr>
          <p:cNvPr id="3" name="Prostokąt 2"/>
          <p:cNvSpPr/>
          <p:nvPr/>
        </p:nvSpPr>
        <p:spPr>
          <a:xfrm>
            <a:off x="107504" y="188640"/>
            <a:ext cx="9144000" cy="2166875"/>
          </a:xfrm>
          <a:prstGeom prst="rect">
            <a:avLst/>
          </a:prstGeom>
        </p:spPr>
        <p:txBody>
          <a:bodyPr wrap="square">
            <a:spAutoFit/>
          </a:bodyPr>
          <a:lstStyle/>
          <a:p>
            <a:pPr algn="just">
              <a:lnSpc>
                <a:spcPct val="107000"/>
              </a:lnSpc>
              <a:spcAft>
                <a:spcPts val="0"/>
              </a:spcAft>
            </a:pPr>
            <a:r>
              <a:rPr lang="pl-PL" dirty="0">
                <a:latin typeface="Arial" panose="020B0604020202020204" pitchFamily="34" charset="0"/>
                <a:ea typeface="Times New Roman" panose="02020603050405020304" pitchFamily="18" charset="0"/>
                <a:cs typeface="Arial" panose="020B0604020202020204" pitchFamily="34" charset="0"/>
              </a:rPr>
              <a:t>Żaden inny wynalazek XIX wieku nie miał tak ogromnego wpływu na społeczeństwo jak kolej. To dzięki niej ogromne dystanse, na które wcześniej trzeba było liczyć kilka dni podróży, można było pokonać w kilka godzin. Zawrotna szybkość, kilkudziesięciu kilometrów na godzinę, z jaką pędziły pierwsze pociągi budziła obawę o jej wpływ na środowisko i organizm podróżujących pasażerów. Z drugiej jednak strony kolej otwierała zupełnie nowe możliwości handlu, rozwoju przemysłu oraz zmniejszała trudy podróżowania.</a:t>
            </a:r>
            <a:endParaRPr lang="pl-PL" sz="1600" dirty="0">
              <a:effectLst/>
              <a:latin typeface="Arial" panose="020B0604020202020204" pitchFamily="34" charset="0"/>
              <a:ea typeface="Calibri" panose="020F0502020204030204" pitchFamily="34" charset="0"/>
              <a:cs typeface="Arial" panose="020B0604020202020204" pitchFamily="34" charset="0"/>
            </a:endParaRPr>
          </a:p>
        </p:txBody>
      </p:sp>
      <p:sp>
        <p:nvSpPr>
          <p:cNvPr id="4" name="Prostokąt 3"/>
          <p:cNvSpPr/>
          <p:nvPr/>
        </p:nvSpPr>
        <p:spPr>
          <a:xfrm>
            <a:off x="107504" y="2564904"/>
            <a:ext cx="8856984" cy="2031325"/>
          </a:xfrm>
          <a:prstGeom prst="rect">
            <a:avLst/>
          </a:prstGeom>
        </p:spPr>
        <p:txBody>
          <a:bodyPr wrap="square">
            <a:spAutoFit/>
          </a:bodyPr>
          <a:lstStyle/>
          <a:p>
            <a:pPr algn="just"/>
            <a:r>
              <a:rPr lang="pl-PL" dirty="0">
                <a:latin typeface="Arial" panose="020B0604020202020204" pitchFamily="34" charset="0"/>
                <a:ea typeface="Times New Roman" panose="02020603050405020304" pitchFamily="18" charset="0"/>
                <a:cs typeface="Arial" panose="020B0604020202020204" pitchFamily="34" charset="0"/>
              </a:rPr>
              <a:t>Idea stosowania torowisk była znana od bardzo dawna. Już w starożytności stosowano wyżłobienia - koleiny w kamiennym bruku ułatwiające prowadzenie się wozów. Od XV wieku w kopalniach niemieckich i angielskich układano drewniane belki po których wyładowane urobkiem wozy łatwiej było przepychać niż po grząskim gruncie. Drewniane belki zastępowano stopniowo metalowymi. Na przełomie XVIII i XIX pojawiły się pierwsze torowiska budowane na użytek lokalnego przemysłu - kopalni hut i innych zakładów, często łącząc je ze sobą w małe sieci przemysłowe. </a:t>
            </a:r>
            <a:endParaRPr lang="pl-PL"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61542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numeru slajdu 1"/>
          <p:cNvSpPr>
            <a:spLocks noGrp="1"/>
          </p:cNvSpPr>
          <p:nvPr>
            <p:ph type="sldNum" sz="quarter" idx="12"/>
          </p:nvPr>
        </p:nvSpPr>
        <p:spPr/>
        <p:txBody>
          <a:bodyPr/>
          <a:lstStyle/>
          <a:p>
            <a:fld id="{4AF9E083-9040-4B0C-802A-CDD29C556519}" type="slidenum">
              <a:rPr lang="pl-PL" smtClean="0"/>
              <a:pPr/>
              <a:t>3</a:t>
            </a:fld>
            <a:endParaRPr lang="pl-PL" dirty="0"/>
          </a:p>
        </p:txBody>
      </p:sp>
      <p:pic>
        <p:nvPicPr>
          <p:cNvPr id="3" name="Obraz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743" y="116632"/>
            <a:ext cx="9148769" cy="3993598"/>
          </a:xfrm>
          <a:prstGeom prst="rect">
            <a:avLst/>
          </a:prstGeom>
        </p:spPr>
      </p:pic>
      <p:sp>
        <p:nvSpPr>
          <p:cNvPr id="4" name="pole tekstowe 3"/>
          <p:cNvSpPr txBox="1"/>
          <p:nvPr/>
        </p:nvSpPr>
        <p:spPr>
          <a:xfrm>
            <a:off x="179512" y="4365104"/>
            <a:ext cx="8507288" cy="923330"/>
          </a:xfrm>
          <a:prstGeom prst="rect">
            <a:avLst/>
          </a:prstGeom>
          <a:noFill/>
        </p:spPr>
        <p:txBody>
          <a:bodyPr wrap="square" rtlCol="0">
            <a:spAutoFit/>
          </a:bodyPr>
          <a:lstStyle/>
          <a:p>
            <a:pPr algn="just"/>
            <a:r>
              <a:rPr lang="pl-PL" dirty="0">
                <a:latin typeface="Arial" panose="020B0604020202020204" pitchFamily="34" charset="0"/>
                <a:cs typeface="Arial" panose="020B0604020202020204" pitchFamily="34" charset="0"/>
              </a:rPr>
              <a:t>Do momentu powstania pierwszych kolei dyliżans był najszybszym środkiem transportu. Zmiana koni i szybkie „pocztowe” powozy jadące z przeciętną prędkością 11,3 km/h znacznie skracały czas podróży</a:t>
            </a:r>
            <a:r>
              <a:rPr lang="pl-PL" dirty="0" smtClean="0">
                <a:latin typeface="Arial" panose="020B0604020202020204" pitchFamily="34" charset="0"/>
                <a:cs typeface="Arial" panose="020B0604020202020204" pitchFamily="34" charset="0"/>
              </a:rPr>
              <a:t>.</a:t>
            </a:r>
            <a:endParaRPr lang="pl-PL"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2605056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numeru slajdu 1"/>
          <p:cNvSpPr>
            <a:spLocks noGrp="1"/>
          </p:cNvSpPr>
          <p:nvPr>
            <p:ph type="sldNum" sz="quarter" idx="12"/>
          </p:nvPr>
        </p:nvSpPr>
        <p:spPr/>
        <p:txBody>
          <a:bodyPr/>
          <a:lstStyle/>
          <a:p>
            <a:fld id="{4AF9E083-9040-4B0C-802A-CDD29C556519}" type="slidenum">
              <a:rPr lang="pl-PL" smtClean="0"/>
              <a:pPr/>
              <a:t>4</a:t>
            </a:fld>
            <a:endParaRPr lang="pl-PL" dirty="0"/>
          </a:p>
        </p:txBody>
      </p:sp>
      <p:sp>
        <p:nvSpPr>
          <p:cNvPr id="3" name="Prostokąt 2"/>
          <p:cNvSpPr/>
          <p:nvPr/>
        </p:nvSpPr>
        <p:spPr>
          <a:xfrm>
            <a:off x="-32" y="0"/>
            <a:ext cx="9144000" cy="2031325"/>
          </a:xfrm>
          <a:prstGeom prst="rect">
            <a:avLst/>
          </a:prstGeom>
        </p:spPr>
        <p:txBody>
          <a:bodyPr wrap="square">
            <a:spAutoFit/>
          </a:bodyPr>
          <a:lstStyle/>
          <a:p>
            <a:pPr lvl="0" algn="just" fontAlgn="base">
              <a:spcBef>
                <a:spcPct val="0"/>
              </a:spcBef>
              <a:spcAft>
                <a:spcPct val="0"/>
              </a:spcAft>
            </a:pPr>
            <a:r>
              <a:rPr lang="pl-PL" dirty="0" smtClean="0">
                <a:latin typeface="Arial" pitchFamily="34" charset="0"/>
                <a:ea typeface="Times New Roman" pitchFamily="18" charset="0"/>
              </a:rPr>
              <a:t>  Niełatwo jest dziś wyobrazić sobie, że jeszcze w XVIII wieku</a:t>
            </a:r>
            <a:br>
              <a:rPr lang="pl-PL" dirty="0" smtClean="0">
                <a:latin typeface="Arial" pitchFamily="34" charset="0"/>
                <a:ea typeface="Times New Roman" pitchFamily="18" charset="0"/>
              </a:rPr>
            </a:br>
            <a:r>
              <a:rPr lang="pl-PL" dirty="0" smtClean="0">
                <a:latin typeface="Arial" pitchFamily="34" charset="0"/>
                <a:ea typeface="Times New Roman" pitchFamily="18" charset="0"/>
              </a:rPr>
              <a:t>  drogi europejskie to niebrukowane trakty  o które nikt się nie  troszczył. Droga była bezpańska. W lecie czy   w  zimie można nią było od biedy przejechać, ale w innych </a:t>
            </a:r>
          </a:p>
          <a:p>
            <a:pPr lvl="0" algn="just" fontAlgn="base">
              <a:spcBef>
                <a:spcPct val="0"/>
              </a:spcBef>
              <a:spcAft>
                <a:spcPct val="0"/>
              </a:spcAft>
            </a:pPr>
            <a:r>
              <a:rPr lang="pl-PL" dirty="0" smtClean="0">
                <a:latin typeface="Arial" pitchFamily="34" charset="0"/>
                <a:ea typeface="Times New Roman" pitchFamily="18" charset="0"/>
              </a:rPr>
              <a:t>  porach roku trzeba było pojazdu zaprzężonego w sześć koni, by przebrnąć przez piaski czy błoto, w których koła grzęzły wyżej osi. Jeszcze trudniej było się przeprawić przez wodę lub bagna. Podróżni nieraz kilka dni musieli czekać na brzegu rzeki na nieco </a:t>
            </a:r>
          </a:p>
          <a:p>
            <a:pPr lvl="0" algn="just" fontAlgn="base">
              <a:spcBef>
                <a:spcPct val="0"/>
              </a:spcBef>
              <a:spcAft>
                <a:spcPct val="0"/>
              </a:spcAft>
            </a:pPr>
            <a:r>
              <a:rPr lang="pl-PL" dirty="0" smtClean="0">
                <a:latin typeface="Arial" pitchFamily="34" charset="0"/>
                <a:ea typeface="Times New Roman" pitchFamily="18" charset="0"/>
              </a:rPr>
              <a:t>  lepsze warunki. </a:t>
            </a:r>
          </a:p>
        </p:txBody>
      </p:sp>
      <p:pic>
        <p:nvPicPr>
          <p:cNvPr id="4" name="Obraz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9512" y="1988840"/>
            <a:ext cx="9073008" cy="5897454"/>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numeru slajdu 2"/>
          <p:cNvSpPr>
            <a:spLocks noGrp="1"/>
          </p:cNvSpPr>
          <p:nvPr>
            <p:ph type="sldNum" sz="quarter" idx="12"/>
          </p:nvPr>
        </p:nvSpPr>
        <p:spPr/>
        <p:txBody>
          <a:bodyPr/>
          <a:lstStyle/>
          <a:p>
            <a:fld id="{4AF9E083-9040-4B0C-802A-CDD29C556519}" type="slidenum">
              <a:rPr lang="pl-PL" smtClean="0"/>
              <a:pPr/>
              <a:t>5</a:t>
            </a:fld>
            <a:endParaRPr lang="pl-PL" dirty="0"/>
          </a:p>
        </p:txBody>
      </p:sp>
      <p:pic>
        <p:nvPicPr>
          <p:cNvPr id="6" name="Obraz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9122" y="44624"/>
            <a:ext cx="9805658" cy="6669359"/>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numeru slajdu 1"/>
          <p:cNvSpPr>
            <a:spLocks noGrp="1"/>
          </p:cNvSpPr>
          <p:nvPr>
            <p:ph type="sldNum" sz="quarter" idx="12"/>
          </p:nvPr>
        </p:nvSpPr>
        <p:spPr/>
        <p:txBody>
          <a:bodyPr/>
          <a:lstStyle/>
          <a:p>
            <a:fld id="{4AF9E083-9040-4B0C-802A-CDD29C556519}" type="slidenum">
              <a:rPr lang="pl-PL" smtClean="0"/>
              <a:pPr/>
              <a:t>6</a:t>
            </a:fld>
            <a:endParaRPr lang="pl-PL" dirty="0"/>
          </a:p>
        </p:txBody>
      </p:sp>
      <p:pic>
        <p:nvPicPr>
          <p:cNvPr id="3" name="Obraz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504" y="44624"/>
            <a:ext cx="8730397" cy="5832648"/>
          </a:xfrm>
          <a:prstGeom prst="rect">
            <a:avLst/>
          </a:prstGeom>
        </p:spPr>
      </p:pic>
      <p:sp>
        <p:nvSpPr>
          <p:cNvPr id="4" name="pole tekstowe 3"/>
          <p:cNvSpPr txBox="1"/>
          <p:nvPr/>
        </p:nvSpPr>
        <p:spPr>
          <a:xfrm>
            <a:off x="251520" y="5805264"/>
            <a:ext cx="8640960" cy="923330"/>
          </a:xfrm>
          <a:prstGeom prst="rect">
            <a:avLst/>
          </a:prstGeom>
          <a:noFill/>
        </p:spPr>
        <p:txBody>
          <a:bodyPr wrap="square" rtlCol="0">
            <a:spAutoFit/>
          </a:bodyPr>
          <a:lstStyle/>
          <a:p>
            <a:pPr algn="just"/>
            <a:r>
              <a:rPr lang="pl-PL" dirty="0">
                <a:latin typeface="Arial" panose="020B0604020202020204" pitchFamily="34" charset="0"/>
                <a:cs typeface="Arial" panose="020B0604020202020204" pitchFamily="34" charset="0"/>
              </a:rPr>
              <a:t>Wagonik załadowany węglem zjeżdża </a:t>
            </a:r>
            <a:r>
              <a:rPr lang="pl-PL" dirty="0" smtClean="0">
                <a:latin typeface="Arial" panose="020B0604020202020204" pitchFamily="34" charset="0"/>
                <a:cs typeface="Arial" panose="020B0604020202020204" pitchFamily="34" charset="0"/>
              </a:rPr>
              <a:t>siłą </a:t>
            </a:r>
            <a:r>
              <a:rPr lang="pl-PL" dirty="0">
                <a:latin typeface="Arial" panose="020B0604020202020204" pitchFamily="34" charset="0"/>
                <a:cs typeface="Arial" panose="020B0604020202020204" pitchFamily="34" charset="0"/>
              </a:rPr>
              <a:t>ciężkości do punktu przeznaczenia. Hamulcowy reguluje </a:t>
            </a:r>
            <a:r>
              <a:rPr lang="pl-PL" dirty="0" smtClean="0">
                <a:latin typeface="Arial" panose="020B0604020202020204" pitchFamily="34" charset="0"/>
                <a:cs typeface="Arial" panose="020B0604020202020204" pitchFamily="34" charset="0"/>
              </a:rPr>
              <a:t>prędkość </a:t>
            </a:r>
            <a:r>
              <a:rPr lang="pl-PL" dirty="0">
                <a:latin typeface="Arial" panose="020B0604020202020204" pitchFamily="34" charset="0"/>
                <a:cs typeface="Arial" panose="020B0604020202020204" pitchFamily="34" charset="0"/>
              </a:rPr>
              <a:t>pojazdu siedząc na </a:t>
            </a:r>
            <a:r>
              <a:rPr lang="pl-PL" dirty="0" smtClean="0">
                <a:latin typeface="Arial" panose="020B0604020202020204" pitchFamily="34" charset="0"/>
                <a:cs typeface="Arial" panose="020B0604020202020204" pitchFamily="34" charset="0"/>
              </a:rPr>
              <a:t>dźwigni prostego hamulca, </a:t>
            </a:r>
            <a:r>
              <a:rPr lang="pl-PL" dirty="0">
                <a:latin typeface="Arial" panose="020B0604020202020204" pitchFamily="34" charset="0"/>
                <a:cs typeface="Arial" panose="020B0604020202020204" pitchFamily="34" charset="0"/>
              </a:rPr>
              <a:t>a koń podąża z tyłu</a:t>
            </a:r>
            <a:r>
              <a:rPr lang="pl-PL" dirty="0" smtClean="0">
                <a:latin typeface="Arial" panose="020B0604020202020204" pitchFamily="34" charset="0"/>
                <a:cs typeface="Arial" panose="020B0604020202020204" pitchFamily="34" charset="0"/>
              </a:rPr>
              <a:t>.</a:t>
            </a:r>
            <a:endParaRPr lang="pl-PL" dirty="0">
              <a:latin typeface="Arial" panose="020B0604020202020204" pitchFamily="34" charset="0"/>
              <a:cs typeface="Arial" panose="020B0604020202020204" pitchFamily="34" charset="0"/>
            </a:endParaRPr>
          </a:p>
        </p:txBody>
      </p:sp>
      <p:sp>
        <p:nvSpPr>
          <p:cNvPr id="5" name="pole tekstowe 4"/>
          <p:cNvSpPr txBox="1"/>
          <p:nvPr/>
        </p:nvSpPr>
        <p:spPr>
          <a:xfrm>
            <a:off x="251520" y="44624"/>
            <a:ext cx="8640960" cy="646331"/>
          </a:xfrm>
          <a:prstGeom prst="rect">
            <a:avLst/>
          </a:prstGeom>
          <a:noFill/>
        </p:spPr>
        <p:txBody>
          <a:bodyPr wrap="square" rtlCol="0">
            <a:spAutoFit/>
          </a:bodyPr>
          <a:lstStyle/>
          <a:p>
            <a:r>
              <a:rPr lang="pl-PL" dirty="0" smtClean="0">
                <a:latin typeface="Arial" panose="020B0604020202020204" pitchFamily="34" charset="0"/>
                <a:cs typeface="Arial" panose="020B0604020202020204" pitchFamily="34" charset="0"/>
              </a:rPr>
              <a:t>W Anglii w ten sposób rozwiązano problem rozwozu węgla z kopalni do mieszkających w pobliżu.</a:t>
            </a:r>
            <a:endParaRPr lang="pl-PL"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258812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4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4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ytuł 3"/>
          <p:cNvSpPr>
            <a:spLocks noGrp="1"/>
          </p:cNvSpPr>
          <p:nvPr>
            <p:ph type="title"/>
          </p:nvPr>
        </p:nvSpPr>
        <p:spPr>
          <a:xfrm>
            <a:off x="611560" y="6381328"/>
            <a:ext cx="8229600" cy="432048"/>
          </a:xfrm>
        </p:spPr>
        <p:txBody>
          <a:bodyPr>
            <a:normAutofit/>
          </a:bodyPr>
          <a:lstStyle/>
          <a:p>
            <a:r>
              <a:rPr lang="pl-PL" sz="1800" dirty="0" smtClean="0">
                <a:latin typeface="Arial" panose="020B0604020202020204" pitchFamily="34" charset="0"/>
                <a:cs typeface="Arial" panose="020B0604020202020204" pitchFamily="34" charset="0"/>
              </a:rPr>
              <a:t>Pojazd konny na szynach </a:t>
            </a:r>
            <a:endParaRPr lang="pl-PL" sz="1800" dirty="0">
              <a:latin typeface="Arial" panose="020B0604020202020204" pitchFamily="34" charset="0"/>
              <a:cs typeface="Arial" panose="020B0604020202020204" pitchFamily="34" charset="0"/>
            </a:endParaRPr>
          </a:p>
        </p:txBody>
      </p:sp>
      <p:sp>
        <p:nvSpPr>
          <p:cNvPr id="3" name="Symbol zastępczy numeru slajdu 2"/>
          <p:cNvSpPr>
            <a:spLocks noGrp="1"/>
          </p:cNvSpPr>
          <p:nvPr>
            <p:ph type="sldNum" sz="quarter" idx="12"/>
          </p:nvPr>
        </p:nvSpPr>
        <p:spPr/>
        <p:txBody>
          <a:bodyPr/>
          <a:lstStyle/>
          <a:p>
            <a:fld id="{4AF9E083-9040-4B0C-802A-CDD29C556519}" type="slidenum">
              <a:rPr lang="pl-PL" smtClean="0"/>
              <a:pPr/>
              <a:t>7</a:t>
            </a:fld>
            <a:endParaRPr lang="pl-PL" dirty="0"/>
          </a:p>
        </p:txBody>
      </p:sp>
      <p:pic>
        <p:nvPicPr>
          <p:cNvPr id="2" name="Obraz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9141" y="11187"/>
            <a:ext cx="10009617" cy="6253262"/>
          </a:xfrm>
          <a:prstGeom prst="rect">
            <a:avLst/>
          </a:prstGeom>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az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39820" y="-73943"/>
            <a:ext cx="11024388" cy="7463383"/>
          </a:xfrm>
          <a:prstGeom prst="rect">
            <a:avLst/>
          </a:prstGeom>
        </p:spPr>
      </p:pic>
      <p:sp>
        <p:nvSpPr>
          <p:cNvPr id="4" name="Tytuł 3"/>
          <p:cNvSpPr>
            <a:spLocks noGrp="1"/>
          </p:cNvSpPr>
          <p:nvPr>
            <p:ph type="title"/>
          </p:nvPr>
        </p:nvSpPr>
        <p:spPr>
          <a:xfrm>
            <a:off x="5148064" y="6462464"/>
            <a:ext cx="4287990" cy="494928"/>
          </a:xfrm>
        </p:spPr>
        <p:txBody>
          <a:bodyPr>
            <a:normAutofit/>
          </a:bodyPr>
          <a:lstStyle/>
          <a:p>
            <a:r>
              <a:rPr lang="pl-PL" sz="1800" dirty="0" smtClean="0">
                <a:latin typeface="Arial" panose="020B0604020202020204" pitchFamily="34" charset="0"/>
                <a:cs typeface="Arial" panose="020B0604020202020204" pitchFamily="34" charset="0"/>
              </a:rPr>
              <a:t>Dyliżans konny na  szynach</a:t>
            </a:r>
            <a:endParaRPr lang="pl-PL" sz="1800" dirty="0">
              <a:latin typeface="Arial" panose="020B0604020202020204" pitchFamily="34" charset="0"/>
              <a:cs typeface="Arial" panose="020B0604020202020204" pitchFamily="34" charset="0"/>
            </a:endParaRPr>
          </a:p>
        </p:txBody>
      </p:sp>
      <p:sp>
        <p:nvSpPr>
          <p:cNvPr id="3" name="Symbol zastępczy numeru slajdu 2"/>
          <p:cNvSpPr>
            <a:spLocks noGrp="1"/>
          </p:cNvSpPr>
          <p:nvPr>
            <p:ph type="sldNum" sz="quarter" idx="12"/>
          </p:nvPr>
        </p:nvSpPr>
        <p:spPr/>
        <p:txBody>
          <a:bodyPr/>
          <a:lstStyle/>
          <a:p>
            <a:fld id="{4AF9E083-9040-4B0C-802A-CDD29C556519}" type="slidenum">
              <a:rPr lang="pl-PL" smtClean="0"/>
              <a:pPr/>
              <a:t>8</a:t>
            </a:fld>
            <a:endParaRPr lang="pl-PL" dirty="0"/>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numeru slajdu 1"/>
          <p:cNvSpPr>
            <a:spLocks noGrp="1"/>
          </p:cNvSpPr>
          <p:nvPr>
            <p:ph type="sldNum" sz="quarter" idx="12"/>
          </p:nvPr>
        </p:nvSpPr>
        <p:spPr>
          <a:xfrm>
            <a:off x="6572264" y="6215082"/>
            <a:ext cx="2133600" cy="365125"/>
          </a:xfrm>
        </p:spPr>
        <p:txBody>
          <a:bodyPr/>
          <a:lstStyle/>
          <a:p>
            <a:fld id="{4AF9E083-9040-4B0C-802A-CDD29C556519}" type="slidenum">
              <a:rPr lang="pl-PL" smtClean="0"/>
              <a:pPr/>
              <a:t>9</a:t>
            </a:fld>
            <a:endParaRPr lang="pl-PL" dirty="0"/>
          </a:p>
        </p:txBody>
      </p:sp>
      <p:pic>
        <p:nvPicPr>
          <p:cNvPr id="261122" name="Picture 2" descr="C:\Users\Komp-1\Desktop\Nowy folder (2)\1.png"/>
          <p:cNvPicPr>
            <a:picLocks noChangeAspect="1" noChangeArrowheads="1"/>
          </p:cNvPicPr>
          <p:nvPr/>
        </p:nvPicPr>
        <p:blipFill>
          <a:blip r:embed="rId2" cstate="print"/>
          <a:srcRect/>
          <a:stretch>
            <a:fillRect/>
          </a:stretch>
        </p:blipFill>
        <p:spPr bwMode="auto">
          <a:xfrm>
            <a:off x="-715393" y="-285776"/>
            <a:ext cx="10147651" cy="6500858"/>
          </a:xfrm>
          <a:prstGeom prst="rect">
            <a:avLst/>
          </a:prstGeom>
          <a:noFill/>
        </p:spPr>
      </p:pic>
      <p:sp>
        <p:nvSpPr>
          <p:cNvPr id="5" name="Prostokąt 4"/>
          <p:cNvSpPr/>
          <p:nvPr/>
        </p:nvSpPr>
        <p:spPr>
          <a:xfrm>
            <a:off x="0" y="6395541"/>
            <a:ext cx="9144000" cy="369332"/>
          </a:xfrm>
          <a:prstGeom prst="rect">
            <a:avLst/>
          </a:prstGeom>
        </p:spPr>
        <p:txBody>
          <a:bodyPr wrap="square">
            <a:spAutoFit/>
          </a:bodyPr>
          <a:lstStyle/>
          <a:p>
            <a:pPr algn="ctr"/>
            <a:r>
              <a:rPr lang="pl-PL" dirty="0" smtClean="0">
                <a:latin typeface="Arial" pitchFamily="34" charset="0"/>
                <a:cs typeface="Arial" pitchFamily="34" charset="0"/>
              </a:rPr>
              <a:t>Narodziny   kolei !!!</a:t>
            </a:r>
            <a:endParaRPr lang="pl-PL" dirty="0">
              <a:latin typeface="Arial" panose="020B0604020202020204" pitchFamily="34" charset="0"/>
              <a:cs typeface="Arial" panose="020B0604020202020204" pitchFamily="34" charset="0"/>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rostokąt 1"/>
          <p:cNvSpPr/>
          <p:nvPr/>
        </p:nvSpPr>
        <p:spPr>
          <a:xfrm>
            <a:off x="49346" y="188640"/>
            <a:ext cx="9144000" cy="646331"/>
          </a:xfrm>
          <a:prstGeom prst="rect">
            <a:avLst/>
          </a:prstGeom>
        </p:spPr>
        <p:txBody>
          <a:bodyPr wrap="square">
            <a:spAutoFit/>
          </a:bodyPr>
          <a:lstStyle/>
          <a:p>
            <a:pPr algn="just"/>
            <a:r>
              <a:rPr lang="pl-PL" dirty="0" smtClean="0">
                <a:latin typeface="Arial" pitchFamily="34" charset="0"/>
                <a:cs typeface="Arial" pitchFamily="34" charset="0"/>
              </a:rPr>
              <a:t>   Kiedy mówimy: kolej żelazna, nie zdajemy sobie sprawy, że stopiliśmy w jeden termin dwa od siebie niezależne pojęcia    techniczne: </a:t>
            </a:r>
            <a:r>
              <a:rPr lang="pl-PL" b="1" i="1" u="sng" dirty="0" smtClean="0">
                <a:solidFill>
                  <a:srgbClr val="FF0000"/>
                </a:solidFill>
                <a:latin typeface="Arial" pitchFamily="34" charset="0"/>
                <a:cs typeface="Arial" pitchFamily="34" charset="0"/>
              </a:rPr>
              <a:t>tor i trakcję parową.</a:t>
            </a:r>
            <a:r>
              <a:rPr lang="pl-PL" b="1" i="1" u="sng" dirty="0" smtClean="0">
                <a:latin typeface="Arial" pitchFamily="34" charset="0"/>
                <a:cs typeface="Arial" pitchFamily="34" charset="0"/>
              </a:rPr>
              <a:t> </a:t>
            </a:r>
          </a:p>
        </p:txBody>
      </p:sp>
      <p:sp>
        <p:nvSpPr>
          <p:cNvPr id="3" name="Symbol zastępczy numeru slajdu 2"/>
          <p:cNvSpPr>
            <a:spLocks noGrp="1"/>
          </p:cNvSpPr>
          <p:nvPr>
            <p:ph type="sldNum" sz="quarter" idx="12"/>
          </p:nvPr>
        </p:nvSpPr>
        <p:spPr/>
        <p:txBody>
          <a:bodyPr/>
          <a:lstStyle/>
          <a:p>
            <a:fld id="{4AF9E083-9040-4B0C-802A-CDD29C556519}" type="slidenum">
              <a:rPr lang="pl-PL" smtClean="0"/>
              <a:pPr/>
              <a:t>10</a:t>
            </a:fld>
            <a:endParaRPr lang="pl-PL" dirty="0"/>
          </a:p>
        </p:txBody>
      </p:sp>
      <p:sp>
        <p:nvSpPr>
          <p:cNvPr id="4" name="pole tekstowe 3"/>
          <p:cNvSpPr txBox="1"/>
          <p:nvPr/>
        </p:nvSpPr>
        <p:spPr>
          <a:xfrm>
            <a:off x="-1452" y="912466"/>
            <a:ext cx="8640960" cy="646331"/>
          </a:xfrm>
          <a:prstGeom prst="rect">
            <a:avLst/>
          </a:prstGeom>
          <a:noFill/>
        </p:spPr>
        <p:txBody>
          <a:bodyPr wrap="square" rtlCol="0">
            <a:spAutoFit/>
          </a:bodyPr>
          <a:lstStyle/>
          <a:p>
            <a:pPr algn="just"/>
            <a:r>
              <a:rPr lang="pl-PL" dirty="0">
                <a:latin typeface="Arial" pitchFamily="34" charset="0"/>
                <a:cs typeface="Arial" pitchFamily="34" charset="0"/>
              </a:rPr>
              <a:t> A przecież jeszcze przed stu dziewięćdziesięciu laty problemy te </a:t>
            </a:r>
            <a:r>
              <a:rPr lang="pl-PL" dirty="0" smtClean="0">
                <a:latin typeface="Arial" pitchFamily="34" charset="0"/>
                <a:cs typeface="Arial" pitchFamily="34" charset="0"/>
              </a:rPr>
              <a:t>rozwiązywane </a:t>
            </a:r>
            <a:r>
              <a:rPr lang="pl-PL" dirty="0">
                <a:latin typeface="Arial" pitchFamily="34" charset="0"/>
                <a:cs typeface="Arial" pitchFamily="34" charset="0"/>
              </a:rPr>
              <a:t>były zupełnie oddzielnie. </a:t>
            </a:r>
          </a:p>
        </p:txBody>
      </p:sp>
      <p:sp>
        <p:nvSpPr>
          <p:cNvPr id="5" name="pole tekstowe 4"/>
          <p:cNvSpPr txBox="1"/>
          <p:nvPr/>
        </p:nvSpPr>
        <p:spPr>
          <a:xfrm>
            <a:off x="-9582" y="1760860"/>
            <a:ext cx="9036496" cy="1477328"/>
          </a:xfrm>
          <a:prstGeom prst="rect">
            <a:avLst/>
          </a:prstGeom>
          <a:noFill/>
        </p:spPr>
        <p:txBody>
          <a:bodyPr wrap="square" rtlCol="0">
            <a:spAutoFit/>
          </a:bodyPr>
          <a:lstStyle/>
          <a:p>
            <a:pPr algn="just"/>
            <a:r>
              <a:rPr lang="pl-PL" dirty="0">
                <a:latin typeface="Arial" pitchFamily="34" charset="0"/>
                <a:cs typeface="Arial" pitchFamily="34" charset="0"/>
              </a:rPr>
              <a:t>Chronologicznie biorąc, </a:t>
            </a:r>
            <a:r>
              <a:rPr lang="pl-PL" dirty="0" smtClean="0">
                <a:latin typeface="Arial" pitchFamily="34" charset="0"/>
                <a:cs typeface="Arial" pitchFamily="34" charset="0"/>
              </a:rPr>
              <a:t>tor jest </a:t>
            </a:r>
            <a:r>
              <a:rPr lang="pl-PL" dirty="0">
                <a:latin typeface="Arial" pitchFamily="34" charset="0"/>
                <a:cs typeface="Arial" pitchFamily="34" charset="0"/>
              </a:rPr>
              <a:t>o wiele </a:t>
            </a:r>
            <a:r>
              <a:rPr lang="pl-PL" dirty="0" smtClean="0">
                <a:latin typeface="Arial" pitchFamily="34" charset="0"/>
                <a:cs typeface="Arial" pitchFamily="34" charset="0"/>
              </a:rPr>
              <a:t>starszy. </a:t>
            </a:r>
            <a:r>
              <a:rPr lang="pl-PL" dirty="0">
                <a:latin typeface="Arial" pitchFamily="34" charset="0"/>
                <a:cs typeface="Arial" pitchFamily="34" charset="0"/>
              </a:rPr>
              <a:t>Pierwsze tory spotykamy już pod koniec XV wieku w kopalniach srebra na terenie Niemiec. Były to zwykłe drewniane beleczki układane równolegle do siebie na również drewnianych poprzeczkach. Po takich prymitywnych torach przesuwano ręcznie lub też przeciągano końmi wózki kopalniane napełniane urobkiem</a:t>
            </a:r>
            <a:r>
              <a:rPr lang="pl-PL" dirty="0" smtClean="0">
                <a:latin typeface="Arial" pitchFamily="34" charset="0"/>
                <a:cs typeface="Arial" pitchFamily="34" charset="0"/>
              </a:rPr>
              <a:t>.</a:t>
            </a:r>
            <a:endParaRPr lang="pl-PL" dirty="0"/>
          </a:p>
        </p:txBody>
      </p:sp>
      <p:sp>
        <p:nvSpPr>
          <p:cNvPr id="6" name="pole tekstowe 5"/>
          <p:cNvSpPr txBox="1"/>
          <p:nvPr/>
        </p:nvSpPr>
        <p:spPr>
          <a:xfrm>
            <a:off x="0" y="3260850"/>
            <a:ext cx="9073008" cy="923330"/>
          </a:xfrm>
          <a:prstGeom prst="rect">
            <a:avLst/>
          </a:prstGeom>
          <a:noFill/>
        </p:spPr>
        <p:txBody>
          <a:bodyPr wrap="square" rtlCol="0">
            <a:spAutoFit/>
          </a:bodyPr>
          <a:lstStyle/>
          <a:p>
            <a:pPr algn="just"/>
            <a:r>
              <a:rPr lang="pl-PL" dirty="0">
                <a:latin typeface="Arial" panose="020B0604020202020204" pitchFamily="34" charset="0"/>
                <a:cs typeface="Arial" panose="020B0604020202020204" pitchFamily="34" charset="0"/>
              </a:rPr>
              <a:t>Rozwiązanie to szybko przyjęło się bo naprzód koło poruszało się po </a:t>
            </a:r>
            <a:r>
              <a:rPr lang="pl-PL" dirty="0" smtClean="0">
                <a:latin typeface="Arial" panose="020B0604020202020204" pitchFamily="34" charset="0"/>
                <a:cs typeface="Arial" panose="020B0604020202020204" pitchFamily="34" charset="0"/>
              </a:rPr>
              <a:t>desce, </a:t>
            </a:r>
            <a:r>
              <a:rPr lang="pl-PL" dirty="0">
                <a:latin typeface="Arial" panose="020B0604020202020204" pitchFamily="34" charset="0"/>
                <a:cs typeface="Arial" panose="020B0604020202020204" pitchFamily="34" charset="0"/>
              </a:rPr>
              <a:t>a potem w miarę jak rozwijało się hutnictwo po stalowym </a:t>
            </a:r>
            <a:r>
              <a:rPr lang="pl-PL" dirty="0" smtClean="0">
                <a:latin typeface="Arial" panose="020B0604020202020204" pitchFamily="34" charset="0"/>
                <a:cs typeface="Arial" panose="020B0604020202020204" pitchFamily="34" charset="0"/>
              </a:rPr>
              <a:t>płaskowniku, </a:t>
            </a:r>
            <a:r>
              <a:rPr lang="pl-PL" dirty="0">
                <a:latin typeface="Arial" panose="020B0604020202020204" pitchFamily="34" charset="0"/>
                <a:cs typeface="Arial" panose="020B0604020202020204" pitchFamily="34" charset="0"/>
              </a:rPr>
              <a:t>który z czasem zaczęto profilować na kształt </a:t>
            </a:r>
            <a:r>
              <a:rPr lang="pl-PL" dirty="0" smtClean="0">
                <a:latin typeface="Arial" panose="020B0604020202020204" pitchFamily="34" charset="0"/>
                <a:cs typeface="Arial" panose="020B0604020202020204" pitchFamily="34" charset="0"/>
              </a:rPr>
              <a:t>korytka.</a:t>
            </a:r>
            <a:endParaRPr lang="pl-PL" dirty="0">
              <a:latin typeface="Arial" panose="020B0604020202020204" pitchFamily="34" charset="0"/>
              <a:cs typeface="Arial" panose="020B0604020202020204" pitchFamily="34" charset="0"/>
            </a:endParaRPr>
          </a:p>
        </p:txBody>
      </p:sp>
      <p:pic>
        <p:nvPicPr>
          <p:cNvPr id="8" name="Obraz 1" descr="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7576" y="4397251"/>
            <a:ext cx="8704904" cy="18400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wipe(down)">
                                      <p:cBhvr>
                                        <p:cTn id="25" dur="580">
                                          <p:stCondLst>
                                            <p:cond delay="0"/>
                                          </p:stCondLst>
                                        </p:cTn>
                                        <p:tgtEl>
                                          <p:spTgt spid="5"/>
                                        </p:tgtEl>
                                      </p:cBhvr>
                                    </p:animEffect>
                                    <p:anim calcmode="lin" valueType="num">
                                      <p:cBhvr>
                                        <p:cTn id="26"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31" dur="26">
                                          <p:stCondLst>
                                            <p:cond delay="650"/>
                                          </p:stCondLst>
                                        </p:cTn>
                                        <p:tgtEl>
                                          <p:spTgt spid="5"/>
                                        </p:tgtEl>
                                      </p:cBhvr>
                                      <p:to x="100000" y="60000"/>
                                    </p:animScale>
                                    <p:animScale>
                                      <p:cBhvr>
                                        <p:cTn id="32" dur="166" decel="50000">
                                          <p:stCondLst>
                                            <p:cond delay="676"/>
                                          </p:stCondLst>
                                        </p:cTn>
                                        <p:tgtEl>
                                          <p:spTgt spid="5"/>
                                        </p:tgtEl>
                                      </p:cBhvr>
                                      <p:to x="100000" y="100000"/>
                                    </p:animScale>
                                    <p:animScale>
                                      <p:cBhvr>
                                        <p:cTn id="33" dur="26">
                                          <p:stCondLst>
                                            <p:cond delay="1312"/>
                                          </p:stCondLst>
                                        </p:cTn>
                                        <p:tgtEl>
                                          <p:spTgt spid="5"/>
                                        </p:tgtEl>
                                      </p:cBhvr>
                                      <p:to x="100000" y="80000"/>
                                    </p:animScale>
                                    <p:animScale>
                                      <p:cBhvr>
                                        <p:cTn id="34" dur="166" decel="50000">
                                          <p:stCondLst>
                                            <p:cond delay="1338"/>
                                          </p:stCondLst>
                                        </p:cTn>
                                        <p:tgtEl>
                                          <p:spTgt spid="5"/>
                                        </p:tgtEl>
                                      </p:cBhvr>
                                      <p:to x="100000" y="100000"/>
                                    </p:animScale>
                                    <p:animScale>
                                      <p:cBhvr>
                                        <p:cTn id="35" dur="26">
                                          <p:stCondLst>
                                            <p:cond delay="1642"/>
                                          </p:stCondLst>
                                        </p:cTn>
                                        <p:tgtEl>
                                          <p:spTgt spid="5"/>
                                        </p:tgtEl>
                                      </p:cBhvr>
                                      <p:to x="100000" y="90000"/>
                                    </p:animScale>
                                    <p:animScale>
                                      <p:cBhvr>
                                        <p:cTn id="36" dur="166" decel="50000">
                                          <p:stCondLst>
                                            <p:cond delay="1668"/>
                                          </p:stCondLst>
                                        </p:cTn>
                                        <p:tgtEl>
                                          <p:spTgt spid="5"/>
                                        </p:tgtEl>
                                      </p:cBhvr>
                                      <p:to x="100000" y="100000"/>
                                    </p:animScale>
                                    <p:animScale>
                                      <p:cBhvr>
                                        <p:cTn id="37" dur="26">
                                          <p:stCondLst>
                                            <p:cond delay="1808"/>
                                          </p:stCondLst>
                                        </p:cTn>
                                        <p:tgtEl>
                                          <p:spTgt spid="5"/>
                                        </p:tgtEl>
                                      </p:cBhvr>
                                      <p:to x="100000" y="95000"/>
                                    </p:animScale>
                                    <p:animScale>
                                      <p:cBhvr>
                                        <p:cTn id="38" dur="166" decel="50000">
                                          <p:stCondLst>
                                            <p:cond delay="1834"/>
                                          </p:stCondLst>
                                        </p:cTn>
                                        <p:tgtEl>
                                          <p:spTgt spid="5"/>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additive="base">
                                        <p:cTn id="43" dur="500" fill="hold"/>
                                        <p:tgtEl>
                                          <p:spTgt spid="6"/>
                                        </p:tgtEl>
                                        <p:attrNameLst>
                                          <p:attrName>ppt_x</p:attrName>
                                        </p:attrNameLst>
                                      </p:cBhvr>
                                      <p:tavLst>
                                        <p:tav tm="0">
                                          <p:val>
                                            <p:strVal val="#ppt_x"/>
                                          </p:val>
                                        </p:tav>
                                        <p:tav tm="100000">
                                          <p:val>
                                            <p:strVal val="#ppt_x"/>
                                          </p:val>
                                        </p:tav>
                                      </p:tavLst>
                                    </p:anim>
                                    <p:anim calcmode="lin" valueType="num">
                                      <p:cBhvr additive="base">
                                        <p:cTn id="4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additive="base">
                                        <p:cTn id="49" dur="500" fill="hold"/>
                                        <p:tgtEl>
                                          <p:spTgt spid="8"/>
                                        </p:tgtEl>
                                        <p:attrNameLst>
                                          <p:attrName>ppt_x</p:attrName>
                                        </p:attrNameLst>
                                      </p:cBhvr>
                                      <p:tavLst>
                                        <p:tav tm="0">
                                          <p:val>
                                            <p:strVal val="#ppt_x"/>
                                          </p:val>
                                        </p:tav>
                                        <p:tav tm="100000">
                                          <p:val>
                                            <p:strVal val="#ppt_x"/>
                                          </p:val>
                                        </p:tav>
                                      </p:tavLst>
                                    </p:anim>
                                    <p:anim calcmode="lin" valueType="num">
                                      <p:cBhvr additive="base">
                                        <p:cTn id="5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Obraz 7" descr="rys_0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148064" y="2722280"/>
            <a:ext cx="2130573" cy="20748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Obraz 4" descr="rys_0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5341" y="2499951"/>
            <a:ext cx="2232248" cy="21735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ymbol zastępczy numeru slajdu 1"/>
          <p:cNvSpPr>
            <a:spLocks noGrp="1"/>
          </p:cNvSpPr>
          <p:nvPr>
            <p:ph type="sldNum" sz="quarter" idx="12"/>
          </p:nvPr>
        </p:nvSpPr>
        <p:spPr>
          <a:xfrm>
            <a:off x="6758880" y="6418573"/>
            <a:ext cx="2133600" cy="365125"/>
          </a:xfrm>
        </p:spPr>
        <p:txBody>
          <a:bodyPr/>
          <a:lstStyle/>
          <a:p>
            <a:fld id="{4AF9E083-9040-4B0C-802A-CDD29C556519}" type="slidenum">
              <a:rPr lang="pl-PL" smtClean="0"/>
              <a:pPr/>
              <a:t>11</a:t>
            </a:fld>
            <a:endParaRPr lang="pl-PL" dirty="0"/>
          </a:p>
        </p:txBody>
      </p:sp>
      <p:sp>
        <p:nvSpPr>
          <p:cNvPr id="3" name="pole tekstowe 2"/>
          <p:cNvSpPr txBox="1"/>
          <p:nvPr/>
        </p:nvSpPr>
        <p:spPr>
          <a:xfrm>
            <a:off x="0" y="116632"/>
            <a:ext cx="9144000" cy="369332"/>
          </a:xfrm>
          <a:prstGeom prst="rect">
            <a:avLst/>
          </a:prstGeom>
          <a:noFill/>
        </p:spPr>
        <p:txBody>
          <a:bodyPr wrap="square" rtlCol="0">
            <a:spAutoFit/>
          </a:bodyPr>
          <a:lstStyle/>
          <a:p>
            <a:r>
              <a:rPr lang="pl-PL" dirty="0" smtClean="0">
                <a:latin typeface="Arial" panose="020B0604020202020204" pitchFamily="34" charset="0"/>
                <a:cs typeface="Arial" panose="020B0604020202020204" pitchFamily="34" charset="0"/>
              </a:rPr>
              <a:t>XVII wieczne próby górników z Lebertahl wzmocnienia nawierzchni drogowej</a:t>
            </a:r>
            <a:endParaRPr lang="pl-PL" dirty="0">
              <a:latin typeface="Arial" panose="020B0604020202020204" pitchFamily="34" charset="0"/>
              <a:cs typeface="Arial" panose="020B0604020202020204" pitchFamily="34" charset="0"/>
            </a:endParaRPr>
          </a:p>
        </p:txBody>
      </p:sp>
      <p:sp>
        <p:nvSpPr>
          <p:cNvPr id="8" name="Prostokąt 7"/>
          <p:cNvSpPr/>
          <p:nvPr/>
        </p:nvSpPr>
        <p:spPr>
          <a:xfrm>
            <a:off x="0" y="548680"/>
            <a:ext cx="9113019" cy="1200329"/>
          </a:xfrm>
          <a:prstGeom prst="rect">
            <a:avLst/>
          </a:prstGeom>
        </p:spPr>
        <p:txBody>
          <a:bodyPr wrap="square">
            <a:spAutoFit/>
          </a:bodyPr>
          <a:lstStyle/>
          <a:p>
            <a:pPr lvl="0" algn="just" eaLnBrk="0" fontAlgn="base" hangingPunct="0">
              <a:spcBef>
                <a:spcPct val="0"/>
              </a:spcBef>
              <a:spcAft>
                <a:spcPct val="0"/>
              </a:spcAft>
            </a:pPr>
            <a:r>
              <a:rPr lang="pl-PL" dirty="0">
                <a:latin typeface="Arial" pitchFamily="34" charset="0"/>
                <a:ea typeface="Times New Roman" pitchFamily="18" charset="0"/>
                <a:cs typeface="Arial" panose="020B0604020202020204" pitchFamily="34" charset="0"/>
              </a:rPr>
              <a:t>Bardzo szybko przekonano   się, że prymitywne drewniane szyny </a:t>
            </a:r>
            <a:r>
              <a:rPr lang="pl-PL" dirty="0" smtClean="0">
                <a:latin typeface="Arial" pitchFamily="34" charset="0"/>
                <a:ea typeface="Times New Roman" pitchFamily="18" charset="0"/>
                <a:cs typeface="Arial" panose="020B0604020202020204" pitchFamily="34" charset="0"/>
              </a:rPr>
              <a:t>nie </a:t>
            </a:r>
            <a:r>
              <a:rPr lang="pl-PL" dirty="0">
                <a:latin typeface="Arial" pitchFamily="34" charset="0"/>
                <a:ea typeface="Times New Roman" pitchFamily="18" charset="0"/>
                <a:cs typeface="Arial" panose="020B0604020202020204" pitchFamily="34" charset="0"/>
              </a:rPr>
              <a:t>nadają się do intensywniejszego ruchu. Drewno zwłaszcza na </a:t>
            </a:r>
            <a:r>
              <a:rPr lang="pl-PL" dirty="0" smtClean="0">
                <a:latin typeface="Arial" pitchFamily="34" charset="0"/>
                <a:ea typeface="Times New Roman" pitchFamily="18" charset="0"/>
                <a:cs typeface="Arial" panose="020B0604020202020204" pitchFamily="34" charset="0"/>
              </a:rPr>
              <a:t>łukach </a:t>
            </a:r>
            <a:r>
              <a:rPr lang="pl-PL" dirty="0">
                <a:latin typeface="Arial" pitchFamily="34" charset="0"/>
                <a:ea typeface="Times New Roman" pitchFamily="18" charset="0"/>
                <a:cs typeface="Arial" panose="020B0604020202020204" pitchFamily="34" charset="0"/>
              </a:rPr>
              <a:t>zużywało  się bardzo </a:t>
            </a:r>
            <a:r>
              <a:rPr lang="pl-PL" dirty="0" smtClean="0">
                <a:latin typeface="Arial" pitchFamily="34" charset="0"/>
                <a:ea typeface="Times New Roman" pitchFamily="18" charset="0"/>
                <a:cs typeface="Arial" panose="020B0604020202020204" pitchFamily="34" charset="0"/>
              </a:rPr>
              <a:t>szybko, </a:t>
            </a:r>
            <a:r>
              <a:rPr lang="pl-PL" dirty="0">
                <a:latin typeface="Arial" pitchFamily="34" charset="0"/>
                <a:ea typeface="Times New Roman" pitchFamily="18" charset="0"/>
                <a:cs typeface="Arial" panose="020B0604020202020204" pitchFamily="34" charset="0"/>
              </a:rPr>
              <a:t>a stały odstęp obu  </a:t>
            </a:r>
            <a:r>
              <a:rPr lang="pl-PL" dirty="0" smtClean="0">
                <a:latin typeface="Arial" pitchFamily="34" charset="0"/>
                <a:ea typeface="Times New Roman" pitchFamily="18" charset="0"/>
                <a:cs typeface="Arial" panose="020B0604020202020204" pitchFamily="34" charset="0"/>
              </a:rPr>
              <a:t>beleczek był </a:t>
            </a:r>
            <a:r>
              <a:rPr lang="pl-PL" dirty="0">
                <a:latin typeface="Arial" pitchFamily="34" charset="0"/>
                <a:ea typeface="Times New Roman" pitchFamily="18" charset="0"/>
                <a:cs typeface="Arial" panose="020B0604020202020204" pitchFamily="34" charset="0"/>
              </a:rPr>
              <a:t>trudny  do utrzymania. Zasadnicze zmiany konstrukcyjne </a:t>
            </a:r>
            <a:r>
              <a:rPr lang="pl-PL" dirty="0" smtClean="0">
                <a:latin typeface="Arial" pitchFamily="34" charset="0"/>
                <a:ea typeface="Times New Roman" pitchFamily="18" charset="0"/>
                <a:cs typeface="Arial" panose="020B0604020202020204" pitchFamily="34" charset="0"/>
              </a:rPr>
              <a:t>zostały </a:t>
            </a:r>
            <a:r>
              <a:rPr lang="pl-PL" dirty="0">
                <a:latin typeface="Arial" pitchFamily="34" charset="0"/>
                <a:ea typeface="Times New Roman" pitchFamily="18" charset="0"/>
                <a:cs typeface="Arial" panose="020B0604020202020204" pitchFamily="34" charset="0"/>
              </a:rPr>
              <a:t>wprowadzone dopiero w końcu XVIII wieku.</a:t>
            </a:r>
            <a:r>
              <a:rPr lang="pl-PL" dirty="0">
                <a:latin typeface="Arial" panose="020B0604020202020204" pitchFamily="34" charset="0"/>
                <a:cs typeface="Arial" panose="020B0604020202020204" pitchFamily="34" charset="0"/>
              </a:rPr>
              <a:t> </a:t>
            </a:r>
          </a:p>
        </p:txBody>
      </p:sp>
      <p:sp>
        <p:nvSpPr>
          <p:cNvPr id="9" name="pole tekstowe 8"/>
          <p:cNvSpPr txBox="1"/>
          <p:nvPr/>
        </p:nvSpPr>
        <p:spPr>
          <a:xfrm>
            <a:off x="35496" y="1628800"/>
            <a:ext cx="8856984" cy="1200329"/>
          </a:xfrm>
          <a:prstGeom prst="rect">
            <a:avLst/>
          </a:prstGeom>
          <a:noFill/>
        </p:spPr>
        <p:txBody>
          <a:bodyPr wrap="square" rtlCol="0">
            <a:spAutoFit/>
          </a:bodyPr>
          <a:lstStyle/>
          <a:p>
            <a:pPr algn="just"/>
            <a:r>
              <a:rPr lang="pl-PL" dirty="0">
                <a:latin typeface="Arial" pitchFamily="34" charset="0"/>
                <a:cs typeface="Arial" pitchFamily="34" charset="0"/>
              </a:rPr>
              <a:t> Kryzys w Anglii spowodował, że chwilowo zastąpiono </a:t>
            </a:r>
            <a:r>
              <a:rPr lang="pl-PL" dirty="0" smtClean="0">
                <a:latin typeface="Arial" pitchFamily="34" charset="0"/>
                <a:cs typeface="Arial" pitchFamily="34" charset="0"/>
              </a:rPr>
              <a:t>drewniane  </a:t>
            </a:r>
            <a:r>
              <a:rPr lang="pl-PL" dirty="0">
                <a:latin typeface="Arial" pitchFamily="34" charset="0"/>
                <a:cs typeface="Arial" pitchFamily="34" charset="0"/>
              </a:rPr>
              <a:t>szyny żeliwnymi beleczkami. </a:t>
            </a:r>
            <a:r>
              <a:rPr lang="pl-PL" b="1" dirty="0">
                <a:latin typeface="Arial" pitchFamily="34" charset="0"/>
                <a:cs typeface="Arial" pitchFamily="34" charset="0"/>
              </a:rPr>
              <a:t>Żeliwne beleczki o długości  150 cm, </a:t>
            </a:r>
            <a:r>
              <a:rPr lang="pl-PL" dirty="0">
                <a:latin typeface="Arial" pitchFamily="34" charset="0"/>
                <a:cs typeface="Arial" pitchFamily="34" charset="0"/>
              </a:rPr>
              <a:t>   </a:t>
            </a:r>
            <a:r>
              <a:rPr lang="pl-PL" b="1" dirty="0">
                <a:latin typeface="Arial" pitchFamily="34" charset="0"/>
                <a:cs typeface="Arial" pitchFamily="34" charset="0"/>
              </a:rPr>
              <a:t>wysokości 4 cm, szerokości 10 cm, okazały się bardzo praktyczne i wytrzymałe. </a:t>
            </a:r>
            <a:r>
              <a:rPr lang="pl-PL" dirty="0">
                <a:latin typeface="Arial" pitchFamily="34" charset="0"/>
                <a:cs typeface="Arial" pitchFamily="34" charset="0"/>
              </a:rPr>
              <a:t>Po ustąpieniu kryzysu nikt już nie myślał o demontażu wybudowanego toru. </a:t>
            </a:r>
          </a:p>
        </p:txBody>
      </p:sp>
      <p:sp>
        <p:nvSpPr>
          <p:cNvPr id="7" name="pole tekstowe 6"/>
          <p:cNvSpPr txBox="1"/>
          <p:nvPr/>
        </p:nvSpPr>
        <p:spPr>
          <a:xfrm>
            <a:off x="107504" y="4521894"/>
            <a:ext cx="9036496" cy="923330"/>
          </a:xfrm>
          <a:prstGeom prst="rect">
            <a:avLst/>
          </a:prstGeom>
          <a:noFill/>
        </p:spPr>
        <p:txBody>
          <a:bodyPr wrap="square" rtlCol="0">
            <a:spAutoFit/>
          </a:bodyPr>
          <a:lstStyle/>
          <a:p>
            <a:r>
              <a:rPr lang="pl-PL" dirty="0" smtClean="0">
                <a:latin typeface="Arial" panose="020B0604020202020204" pitchFamily="34" charset="0"/>
                <a:cs typeface="Arial" panose="020B0604020202020204" pitchFamily="34" charset="0"/>
              </a:rPr>
              <a:t>W 1776 roku Benjamin Carr ulepszył przekrój żeliwnych płytek, zaopatrując je po jednej stronie w wysokie obrzeża, co umożliwiło oparcie ich na podporach z płaskich kamieni lub na drewnianych poprzecznicach </a:t>
            </a:r>
            <a:endParaRPr lang="pl-PL" dirty="0">
              <a:latin typeface="Arial" panose="020B0604020202020204" pitchFamily="34" charset="0"/>
              <a:cs typeface="Arial" panose="020B0604020202020204" pitchFamily="34" charset="0"/>
            </a:endParaRPr>
          </a:p>
        </p:txBody>
      </p:sp>
      <p:sp>
        <p:nvSpPr>
          <p:cNvPr id="12" name="pole tekstowe 11"/>
          <p:cNvSpPr txBox="1"/>
          <p:nvPr/>
        </p:nvSpPr>
        <p:spPr>
          <a:xfrm>
            <a:off x="72008" y="5408056"/>
            <a:ext cx="9036496" cy="1477328"/>
          </a:xfrm>
          <a:prstGeom prst="rect">
            <a:avLst/>
          </a:prstGeom>
          <a:noFill/>
        </p:spPr>
        <p:txBody>
          <a:bodyPr wrap="square" rtlCol="0">
            <a:spAutoFit/>
          </a:bodyPr>
          <a:lstStyle/>
          <a:p>
            <a:pPr algn="just"/>
            <a:r>
              <a:rPr lang="pl-PL" dirty="0">
                <a:latin typeface="Arial" panose="020B0604020202020204" pitchFamily="34" charset="0"/>
                <a:cs typeface="Arial" panose="020B0604020202020204" pitchFamily="34" charset="0"/>
              </a:rPr>
              <a:t>Ponieważ tor układano w poziomie zwykłej drogi, ulegał on łatwo wszelakim zanieczyszczeniom. Aby tego uniknąć i zmniejszyć opór toczenia się pojazdów, zaczęto stosować w 1789 roku skonstruowane przez Jesoppa szyny bez obrzeża o wysokim </a:t>
            </a:r>
            <a:r>
              <a:rPr lang="pl-PL" dirty="0" smtClean="0">
                <a:latin typeface="Arial" panose="020B0604020202020204" pitchFamily="34" charset="0"/>
                <a:cs typeface="Arial" panose="020B0604020202020204" pitchFamily="34" charset="0"/>
              </a:rPr>
              <a:t>przekroju, </a:t>
            </a:r>
            <a:r>
              <a:rPr lang="pl-PL" dirty="0">
                <a:latin typeface="Arial" panose="020B0604020202020204" pitchFamily="34" charset="0"/>
                <a:cs typeface="Arial" panose="020B0604020202020204" pitchFamily="34" charset="0"/>
              </a:rPr>
              <a:t>obrzeże zaś niezbędne do utrzymania wozu na szynach, wyrabiano na obręczach kół</a:t>
            </a:r>
            <a:r>
              <a:rPr lang="pl-PL" dirty="0" smtClean="0">
                <a:latin typeface="Arial" panose="020B0604020202020204" pitchFamily="34" charset="0"/>
                <a:cs typeface="Arial" panose="020B0604020202020204" pitchFamily="34" charset="0"/>
              </a:rPr>
              <a:t>.</a:t>
            </a:r>
            <a:endParaRPr lang="pl-PL"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8415883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1+#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0-#ppt_w/2"/>
                                          </p:val>
                                        </p:tav>
                                        <p:tav tm="100000">
                                          <p:val>
                                            <p:strVal val="#ppt_x"/>
                                          </p:val>
                                        </p:tav>
                                      </p:tavLst>
                                    </p:anim>
                                    <p:anim calcmode="lin" valueType="num">
                                      <p:cBhvr additive="base">
                                        <p:cTn id="20"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nodeType="click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wipe(down)">
                                      <p:cBhvr>
                                        <p:cTn id="25" dur="580">
                                          <p:stCondLst>
                                            <p:cond delay="0"/>
                                          </p:stCondLst>
                                        </p:cTn>
                                        <p:tgtEl>
                                          <p:spTgt spid="10"/>
                                        </p:tgtEl>
                                      </p:cBhvr>
                                    </p:animEffect>
                                    <p:anim calcmode="lin" valueType="num">
                                      <p:cBhvr>
                                        <p:cTn id="26"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31" dur="26">
                                          <p:stCondLst>
                                            <p:cond delay="650"/>
                                          </p:stCondLst>
                                        </p:cTn>
                                        <p:tgtEl>
                                          <p:spTgt spid="10"/>
                                        </p:tgtEl>
                                      </p:cBhvr>
                                      <p:to x="100000" y="60000"/>
                                    </p:animScale>
                                    <p:animScale>
                                      <p:cBhvr>
                                        <p:cTn id="32" dur="166" decel="50000">
                                          <p:stCondLst>
                                            <p:cond delay="676"/>
                                          </p:stCondLst>
                                        </p:cTn>
                                        <p:tgtEl>
                                          <p:spTgt spid="10"/>
                                        </p:tgtEl>
                                      </p:cBhvr>
                                      <p:to x="100000" y="100000"/>
                                    </p:animScale>
                                    <p:animScale>
                                      <p:cBhvr>
                                        <p:cTn id="33" dur="26">
                                          <p:stCondLst>
                                            <p:cond delay="1312"/>
                                          </p:stCondLst>
                                        </p:cTn>
                                        <p:tgtEl>
                                          <p:spTgt spid="10"/>
                                        </p:tgtEl>
                                      </p:cBhvr>
                                      <p:to x="100000" y="80000"/>
                                    </p:animScale>
                                    <p:animScale>
                                      <p:cBhvr>
                                        <p:cTn id="34" dur="166" decel="50000">
                                          <p:stCondLst>
                                            <p:cond delay="1338"/>
                                          </p:stCondLst>
                                        </p:cTn>
                                        <p:tgtEl>
                                          <p:spTgt spid="10"/>
                                        </p:tgtEl>
                                      </p:cBhvr>
                                      <p:to x="100000" y="100000"/>
                                    </p:animScale>
                                    <p:animScale>
                                      <p:cBhvr>
                                        <p:cTn id="35" dur="26">
                                          <p:stCondLst>
                                            <p:cond delay="1642"/>
                                          </p:stCondLst>
                                        </p:cTn>
                                        <p:tgtEl>
                                          <p:spTgt spid="10"/>
                                        </p:tgtEl>
                                      </p:cBhvr>
                                      <p:to x="100000" y="90000"/>
                                    </p:animScale>
                                    <p:animScale>
                                      <p:cBhvr>
                                        <p:cTn id="36" dur="166" decel="50000">
                                          <p:stCondLst>
                                            <p:cond delay="1668"/>
                                          </p:stCondLst>
                                        </p:cTn>
                                        <p:tgtEl>
                                          <p:spTgt spid="10"/>
                                        </p:tgtEl>
                                      </p:cBhvr>
                                      <p:to x="100000" y="100000"/>
                                    </p:animScale>
                                    <p:animScale>
                                      <p:cBhvr>
                                        <p:cTn id="37" dur="26">
                                          <p:stCondLst>
                                            <p:cond delay="1808"/>
                                          </p:stCondLst>
                                        </p:cTn>
                                        <p:tgtEl>
                                          <p:spTgt spid="10"/>
                                        </p:tgtEl>
                                      </p:cBhvr>
                                      <p:to x="100000" y="95000"/>
                                    </p:animScale>
                                    <p:animScale>
                                      <p:cBhvr>
                                        <p:cTn id="38" dur="166" decel="50000">
                                          <p:stCondLst>
                                            <p:cond delay="1834"/>
                                          </p:stCondLst>
                                        </p:cTn>
                                        <p:tgtEl>
                                          <p:spTgt spid="10"/>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nodeType="click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wipe(down)">
                                      <p:cBhvr>
                                        <p:cTn id="43" dur="580">
                                          <p:stCondLst>
                                            <p:cond delay="0"/>
                                          </p:stCondLst>
                                        </p:cTn>
                                        <p:tgtEl>
                                          <p:spTgt spid="11"/>
                                        </p:tgtEl>
                                      </p:cBhvr>
                                    </p:animEffect>
                                    <p:anim calcmode="lin" valueType="num">
                                      <p:cBhvr>
                                        <p:cTn id="44" dur="1822" tmFilter="0,0; 0.14,0.36; 0.43,0.73; 0.71,0.91; 1.0,1.0">
                                          <p:stCondLst>
                                            <p:cond delay="0"/>
                                          </p:stCondLst>
                                        </p:cTn>
                                        <p:tgtEl>
                                          <p:spTgt spid="11"/>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11"/>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11"/>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11"/>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11"/>
                                        </p:tgtEl>
                                        <p:attrNameLst>
                                          <p:attrName>ppt_y</p:attrName>
                                        </p:attrNameLst>
                                      </p:cBhvr>
                                      <p:tavLst>
                                        <p:tav tm="0" fmla="#ppt_y-sin(pi*$)/81">
                                          <p:val>
                                            <p:fltVal val="0"/>
                                          </p:val>
                                        </p:tav>
                                        <p:tav tm="100000">
                                          <p:val>
                                            <p:fltVal val="1"/>
                                          </p:val>
                                        </p:tav>
                                      </p:tavLst>
                                    </p:anim>
                                    <p:animScale>
                                      <p:cBhvr>
                                        <p:cTn id="49" dur="26">
                                          <p:stCondLst>
                                            <p:cond delay="650"/>
                                          </p:stCondLst>
                                        </p:cTn>
                                        <p:tgtEl>
                                          <p:spTgt spid="11"/>
                                        </p:tgtEl>
                                      </p:cBhvr>
                                      <p:to x="100000" y="60000"/>
                                    </p:animScale>
                                    <p:animScale>
                                      <p:cBhvr>
                                        <p:cTn id="50" dur="166" decel="50000">
                                          <p:stCondLst>
                                            <p:cond delay="676"/>
                                          </p:stCondLst>
                                        </p:cTn>
                                        <p:tgtEl>
                                          <p:spTgt spid="11"/>
                                        </p:tgtEl>
                                      </p:cBhvr>
                                      <p:to x="100000" y="100000"/>
                                    </p:animScale>
                                    <p:animScale>
                                      <p:cBhvr>
                                        <p:cTn id="51" dur="26">
                                          <p:stCondLst>
                                            <p:cond delay="1312"/>
                                          </p:stCondLst>
                                        </p:cTn>
                                        <p:tgtEl>
                                          <p:spTgt spid="11"/>
                                        </p:tgtEl>
                                      </p:cBhvr>
                                      <p:to x="100000" y="80000"/>
                                    </p:animScale>
                                    <p:animScale>
                                      <p:cBhvr>
                                        <p:cTn id="52" dur="166" decel="50000">
                                          <p:stCondLst>
                                            <p:cond delay="1338"/>
                                          </p:stCondLst>
                                        </p:cTn>
                                        <p:tgtEl>
                                          <p:spTgt spid="11"/>
                                        </p:tgtEl>
                                      </p:cBhvr>
                                      <p:to x="100000" y="100000"/>
                                    </p:animScale>
                                    <p:animScale>
                                      <p:cBhvr>
                                        <p:cTn id="53" dur="26">
                                          <p:stCondLst>
                                            <p:cond delay="1642"/>
                                          </p:stCondLst>
                                        </p:cTn>
                                        <p:tgtEl>
                                          <p:spTgt spid="11"/>
                                        </p:tgtEl>
                                      </p:cBhvr>
                                      <p:to x="100000" y="90000"/>
                                    </p:animScale>
                                    <p:animScale>
                                      <p:cBhvr>
                                        <p:cTn id="54" dur="166" decel="50000">
                                          <p:stCondLst>
                                            <p:cond delay="1668"/>
                                          </p:stCondLst>
                                        </p:cTn>
                                        <p:tgtEl>
                                          <p:spTgt spid="11"/>
                                        </p:tgtEl>
                                      </p:cBhvr>
                                      <p:to x="100000" y="100000"/>
                                    </p:animScale>
                                    <p:animScale>
                                      <p:cBhvr>
                                        <p:cTn id="55" dur="26">
                                          <p:stCondLst>
                                            <p:cond delay="1808"/>
                                          </p:stCondLst>
                                        </p:cTn>
                                        <p:tgtEl>
                                          <p:spTgt spid="11"/>
                                        </p:tgtEl>
                                      </p:cBhvr>
                                      <p:to x="100000" y="95000"/>
                                    </p:animScale>
                                    <p:animScale>
                                      <p:cBhvr>
                                        <p:cTn id="56" dur="166" decel="50000">
                                          <p:stCondLst>
                                            <p:cond delay="1834"/>
                                          </p:stCondLst>
                                        </p:cTn>
                                        <p:tgtEl>
                                          <p:spTgt spid="11"/>
                                        </p:tgtEl>
                                      </p:cBhvr>
                                      <p:to x="100000" y="100000"/>
                                    </p:animScale>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additive="base">
                                        <p:cTn id="61" dur="500" fill="hold"/>
                                        <p:tgtEl>
                                          <p:spTgt spid="12"/>
                                        </p:tgtEl>
                                        <p:attrNameLst>
                                          <p:attrName>ppt_x</p:attrName>
                                        </p:attrNameLst>
                                      </p:cBhvr>
                                      <p:tavLst>
                                        <p:tav tm="0">
                                          <p:val>
                                            <p:strVal val="#ppt_x"/>
                                          </p:val>
                                        </p:tav>
                                        <p:tav tm="100000">
                                          <p:val>
                                            <p:strVal val="#ppt_x"/>
                                          </p:val>
                                        </p:tav>
                                      </p:tavLst>
                                    </p:anim>
                                    <p:anim calcmode="lin" valueType="num">
                                      <p:cBhvr additive="base">
                                        <p:cTn id="6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7" grpId="0"/>
      <p:bldP spid="1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numeru slajdu 1"/>
          <p:cNvSpPr>
            <a:spLocks noGrp="1"/>
          </p:cNvSpPr>
          <p:nvPr>
            <p:ph type="sldNum" sz="quarter" idx="12"/>
          </p:nvPr>
        </p:nvSpPr>
        <p:spPr/>
        <p:txBody>
          <a:bodyPr/>
          <a:lstStyle/>
          <a:p>
            <a:fld id="{4AF9E083-9040-4B0C-802A-CDD29C556519}" type="slidenum">
              <a:rPr lang="pl-PL" smtClean="0"/>
              <a:pPr/>
              <a:t>12</a:t>
            </a:fld>
            <a:endParaRPr lang="pl-PL" dirty="0"/>
          </a:p>
        </p:txBody>
      </p:sp>
      <p:sp>
        <p:nvSpPr>
          <p:cNvPr id="7" name="pole tekstowe 6"/>
          <p:cNvSpPr txBox="1"/>
          <p:nvPr/>
        </p:nvSpPr>
        <p:spPr>
          <a:xfrm>
            <a:off x="35495" y="44624"/>
            <a:ext cx="9029037" cy="1754326"/>
          </a:xfrm>
          <a:prstGeom prst="rect">
            <a:avLst/>
          </a:prstGeom>
          <a:noFill/>
        </p:spPr>
        <p:txBody>
          <a:bodyPr wrap="square" rtlCol="0">
            <a:spAutoFit/>
          </a:bodyPr>
          <a:lstStyle/>
          <a:p>
            <a:pPr algn="just"/>
            <a:r>
              <a:rPr lang="pl-PL" dirty="0" smtClean="0">
                <a:latin typeface="Arial" panose="020B0604020202020204" pitchFamily="34" charset="0"/>
                <a:cs typeface="Arial" panose="020B0604020202020204" pitchFamily="34" charset="0"/>
              </a:rPr>
              <a:t>Szyna Jesoppa miała długość 92 cm, a w przekroju poprzecznym przypominała przekrój grzyba. Wykonana była z żeliwa i składała się już z główki i wyraźnie wykształconej szyjki. Na końcach znajdowały się „uszy”, za pomocą których przytwierdzano ją do podpór drewnianych. Było to szalenie niewygodne, bo „uszy” te łatwo się odłamywały, dlatego odrzucono je,  a szyny zaczęto osadzać na żeliwnych siodełkach układanych na drewnianych lub kamiennych podporach.</a:t>
            </a:r>
            <a:endParaRPr lang="pl-PL" dirty="0">
              <a:latin typeface="Arial" panose="020B0604020202020204" pitchFamily="34" charset="0"/>
              <a:cs typeface="Arial" panose="020B0604020202020204" pitchFamily="34" charset="0"/>
            </a:endParaRPr>
          </a:p>
        </p:txBody>
      </p:sp>
      <p:pic>
        <p:nvPicPr>
          <p:cNvPr id="8" name="Obraz 12" descr="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6332" y="1772815"/>
            <a:ext cx="7194516" cy="45482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Obraz 13" descr="rys_0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12160" y="1916832"/>
            <a:ext cx="2674640" cy="4404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6007993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30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75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numeru slajdu 1"/>
          <p:cNvSpPr>
            <a:spLocks noGrp="1"/>
          </p:cNvSpPr>
          <p:nvPr>
            <p:ph type="sldNum" sz="quarter" idx="12"/>
          </p:nvPr>
        </p:nvSpPr>
        <p:spPr/>
        <p:txBody>
          <a:bodyPr/>
          <a:lstStyle/>
          <a:p>
            <a:fld id="{4AF9E083-9040-4B0C-802A-CDD29C556519}" type="slidenum">
              <a:rPr lang="pl-PL" smtClean="0"/>
              <a:pPr/>
              <a:t>13</a:t>
            </a:fld>
            <a:endParaRPr lang="pl-PL" dirty="0"/>
          </a:p>
        </p:txBody>
      </p:sp>
      <p:pic>
        <p:nvPicPr>
          <p:cNvPr id="3" name="Obraz 22" descr="track_chair_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495" y="44624"/>
            <a:ext cx="9077225" cy="68133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713283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numeru slajdu 1"/>
          <p:cNvSpPr>
            <a:spLocks noGrp="1"/>
          </p:cNvSpPr>
          <p:nvPr>
            <p:ph type="sldNum" sz="quarter" idx="12"/>
          </p:nvPr>
        </p:nvSpPr>
        <p:spPr/>
        <p:txBody>
          <a:bodyPr/>
          <a:lstStyle/>
          <a:p>
            <a:fld id="{4AF9E083-9040-4B0C-802A-CDD29C556519}" type="slidenum">
              <a:rPr lang="pl-PL" smtClean="0"/>
              <a:pPr/>
              <a:t>14</a:t>
            </a:fld>
            <a:endParaRPr lang="pl-PL" dirty="0"/>
          </a:p>
        </p:txBody>
      </p:sp>
      <p:pic>
        <p:nvPicPr>
          <p:cNvPr id="3" name="Obraz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504" y="0"/>
            <a:ext cx="8974859" cy="7245424"/>
          </a:xfrm>
          <a:prstGeom prst="rect">
            <a:avLst/>
          </a:prstGeom>
        </p:spPr>
      </p:pic>
    </p:spTree>
    <p:extLst>
      <p:ext uri="{BB962C8B-B14F-4D97-AF65-F5344CB8AC3E}">
        <p14:creationId xmlns:p14="http://schemas.microsoft.com/office/powerpoint/2010/main" val="267128415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numeru slajdu 1"/>
          <p:cNvSpPr>
            <a:spLocks noGrp="1"/>
          </p:cNvSpPr>
          <p:nvPr>
            <p:ph type="sldNum" sz="quarter" idx="12"/>
          </p:nvPr>
        </p:nvSpPr>
        <p:spPr/>
        <p:txBody>
          <a:bodyPr/>
          <a:lstStyle/>
          <a:p>
            <a:fld id="{4AF9E083-9040-4B0C-802A-CDD29C556519}" type="slidenum">
              <a:rPr lang="pl-PL" smtClean="0"/>
              <a:pPr/>
              <a:t>15</a:t>
            </a:fld>
            <a:endParaRPr lang="pl-PL" dirty="0"/>
          </a:p>
        </p:txBody>
      </p:sp>
      <p:sp>
        <p:nvSpPr>
          <p:cNvPr id="3" name="pole tekstowe 2"/>
          <p:cNvSpPr txBox="1"/>
          <p:nvPr/>
        </p:nvSpPr>
        <p:spPr>
          <a:xfrm>
            <a:off x="341782" y="260648"/>
            <a:ext cx="8550697" cy="369332"/>
          </a:xfrm>
          <a:prstGeom prst="rect">
            <a:avLst/>
          </a:prstGeom>
          <a:noFill/>
        </p:spPr>
        <p:txBody>
          <a:bodyPr wrap="square" rtlCol="0">
            <a:spAutoFit/>
          </a:bodyPr>
          <a:lstStyle/>
          <a:p>
            <a:r>
              <a:rPr lang="pl-PL" dirty="0">
                <a:latin typeface="Arial" panose="020B0604020202020204" pitchFamily="34" charset="0"/>
                <a:cs typeface="Arial" panose="020B0604020202020204" pitchFamily="34" charset="0"/>
              </a:rPr>
              <a:t>W roku 1805 zaczęto stosować do wyrobu szyn zamiast żeliwa stal kutą. </a:t>
            </a:r>
          </a:p>
        </p:txBody>
      </p:sp>
      <p:sp>
        <p:nvSpPr>
          <p:cNvPr id="4" name="pole tekstowe 3"/>
          <p:cNvSpPr txBox="1"/>
          <p:nvPr/>
        </p:nvSpPr>
        <p:spPr>
          <a:xfrm>
            <a:off x="179512" y="644742"/>
            <a:ext cx="8784976" cy="1754326"/>
          </a:xfrm>
          <a:prstGeom prst="rect">
            <a:avLst/>
          </a:prstGeom>
          <a:noFill/>
        </p:spPr>
        <p:txBody>
          <a:bodyPr wrap="square" rtlCol="0">
            <a:spAutoFit/>
          </a:bodyPr>
          <a:lstStyle/>
          <a:p>
            <a:pPr algn="just"/>
            <a:r>
              <a:rPr lang="pl-PL" dirty="0">
                <a:latin typeface="Arial" panose="020B0604020202020204" pitchFamily="34" charset="0"/>
                <a:cs typeface="Arial" panose="020B0604020202020204" pitchFamily="34" charset="0"/>
              </a:rPr>
              <a:t>Wózki o których była mowa na wstępie cały czas były „napędzane” siłą mięśni zwierząt pociągowych jakimi były konie. Poruszające się po takim torze koła powodowały istnienie dużo mniejszych oporów toczenia, przynosiły znaczną ulgę w trudach pracy </a:t>
            </a:r>
            <a:r>
              <a:rPr lang="pl-PL" dirty="0" smtClean="0">
                <a:latin typeface="Arial" panose="020B0604020202020204" pitchFamily="34" charset="0"/>
                <a:cs typeface="Arial" panose="020B0604020202020204" pitchFamily="34" charset="0"/>
              </a:rPr>
              <a:t>pod </a:t>
            </a:r>
            <a:r>
              <a:rPr lang="pl-PL" dirty="0">
                <a:latin typeface="Arial" panose="020B0604020202020204" pitchFamily="34" charset="0"/>
                <a:cs typeface="Arial" panose="020B0604020202020204" pitchFamily="34" charset="0"/>
              </a:rPr>
              <a:t>ziemią i nie tylko, a jednocześnie zwiększało znacznie możliwości przewozowe, co w miejscach gdzie przemieszczano duże ilości ładunków do dziś jest bardzo ważne</a:t>
            </a:r>
            <a:r>
              <a:rPr lang="pl-PL" dirty="0" smtClean="0">
                <a:latin typeface="Arial" panose="020B0604020202020204" pitchFamily="34" charset="0"/>
                <a:cs typeface="Arial" panose="020B0604020202020204" pitchFamily="34" charset="0"/>
              </a:rPr>
              <a:t>.</a:t>
            </a:r>
            <a:endParaRPr lang="pl-PL" dirty="0">
              <a:latin typeface="Arial" panose="020B0604020202020204" pitchFamily="34" charset="0"/>
              <a:cs typeface="Arial" panose="020B0604020202020204" pitchFamily="34" charset="0"/>
            </a:endParaRPr>
          </a:p>
        </p:txBody>
      </p:sp>
      <p:sp>
        <p:nvSpPr>
          <p:cNvPr id="5" name="pole tekstowe 4"/>
          <p:cNvSpPr txBox="1"/>
          <p:nvPr/>
        </p:nvSpPr>
        <p:spPr>
          <a:xfrm>
            <a:off x="107504" y="2372687"/>
            <a:ext cx="8928992" cy="1200329"/>
          </a:xfrm>
          <a:prstGeom prst="rect">
            <a:avLst/>
          </a:prstGeom>
          <a:noFill/>
        </p:spPr>
        <p:txBody>
          <a:bodyPr wrap="square" rtlCol="0">
            <a:spAutoFit/>
          </a:bodyPr>
          <a:lstStyle/>
          <a:p>
            <a:pPr algn="just"/>
            <a:r>
              <a:rPr lang="pl-PL" dirty="0">
                <a:latin typeface="Arial" panose="020B0604020202020204" pitchFamily="34" charset="0"/>
                <a:cs typeface="Arial" panose="020B0604020202020204" pitchFamily="34" charset="0"/>
              </a:rPr>
              <a:t>Jeszcze przed jej wprowadzeniem, w XVIII i XIX wieku opracowano różne rodzaje szyn. W 1767 roku Reynolds ułożył szyny żeliwne o zarysie U-kształtnym na podkładzie drewnianym. W następnym okresie </a:t>
            </a:r>
            <a:r>
              <a:rPr lang="pl-PL" dirty="0" err="1">
                <a:latin typeface="Arial" panose="020B0604020202020204" pitchFamily="34" charset="0"/>
                <a:cs typeface="Arial" panose="020B0604020202020204" pitchFamily="34" charset="0"/>
              </a:rPr>
              <a:t>Curr</a:t>
            </a:r>
            <a:r>
              <a:rPr lang="pl-PL" dirty="0">
                <a:latin typeface="Arial" panose="020B0604020202020204" pitchFamily="34" charset="0"/>
                <a:cs typeface="Arial" panose="020B0604020202020204" pitchFamily="34" charset="0"/>
              </a:rPr>
              <a:t> opracował szynę o zarysie litery L, a </a:t>
            </a:r>
            <a:r>
              <a:rPr lang="pl-PL" dirty="0" err="1">
                <a:latin typeface="Arial" panose="020B0604020202020204" pitchFamily="34" charset="0"/>
                <a:cs typeface="Arial" panose="020B0604020202020204" pitchFamily="34" charset="0"/>
              </a:rPr>
              <a:t>Jessop</a:t>
            </a:r>
            <a:r>
              <a:rPr lang="pl-PL" dirty="0">
                <a:latin typeface="Arial" panose="020B0604020202020204" pitchFamily="34" charset="0"/>
                <a:cs typeface="Arial" panose="020B0604020202020204" pitchFamily="34" charset="0"/>
              </a:rPr>
              <a:t> w 1781 roku zastosował szynę o zarysie litery T. </a:t>
            </a:r>
          </a:p>
        </p:txBody>
      </p:sp>
      <p:pic>
        <p:nvPicPr>
          <p:cNvPr id="6" name="Obraz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7207" y="3539324"/>
            <a:ext cx="7135153" cy="3318676"/>
          </a:xfrm>
          <a:prstGeom prst="rect">
            <a:avLst/>
          </a:prstGeom>
        </p:spPr>
      </p:pic>
      <p:sp>
        <p:nvSpPr>
          <p:cNvPr id="7" name="pole tekstowe 6"/>
          <p:cNvSpPr txBox="1"/>
          <p:nvPr/>
        </p:nvSpPr>
        <p:spPr>
          <a:xfrm>
            <a:off x="5184068" y="4222829"/>
            <a:ext cx="4068452" cy="646331"/>
          </a:xfrm>
          <a:prstGeom prst="rect">
            <a:avLst/>
          </a:prstGeom>
          <a:noFill/>
        </p:spPr>
        <p:txBody>
          <a:bodyPr wrap="square" rtlCol="0">
            <a:spAutoFit/>
          </a:bodyPr>
          <a:lstStyle/>
          <a:p>
            <a:r>
              <a:rPr lang="pl-PL" dirty="0" smtClean="0">
                <a:latin typeface="Arial" panose="020B0604020202020204" pitchFamily="34" charset="0"/>
                <a:cs typeface="Arial" panose="020B0604020202020204" pitchFamily="34" charset="0"/>
              </a:rPr>
              <a:t>Szyna Reynoldsa zwana też szyną siodłową</a:t>
            </a:r>
            <a:endParaRPr lang="pl-PL"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2196122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3000"/>
                                        <p:tgtEl>
                                          <p:spTgt spid="6"/>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Obraz 3" descr="rys_0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98838" y="1916832"/>
            <a:ext cx="4916512" cy="5518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Obraz 2" descr="rys_0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50" y="248505"/>
            <a:ext cx="4133602" cy="7500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ymbol zastępczy numeru slajdu 1"/>
          <p:cNvSpPr>
            <a:spLocks noGrp="1"/>
          </p:cNvSpPr>
          <p:nvPr>
            <p:ph type="sldNum" sz="quarter" idx="12"/>
          </p:nvPr>
        </p:nvSpPr>
        <p:spPr/>
        <p:txBody>
          <a:bodyPr/>
          <a:lstStyle/>
          <a:p>
            <a:fld id="{4AF9E083-9040-4B0C-802A-CDD29C556519}" type="slidenum">
              <a:rPr lang="pl-PL" smtClean="0"/>
              <a:pPr/>
              <a:t>16</a:t>
            </a:fld>
            <a:endParaRPr lang="pl-PL" dirty="0"/>
          </a:p>
        </p:txBody>
      </p:sp>
      <p:sp>
        <p:nvSpPr>
          <p:cNvPr id="3" name="Prostokąt 2"/>
          <p:cNvSpPr/>
          <p:nvPr/>
        </p:nvSpPr>
        <p:spPr>
          <a:xfrm>
            <a:off x="179512" y="44624"/>
            <a:ext cx="8712968" cy="1200329"/>
          </a:xfrm>
          <a:prstGeom prst="rect">
            <a:avLst/>
          </a:prstGeom>
        </p:spPr>
        <p:txBody>
          <a:bodyPr wrap="square">
            <a:spAutoFit/>
          </a:bodyPr>
          <a:lstStyle/>
          <a:p>
            <a:pPr algn="just"/>
            <a:r>
              <a:rPr lang="pl-PL" dirty="0">
                <a:latin typeface="Arial" panose="020B0604020202020204" pitchFamily="34" charset="0"/>
                <a:ea typeface="Times New Roman" panose="02020603050405020304" pitchFamily="18" charset="0"/>
                <a:cs typeface="Arial" panose="020B0604020202020204" pitchFamily="34" charset="0"/>
              </a:rPr>
              <a:t>W innym kierunku postępował rozwój szyny Jesoppa w Europie. Ponieważ wyrób szyn o zmiennym przekroju poprzecznym był utrudniony, Robert Stephenson (syn Jerzego) zastosował w 1838 roku szynę o przekroju symetrycznym, składającą się z dwóch jednakowych główek połączonych szyjką</a:t>
            </a:r>
            <a:endParaRPr lang="pl-PL" dirty="0">
              <a:latin typeface="Arial" panose="020B0604020202020204" pitchFamily="34" charset="0"/>
              <a:cs typeface="Arial" panose="020B0604020202020204" pitchFamily="34" charset="0"/>
            </a:endParaRPr>
          </a:p>
        </p:txBody>
      </p:sp>
      <p:sp>
        <p:nvSpPr>
          <p:cNvPr id="6" name="Prostokąt 5"/>
          <p:cNvSpPr/>
          <p:nvPr/>
        </p:nvSpPr>
        <p:spPr>
          <a:xfrm>
            <a:off x="2843808" y="1137518"/>
            <a:ext cx="6120680" cy="1200329"/>
          </a:xfrm>
          <a:prstGeom prst="rect">
            <a:avLst/>
          </a:prstGeom>
        </p:spPr>
        <p:txBody>
          <a:bodyPr wrap="square">
            <a:spAutoFit/>
          </a:bodyPr>
          <a:lstStyle/>
          <a:p>
            <a:pPr marL="431800" indent="457200" algn="just">
              <a:spcAft>
                <a:spcPts val="0"/>
              </a:spcAft>
            </a:pPr>
            <a:r>
              <a:rPr lang="pl-PL" dirty="0">
                <a:latin typeface="Arial" panose="020B0604020202020204" pitchFamily="34" charset="0"/>
                <a:ea typeface="Times New Roman" panose="02020603050405020304" pitchFamily="18" charset="0"/>
                <a:cs typeface="Arial" panose="020B0604020202020204" pitchFamily="34" charset="0"/>
              </a:rPr>
              <a:t>Taka szyna była osadzona w siodełkach z </a:t>
            </a:r>
            <a:r>
              <a:rPr lang="pl-PL" dirty="0" smtClean="0">
                <a:latin typeface="Arial" panose="020B0604020202020204" pitchFamily="34" charset="0"/>
                <a:ea typeface="Times New Roman" panose="02020603050405020304" pitchFamily="18" charset="0"/>
                <a:cs typeface="Arial" panose="020B0604020202020204" pitchFamily="34" charset="0"/>
              </a:rPr>
              <a:t>żeliwa, </a:t>
            </a:r>
            <a:r>
              <a:rPr lang="pl-PL" dirty="0">
                <a:latin typeface="Arial" panose="020B0604020202020204" pitchFamily="34" charset="0"/>
                <a:ea typeface="Times New Roman" panose="02020603050405020304" pitchFamily="18" charset="0"/>
                <a:cs typeface="Arial" panose="020B0604020202020204" pitchFamily="34" charset="0"/>
              </a:rPr>
              <a:t>układanych na poprzecznych podporach. Osadzone w siodełkach szyny zaciskano za pomocą drewnianego a potem stalowego klina wykonanego z blachy.</a:t>
            </a:r>
            <a:endParaRPr lang="pl-PL" dirty="0">
              <a:effectLst/>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28639688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25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2"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1+#ppt_w/2"/>
                                          </p:val>
                                        </p:tav>
                                        <p:tav tm="100000">
                                          <p:val>
                                            <p:strVal val="#ppt_x"/>
                                          </p:val>
                                        </p:tav>
                                      </p:tavLst>
                                    </p:anim>
                                    <p:anim calcmode="lin" valueType="num">
                                      <p:cBhvr additive="base">
                                        <p:cTn id="13"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375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Obraz 1" descr="rys_0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17203" y="723255"/>
            <a:ext cx="5279333" cy="65221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ymbol zastępczy numeru slajdu 1"/>
          <p:cNvSpPr>
            <a:spLocks noGrp="1"/>
          </p:cNvSpPr>
          <p:nvPr>
            <p:ph type="sldNum" sz="quarter" idx="12"/>
          </p:nvPr>
        </p:nvSpPr>
        <p:spPr/>
        <p:txBody>
          <a:bodyPr/>
          <a:lstStyle/>
          <a:p>
            <a:fld id="{4AF9E083-9040-4B0C-802A-CDD29C556519}" type="slidenum">
              <a:rPr lang="pl-PL" sz="2400" smtClean="0">
                <a:latin typeface="Arial" panose="020B0604020202020204" pitchFamily="34" charset="0"/>
                <a:cs typeface="Arial" panose="020B0604020202020204" pitchFamily="34" charset="0"/>
              </a:rPr>
              <a:pPr/>
              <a:t>17</a:t>
            </a:fld>
            <a:endParaRPr lang="pl-PL" sz="2400" dirty="0">
              <a:latin typeface="Arial" panose="020B0604020202020204" pitchFamily="34" charset="0"/>
              <a:cs typeface="Arial" panose="020B0604020202020204" pitchFamily="34" charset="0"/>
            </a:endParaRPr>
          </a:p>
        </p:txBody>
      </p:sp>
      <p:sp>
        <p:nvSpPr>
          <p:cNvPr id="3" name="Prostokąt 2"/>
          <p:cNvSpPr/>
          <p:nvPr/>
        </p:nvSpPr>
        <p:spPr>
          <a:xfrm>
            <a:off x="-252536" y="-99392"/>
            <a:ext cx="9145016" cy="646331"/>
          </a:xfrm>
          <a:prstGeom prst="rect">
            <a:avLst/>
          </a:prstGeom>
        </p:spPr>
        <p:txBody>
          <a:bodyPr wrap="square">
            <a:spAutoFit/>
          </a:bodyPr>
          <a:lstStyle/>
          <a:p>
            <a:pPr marL="431800" indent="457200" algn="just">
              <a:spcAft>
                <a:spcPts val="0"/>
              </a:spcAft>
            </a:pPr>
            <a:r>
              <a:rPr lang="pl-PL" dirty="0">
                <a:latin typeface="Arial" panose="020B0604020202020204" pitchFamily="34" charset="0"/>
                <a:ea typeface="Times New Roman" panose="02020603050405020304" pitchFamily="18" charset="0"/>
                <a:cs typeface="Arial" panose="020B0604020202020204" pitchFamily="34" charset="0"/>
              </a:rPr>
              <a:t>Przez ukształtowanie dolnej główki Stephenson uzyskał wzmocnienie przekroju szyny i zwiększenie trwałości osadzenia w siodełku.</a:t>
            </a:r>
            <a:endParaRPr lang="pl-PL" dirty="0">
              <a:effectLst/>
              <a:latin typeface="Arial" panose="020B0604020202020204" pitchFamily="34" charset="0"/>
              <a:ea typeface="Times New Roman" panose="02020603050405020304" pitchFamily="18" charset="0"/>
              <a:cs typeface="Arial" panose="020B0604020202020204" pitchFamily="34" charset="0"/>
            </a:endParaRPr>
          </a:p>
        </p:txBody>
      </p:sp>
      <p:sp>
        <p:nvSpPr>
          <p:cNvPr id="4" name="Prostokąt 3"/>
          <p:cNvSpPr/>
          <p:nvPr/>
        </p:nvSpPr>
        <p:spPr>
          <a:xfrm>
            <a:off x="-225626" y="555210"/>
            <a:ext cx="9324528" cy="1477328"/>
          </a:xfrm>
          <a:prstGeom prst="rect">
            <a:avLst/>
          </a:prstGeom>
        </p:spPr>
        <p:txBody>
          <a:bodyPr wrap="square">
            <a:spAutoFit/>
          </a:bodyPr>
          <a:lstStyle/>
          <a:p>
            <a:pPr marL="431800" indent="457200" algn="just">
              <a:spcAft>
                <a:spcPts val="0"/>
              </a:spcAft>
            </a:pPr>
            <a:r>
              <a:rPr lang="pl-PL" dirty="0">
                <a:latin typeface="Arial" panose="020B0604020202020204" pitchFamily="34" charset="0"/>
                <a:ea typeface="Times New Roman" panose="02020603050405020304" pitchFamily="18" charset="0"/>
                <a:cs typeface="Arial" panose="020B0604020202020204" pitchFamily="34" charset="0"/>
              </a:rPr>
              <a:t>Symetryczny kształt przekroju szyny miał umożliwiać obracanie szyny po zużyciu górnej główki, co jednak okazało, się bardzo niepraktyczne, gdyż zużyta w siodełku główka, obrócona do góry, powodowała niespokojną jazdę. Z tego powodu stosowane obecnie szyny Stephensona mają przekrój niesymetryczny, ze stopką o mniejszych wymiarach, a myśl obracania szyny została zarzucona.</a:t>
            </a:r>
            <a:endParaRPr lang="pl-PL" dirty="0">
              <a:effectLst/>
              <a:latin typeface="Arial" panose="020B0604020202020204" pitchFamily="34" charset="0"/>
              <a:ea typeface="Times New Roman" panose="02020603050405020304" pitchFamily="18" charset="0"/>
              <a:cs typeface="Arial" panose="020B0604020202020204" pitchFamily="34" charset="0"/>
            </a:endParaRPr>
          </a:p>
        </p:txBody>
      </p:sp>
      <p:sp>
        <p:nvSpPr>
          <p:cNvPr id="8" name="Rectangle 4"/>
          <p:cNvSpPr>
            <a:spLocks noChangeArrowheads="1"/>
          </p:cNvSpPr>
          <p:nvPr/>
        </p:nvSpPr>
        <p:spPr bwMode="auto">
          <a:xfrm>
            <a:off x="35496" y="2204864"/>
            <a:ext cx="5472608" cy="1754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431800" algn="just" defTabSz="914400" rtl="0" eaLnBrk="0" fontAlgn="base" latinLnBrk="0" hangingPunct="0">
              <a:lnSpc>
                <a:spcPct val="100000"/>
              </a:lnSpc>
              <a:spcBef>
                <a:spcPct val="0"/>
              </a:spcBef>
              <a:spcAft>
                <a:spcPct val="0"/>
              </a:spcAft>
              <a:buClrTx/>
              <a:buSzTx/>
              <a:buFontTx/>
              <a:buNone/>
              <a:tabLst/>
            </a:pPr>
            <a:r>
              <a:rPr kumimoji="0" lang="pl-PL" altLang="pl-PL"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W 1820 roku </a:t>
            </a:r>
            <a:r>
              <a:rPr kumimoji="0" lang="pl-PL" altLang="pl-PL" b="0" i="0" u="none" strike="noStrike" cap="none" normalizeH="0" baseline="0" dirty="0" err="1"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Birkenshaw</a:t>
            </a:r>
            <a:r>
              <a:rPr kumimoji="0" lang="pl-PL" altLang="pl-PL" b="0" i="0" u="none" strike="noStrike" cap="none" normalizeH="0" baseline="0" dirty="0" smtClean="0">
                <a:ln>
                  <a:noFill/>
                </a:ln>
                <a:solidFill>
                  <a:schemeClr val="tx1"/>
                </a:solidFill>
                <a:effectLst/>
                <a:latin typeface="Arial" panose="020B0604020202020204" pitchFamily="34" charset="0"/>
                <a:ea typeface="Times New Roman" panose="02020603050405020304" pitchFamily="18" charset="0"/>
                <a:cs typeface="Arial" panose="020B0604020202020204" pitchFamily="34" charset="0"/>
              </a:rPr>
              <a:t> wynalazł sposób walcowania szyn. Szyny walcowane o przekroju w kształcie grzyba miały 15 stóp długości (około 5 m). W ten sposób stopniowo doskonalił się i powstawał kształt szyny kolejowej podobnej do tej jaką do dziś stosujemy.</a:t>
            </a:r>
            <a:endParaRPr kumimoji="0" lang="pl-PL" altLang="pl-PL"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endParaRPr>
          </a:p>
        </p:txBody>
      </p:sp>
      <p:sp>
        <p:nvSpPr>
          <p:cNvPr id="9" name="Prostokąt 8"/>
          <p:cNvSpPr/>
          <p:nvPr/>
        </p:nvSpPr>
        <p:spPr>
          <a:xfrm>
            <a:off x="-468560" y="4077072"/>
            <a:ext cx="6696744" cy="1754326"/>
          </a:xfrm>
          <a:prstGeom prst="rect">
            <a:avLst/>
          </a:prstGeom>
        </p:spPr>
        <p:txBody>
          <a:bodyPr wrap="square">
            <a:spAutoFit/>
          </a:bodyPr>
          <a:lstStyle/>
          <a:p>
            <a:pPr marL="431800" indent="457200" algn="just">
              <a:spcAft>
                <a:spcPts val="0"/>
              </a:spcAft>
            </a:pPr>
            <a:r>
              <a:rPr lang="pl-PL" dirty="0">
                <a:latin typeface="Arial" panose="020B0604020202020204" pitchFamily="34" charset="0"/>
                <a:ea typeface="Times New Roman" panose="02020603050405020304" pitchFamily="18" charset="0"/>
                <a:cs typeface="Arial" panose="020B0604020202020204" pitchFamily="34" charset="0"/>
              </a:rPr>
              <a:t>W 1832 roku nijaki Stevens ze Stanów Zjednoczonych zastosował na dolnej krawędzi szyjki szyny Jesoppa płaską stopkę, umożliwiającą bezpośrednie przytwierdzenie jej do podpór. Prostota ustroju toru i łatwość przytwierdzenia </a:t>
            </a:r>
            <a:r>
              <a:rPr lang="pl-PL" dirty="0" smtClean="0">
                <a:latin typeface="Arial" panose="020B0604020202020204" pitchFamily="34" charset="0"/>
                <a:ea typeface="Times New Roman" panose="02020603050405020304" pitchFamily="18" charset="0"/>
                <a:cs typeface="Arial" panose="020B0604020202020204" pitchFamily="34" charset="0"/>
              </a:rPr>
              <a:t>takiej </a:t>
            </a:r>
            <a:r>
              <a:rPr lang="pl-PL" dirty="0">
                <a:latin typeface="Arial" panose="020B0604020202020204" pitchFamily="34" charset="0"/>
                <a:ea typeface="Times New Roman" panose="02020603050405020304" pitchFamily="18" charset="0"/>
                <a:cs typeface="Arial" panose="020B0604020202020204" pitchFamily="34" charset="0"/>
              </a:rPr>
              <a:t>szyny do podpór była przyczyną, że szyna Stevensa znalazła w Ameryce powszechne zastosowanie.</a:t>
            </a:r>
            <a:endParaRPr lang="pl-PL" dirty="0">
              <a:effectLst/>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328060565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3"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1+#ppt_w/2"/>
                                          </p:val>
                                        </p:tav>
                                        <p:tav tm="100000">
                                          <p:val>
                                            <p:strVal val="#ppt_x"/>
                                          </p:val>
                                        </p:tav>
                                      </p:tavLst>
                                    </p:anim>
                                    <p:anim calcmode="lin" valueType="num">
                                      <p:cBhvr additive="base">
                                        <p:cTn id="14" dur="500" fill="hold"/>
                                        <p:tgtEl>
                                          <p:spTgt spid="8"/>
                                        </p:tgtEl>
                                        <p:attrNameLst>
                                          <p:attrName>ppt_y</p:attrName>
                                        </p:attrNameLst>
                                      </p:cBhvr>
                                      <p:tavLst>
                                        <p:tav tm="0">
                                          <p:val>
                                            <p:strVal val="0-#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0-#ppt_w/2"/>
                                          </p:val>
                                        </p:tav>
                                        <p:tav tm="100000">
                                          <p:val>
                                            <p:strVal val="#ppt_x"/>
                                          </p:val>
                                        </p:tav>
                                      </p:tavLst>
                                    </p:anim>
                                    <p:anim calcmode="lin" valueType="num">
                                      <p:cBhvr additive="base">
                                        <p:cTn id="20"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525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p:bldP spid="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numeru slajdu 2"/>
          <p:cNvSpPr>
            <a:spLocks noGrp="1"/>
          </p:cNvSpPr>
          <p:nvPr>
            <p:ph type="sldNum" sz="quarter" idx="12"/>
          </p:nvPr>
        </p:nvSpPr>
        <p:spPr/>
        <p:txBody>
          <a:bodyPr/>
          <a:lstStyle/>
          <a:p>
            <a:fld id="{4AF9E083-9040-4B0C-802A-CDD29C556519}" type="slidenum">
              <a:rPr lang="pl-PL" smtClean="0"/>
              <a:pPr/>
              <a:t>18</a:t>
            </a:fld>
            <a:endParaRPr lang="pl-PL" dirty="0"/>
          </a:p>
        </p:txBody>
      </p:sp>
      <p:sp>
        <p:nvSpPr>
          <p:cNvPr id="4" name="pole tekstowe 3"/>
          <p:cNvSpPr txBox="1"/>
          <p:nvPr/>
        </p:nvSpPr>
        <p:spPr>
          <a:xfrm>
            <a:off x="107504" y="1340768"/>
            <a:ext cx="8856984" cy="1200329"/>
          </a:xfrm>
          <a:prstGeom prst="rect">
            <a:avLst/>
          </a:prstGeom>
          <a:noFill/>
        </p:spPr>
        <p:txBody>
          <a:bodyPr wrap="square" rtlCol="0">
            <a:spAutoFit/>
          </a:bodyPr>
          <a:lstStyle/>
          <a:p>
            <a:pPr algn="just"/>
            <a:r>
              <a:rPr lang="pl-PL" dirty="0">
                <a:latin typeface="Arial" panose="020B0604020202020204" pitchFamily="34" charset="0"/>
                <a:cs typeface="Arial" panose="020B0604020202020204" pitchFamily="34" charset="0"/>
              </a:rPr>
              <a:t>Jak większość wynalazków, silnik parowy i kolej nie pojawiły się z dnia na dzień i jak każdy sukces miały wielu ojców, często słabo albo wcale nam nieznanych. Na postęp techniczny złożyło się cały szereg czynników, różnorakie eksperymenty i odkrycia, starożytna wiedza i odpowiednie uwarunkowania historyczne i gospodarcze</a:t>
            </a:r>
            <a:r>
              <a:rPr lang="pl-PL" dirty="0" smtClean="0">
                <a:latin typeface="Arial" panose="020B0604020202020204" pitchFamily="34" charset="0"/>
                <a:cs typeface="Arial" panose="020B0604020202020204" pitchFamily="34" charset="0"/>
              </a:rPr>
              <a:t>.</a:t>
            </a:r>
            <a:endParaRPr lang="pl-PL" dirty="0">
              <a:latin typeface="Arial" panose="020B0604020202020204" pitchFamily="34" charset="0"/>
              <a:cs typeface="Arial" panose="020B0604020202020204" pitchFamily="34" charset="0"/>
            </a:endParaRPr>
          </a:p>
        </p:txBody>
      </p:sp>
      <p:sp>
        <p:nvSpPr>
          <p:cNvPr id="8" name="Prostokąt 7"/>
          <p:cNvSpPr/>
          <p:nvPr/>
        </p:nvSpPr>
        <p:spPr>
          <a:xfrm>
            <a:off x="100532" y="2996952"/>
            <a:ext cx="9079980" cy="1754326"/>
          </a:xfrm>
          <a:prstGeom prst="rect">
            <a:avLst/>
          </a:prstGeom>
        </p:spPr>
        <p:txBody>
          <a:bodyPr wrap="square">
            <a:spAutoFit/>
          </a:bodyPr>
          <a:lstStyle/>
          <a:p>
            <a:pPr algn="just"/>
            <a:r>
              <a:rPr lang="pl-PL" dirty="0" smtClean="0">
                <a:latin typeface="Arial" panose="020B0604020202020204" pitchFamily="34" charset="0"/>
                <a:cs typeface="Arial" panose="020B0604020202020204" pitchFamily="34" charset="0"/>
              </a:rPr>
              <a:t>I tu </a:t>
            </a:r>
            <a:r>
              <a:rPr lang="pl-PL" dirty="0">
                <a:latin typeface="Arial" panose="020B0604020202020204" pitchFamily="34" charset="0"/>
                <a:cs typeface="Arial" panose="020B0604020202020204" pitchFamily="34" charset="0"/>
              </a:rPr>
              <a:t>muszę wrócić do roku 1700, z początkiem którego Thomas Newcomen, wykorzystując studia francuskiego badacza Denisa Papina na temat przemiany energii pary wodnej w pracę mechaniczną, zbudował pierwszy prawdziwy silnik parowy, składający się z kotła, cylindra i wahacza. Para wytwarzana w kotle podnosiła tłok umieszczony w cylindrze, zaś ten, schłodzony rozpyloną wodą, którą zresztą właśnie wypompował, opadał do poprzedniej pozycji, wprawiając wahacz w ruch. </a:t>
            </a:r>
          </a:p>
        </p:txBody>
      </p:sp>
      <p:sp>
        <p:nvSpPr>
          <p:cNvPr id="9" name="Prostokąt 8"/>
          <p:cNvSpPr/>
          <p:nvPr/>
        </p:nvSpPr>
        <p:spPr>
          <a:xfrm>
            <a:off x="107504" y="5336048"/>
            <a:ext cx="8784976" cy="1477328"/>
          </a:xfrm>
          <a:prstGeom prst="rect">
            <a:avLst/>
          </a:prstGeom>
        </p:spPr>
        <p:txBody>
          <a:bodyPr wrap="square">
            <a:spAutoFit/>
          </a:bodyPr>
          <a:lstStyle/>
          <a:p>
            <a:pPr algn="just"/>
            <a:r>
              <a:rPr lang="pl-PL" dirty="0">
                <a:latin typeface="Arial" panose="020B0604020202020204" pitchFamily="34" charset="0"/>
                <a:ea typeface="Times New Roman" panose="02020603050405020304" pitchFamily="18" charset="0"/>
                <a:cs typeface="Arial" panose="020B0604020202020204" pitchFamily="34" charset="0"/>
              </a:rPr>
              <a:t>Ta prosta maszyna znalazła natychmiast zastosowanie przy wypompowywaniu wody w górnictwie i jej popularność spowodowała szerokie jej zastosowanie</a:t>
            </a:r>
            <a:r>
              <a:rPr lang="pl-PL" dirty="0" smtClean="0">
                <a:latin typeface="Arial" panose="020B0604020202020204" pitchFamily="34" charset="0"/>
                <a:ea typeface="Times New Roman" panose="02020603050405020304" pitchFamily="18" charset="0"/>
                <a:cs typeface="Arial" panose="020B0604020202020204" pitchFamily="34" charset="0"/>
              </a:rPr>
              <a:t>.</a:t>
            </a:r>
          </a:p>
          <a:p>
            <a:pPr algn="just"/>
            <a:r>
              <a:rPr lang="pl-PL" dirty="0" smtClean="0">
                <a:latin typeface="Arial" panose="020B0604020202020204" pitchFamily="34" charset="0"/>
                <a:cs typeface="Arial" panose="020B0604020202020204" pitchFamily="34" charset="0"/>
              </a:rPr>
              <a:t>W 1765 roku nijaki J. Watt zaczął ją ulepszać, aż wreszcie udało mu się skonstruować maszynę znacznie oszczędniejszą i wydajniejsza, która </a:t>
            </a:r>
            <a:r>
              <a:rPr lang="pl-PL" dirty="0">
                <a:latin typeface="Arial" panose="020B0604020202020204" pitchFamily="34" charset="0"/>
                <a:cs typeface="Arial" panose="020B0604020202020204" pitchFamily="34" charset="0"/>
              </a:rPr>
              <a:t>p</a:t>
            </a:r>
            <a:r>
              <a:rPr lang="pl-PL" dirty="0" smtClean="0">
                <a:latin typeface="Arial" panose="020B0604020202020204" pitchFamily="34" charset="0"/>
                <a:cs typeface="Arial" panose="020B0604020202020204" pitchFamily="34" charset="0"/>
              </a:rPr>
              <a:t>rzy tej samej ilości paliwa wytarzała czterokrotnie więcej energii.</a:t>
            </a:r>
            <a:endParaRPr lang="pl-PL" dirty="0">
              <a:latin typeface="Arial" panose="020B0604020202020204" pitchFamily="34" charset="0"/>
              <a:cs typeface="Arial" panose="020B0604020202020204" pitchFamily="34" charset="0"/>
            </a:endParaRPr>
          </a:p>
        </p:txBody>
      </p:sp>
      <p:sp>
        <p:nvSpPr>
          <p:cNvPr id="10" name="Prostokąt 9"/>
          <p:cNvSpPr/>
          <p:nvPr/>
        </p:nvSpPr>
        <p:spPr>
          <a:xfrm>
            <a:off x="-239151" y="129406"/>
            <a:ext cx="9383151" cy="923330"/>
          </a:xfrm>
          <a:prstGeom prst="rect">
            <a:avLst/>
          </a:prstGeom>
        </p:spPr>
        <p:txBody>
          <a:bodyPr wrap="square">
            <a:spAutoFit/>
          </a:bodyPr>
          <a:lstStyle/>
          <a:p>
            <a:pPr marL="431800" indent="457200" algn="just">
              <a:spcAft>
                <a:spcPts val="0"/>
              </a:spcAft>
            </a:pPr>
            <a:r>
              <a:rPr lang="pl-PL" dirty="0">
                <a:latin typeface="Arial" panose="020B0604020202020204" pitchFamily="34" charset="0"/>
                <a:ea typeface="Times New Roman" panose="02020603050405020304" pitchFamily="18" charset="0"/>
                <a:cs typeface="Arial" panose="020B0604020202020204" pitchFamily="34" charset="0"/>
              </a:rPr>
              <a:t>W kilka lat później ten typ szyny wprowadził w Anglii </a:t>
            </a:r>
            <a:r>
              <a:rPr lang="pl-PL" dirty="0" err="1" smtClean="0">
                <a:latin typeface="Arial" panose="020B0604020202020204" pitchFamily="34" charset="0"/>
                <a:ea typeface="Times New Roman" panose="02020603050405020304" pitchFamily="18" charset="0"/>
                <a:cs typeface="Arial" panose="020B0604020202020204" pitchFamily="34" charset="0"/>
              </a:rPr>
              <a:t>Vignoles</a:t>
            </a:r>
            <a:r>
              <a:rPr lang="pl-PL" dirty="0" smtClean="0">
                <a:latin typeface="Arial" panose="020B0604020202020204" pitchFamily="34" charset="0"/>
                <a:ea typeface="Times New Roman" panose="02020603050405020304" pitchFamily="18" charset="0"/>
                <a:cs typeface="Arial" panose="020B0604020202020204" pitchFamily="34" charset="0"/>
              </a:rPr>
              <a:t>, </a:t>
            </a:r>
            <a:r>
              <a:rPr lang="pl-PL" dirty="0">
                <a:latin typeface="Arial" panose="020B0604020202020204" pitchFamily="34" charset="0"/>
                <a:ea typeface="Times New Roman" panose="02020603050405020304" pitchFamily="18" charset="0"/>
                <a:cs typeface="Arial" panose="020B0604020202020204" pitchFamily="34" charset="0"/>
              </a:rPr>
              <a:t>od którego nazwiska szyna ta otrzymała nazwę szyny </a:t>
            </a:r>
            <a:r>
              <a:rPr lang="pl-PL" dirty="0" err="1">
                <a:latin typeface="Arial" panose="020B0604020202020204" pitchFamily="34" charset="0"/>
                <a:ea typeface="Times New Roman" panose="02020603050405020304" pitchFamily="18" charset="0"/>
                <a:cs typeface="Arial" panose="020B0604020202020204" pitchFamily="34" charset="0"/>
              </a:rPr>
              <a:t>Vignoles’a</a:t>
            </a:r>
            <a:r>
              <a:rPr lang="pl-PL" dirty="0">
                <a:latin typeface="Arial" panose="020B0604020202020204" pitchFamily="34" charset="0"/>
                <a:ea typeface="Times New Roman" panose="02020603050405020304" pitchFamily="18" charset="0"/>
                <a:cs typeface="Arial" panose="020B0604020202020204" pitchFamily="34" charset="0"/>
              </a:rPr>
              <a:t>. W ten sposób szyna </a:t>
            </a:r>
            <a:r>
              <a:rPr lang="pl-PL" dirty="0" err="1">
                <a:latin typeface="Arial" panose="020B0604020202020204" pitchFamily="34" charset="0"/>
                <a:ea typeface="Times New Roman" panose="02020603050405020304" pitchFamily="18" charset="0"/>
                <a:cs typeface="Arial" panose="020B0604020202020204" pitchFamily="34" charset="0"/>
              </a:rPr>
              <a:t>Vignoles’a</a:t>
            </a:r>
            <a:r>
              <a:rPr lang="pl-PL" dirty="0">
                <a:latin typeface="Arial" panose="020B0604020202020204" pitchFamily="34" charset="0"/>
                <a:ea typeface="Times New Roman" panose="02020603050405020304" pitchFamily="18" charset="0"/>
                <a:cs typeface="Arial" panose="020B0604020202020204" pitchFamily="34" charset="0"/>
              </a:rPr>
              <a:t> zdobyła resztę </a:t>
            </a:r>
            <a:r>
              <a:rPr lang="pl-PL" dirty="0" smtClean="0">
                <a:latin typeface="Arial" panose="020B0604020202020204" pitchFamily="34" charset="0"/>
                <a:ea typeface="Times New Roman" panose="02020603050405020304" pitchFamily="18" charset="0"/>
                <a:cs typeface="Arial" panose="020B0604020202020204" pitchFamily="34" charset="0"/>
              </a:rPr>
              <a:t>Europy </a:t>
            </a:r>
            <a:r>
              <a:rPr lang="pl-PL" dirty="0">
                <a:latin typeface="Arial" panose="020B0604020202020204" pitchFamily="34" charset="0"/>
                <a:ea typeface="Times New Roman" panose="02020603050405020304" pitchFamily="18" charset="0"/>
                <a:cs typeface="Arial" panose="020B0604020202020204" pitchFamily="34" charset="0"/>
              </a:rPr>
              <a:t>i panuje do dziś niepodzielnie.</a:t>
            </a:r>
            <a:endParaRPr lang="pl-PL" dirty="0">
              <a:effectLst/>
              <a:latin typeface="Arial" panose="020B0604020202020204" pitchFamily="34" charset="0"/>
              <a:ea typeface="Times New Roman" panose="02020603050405020304" pitchFamily="18" charset="0"/>
              <a:cs typeface="Arial" panose="020B0604020202020204" pitchFamily="34" charset="0"/>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3"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1+#ppt_w/2"/>
                                          </p:val>
                                        </p:tav>
                                        <p:tav tm="100000">
                                          <p:val>
                                            <p:strVal val="#ppt_x"/>
                                          </p:val>
                                        </p:tav>
                                      </p:tavLst>
                                    </p:anim>
                                    <p:anim calcmode="lin" valueType="num">
                                      <p:cBhvr additive="base">
                                        <p:cTn id="14" dur="500" fill="hold"/>
                                        <p:tgtEl>
                                          <p:spTgt spid="8"/>
                                        </p:tgtEl>
                                        <p:attrNameLst>
                                          <p:attrName>ppt_y</p:attrName>
                                        </p:attrNameLst>
                                      </p:cBhvr>
                                      <p:tavLst>
                                        <p:tav tm="0">
                                          <p:val>
                                            <p:strVal val="0-#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1+#ppt_w/2"/>
                                          </p:val>
                                        </p:tav>
                                        <p:tav tm="100000">
                                          <p:val>
                                            <p:strVal val="#ppt_x"/>
                                          </p:val>
                                        </p:tav>
                                      </p:tavLst>
                                    </p:anim>
                                    <p:anim calcmode="lin" valueType="num">
                                      <p:cBhvr additive="base">
                                        <p:cTn id="20"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p:bldP spid="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4626" name="Obraz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074" y="-28407"/>
            <a:ext cx="8499498" cy="63847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ymbol zastępczy numeru slajdu 1"/>
          <p:cNvSpPr>
            <a:spLocks noGrp="1"/>
          </p:cNvSpPr>
          <p:nvPr>
            <p:ph type="sldNum" sz="quarter" idx="12"/>
          </p:nvPr>
        </p:nvSpPr>
        <p:spPr/>
        <p:txBody>
          <a:bodyPr/>
          <a:lstStyle/>
          <a:p>
            <a:fld id="{4AF9E083-9040-4B0C-802A-CDD29C556519}" type="slidenum">
              <a:rPr lang="pl-PL" smtClean="0"/>
              <a:pPr/>
              <a:t>19</a:t>
            </a:fld>
            <a:endParaRPr lang="pl-PL" dirty="0"/>
          </a:p>
        </p:txBody>
      </p:sp>
    </p:spTree>
    <p:extLst>
      <p:ext uri="{BB962C8B-B14F-4D97-AF65-F5344CB8AC3E}">
        <p14:creationId xmlns:p14="http://schemas.microsoft.com/office/powerpoint/2010/main" val="41300663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az 1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144" y="-34601"/>
            <a:ext cx="5094200" cy="68375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Obraz 7" descr="P100082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56882" y="980728"/>
            <a:ext cx="5496545" cy="41277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ymbol zastępczy numeru slajdu 1"/>
          <p:cNvSpPr>
            <a:spLocks noGrp="1"/>
          </p:cNvSpPr>
          <p:nvPr>
            <p:ph type="sldNum" sz="quarter" idx="12"/>
          </p:nvPr>
        </p:nvSpPr>
        <p:spPr/>
        <p:txBody>
          <a:bodyPr/>
          <a:lstStyle/>
          <a:p>
            <a:fld id="{4AF9E083-9040-4B0C-802A-CDD29C556519}" type="slidenum">
              <a:rPr lang="pl-PL" smtClean="0"/>
              <a:pPr/>
              <a:t>20</a:t>
            </a:fld>
            <a:endParaRPr lang="pl-PL" dirty="0"/>
          </a:p>
        </p:txBody>
      </p:sp>
      <p:sp>
        <p:nvSpPr>
          <p:cNvPr id="4" name="Prostokąt 3"/>
          <p:cNvSpPr/>
          <p:nvPr/>
        </p:nvSpPr>
        <p:spPr>
          <a:xfrm>
            <a:off x="4716016" y="-27384"/>
            <a:ext cx="4392488" cy="1200329"/>
          </a:xfrm>
          <a:prstGeom prst="rect">
            <a:avLst/>
          </a:prstGeom>
        </p:spPr>
        <p:txBody>
          <a:bodyPr wrap="square">
            <a:spAutoFit/>
          </a:bodyPr>
          <a:lstStyle/>
          <a:p>
            <a:pPr marL="431800" indent="457200" algn="just">
              <a:spcAft>
                <a:spcPts val="0"/>
              </a:spcAft>
            </a:pPr>
            <a:r>
              <a:rPr lang="pl-PL" dirty="0">
                <a:latin typeface="Arial" panose="020B0604020202020204" pitchFamily="34" charset="0"/>
                <a:ea typeface="Times New Roman" panose="02020603050405020304" pitchFamily="18" charset="0"/>
                <a:cs typeface="Arial" panose="020B0604020202020204" pitchFamily="34" charset="0"/>
              </a:rPr>
              <a:t>Na rysunku </a:t>
            </a:r>
            <a:r>
              <a:rPr lang="pl-PL" dirty="0" smtClean="0">
                <a:latin typeface="Arial" panose="020B0604020202020204" pitchFamily="34" charset="0"/>
                <a:ea typeface="Times New Roman" panose="02020603050405020304" pitchFamily="18" charset="0"/>
                <a:cs typeface="Arial" panose="020B0604020202020204" pitchFamily="34" charset="0"/>
              </a:rPr>
              <a:t>przedstawiono </a:t>
            </a:r>
            <a:r>
              <a:rPr lang="pl-PL" dirty="0">
                <a:latin typeface="Arial" panose="020B0604020202020204" pitchFamily="34" charset="0"/>
                <a:ea typeface="Times New Roman" panose="02020603050405020304" pitchFamily="18" charset="0"/>
                <a:cs typeface="Arial" panose="020B0604020202020204" pitchFamily="34" charset="0"/>
              </a:rPr>
              <a:t>jeden z pierwszych projektów Watta przedstawiający plan parowego pojazdu drogowego z 1751 roku.</a:t>
            </a:r>
          </a:p>
        </p:txBody>
      </p:sp>
      <p:sp>
        <p:nvSpPr>
          <p:cNvPr id="6" name="Prostokąt 5"/>
          <p:cNvSpPr/>
          <p:nvPr/>
        </p:nvSpPr>
        <p:spPr>
          <a:xfrm>
            <a:off x="4588796" y="4581128"/>
            <a:ext cx="4572000" cy="2308324"/>
          </a:xfrm>
          <a:prstGeom prst="rect">
            <a:avLst/>
          </a:prstGeom>
        </p:spPr>
        <p:txBody>
          <a:bodyPr>
            <a:spAutoFit/>
          </a:bodyPr>
          <a:lstStyle/>
          <a:p>
            <a:pPr marL="431800" indent="457200" algn="just">
              <a:spcAft>
                <a:spcPts val="0"/>
              </a:spcAft>
            </a:pPr>
            <a:r>
              <a:rPr lang="pl-PL" dirty="0">
                <a:latin typeface="Arial" panose="020B0604020202020204" pitchFamily="34" charset="0"/>
                <a:ea typeface="Times New Roman" panose="02020603050405020304" pitchFamily="18" charset="0"/>
                <a:cs typeface="Arial" panose="020B0604020202020204" pitchFamily="34" charset="0"/>
              </a:rPr>
              <a:t>Mimo to pojazd ten nigdy nie został zbudowany, natomiast pęd ludzkości by nieożywione przedmioty poruszały się samoistnie spełniony został po raz pierwszy przez Nicolasa </a:t>
            </a:r>
            <a:r>
              <a:rPr lang="pl-PL" dirty="0" err="1">
                <a:latin typeface="Arial" panose="020B0604020202020204" pitchFamily="34" charset="0"/>
                <a:ea typeface="Times New Roman" panose="02020603050405020304" pitchFamily="18" charset="0"/>
                <a:cs typeface="Arial" panose="020B0604020202020204" pitchFamily="34" charset="0"/>
              </a:rPr>
              <a:t>Cugnot</a:t>
            </a:r>
            <a:r>
              <a:rPr lang="pl-PL" dirty="0">
                <a:latin typeface="Arial" panose="020B0604020202020204" pitchFamily="34" charset="0"/>
                <a:ea typeface="Times New Roman" panose="02020603050405020304" pitchFamily="18" charset="0"/>
                <a:cs typeface="Arial" panose="020B0604020202020204" pitchFamily="34" charset="0"/>
              </a:rPr>
              <a:t>, który w 1769 zbudował działający „pojazd drogowy”, uznany w owym czasie za cud techniki. </a:t>
            </a:r>
          </a:p>
        </p:txBody>
      </p:sp>
    </p:spTree>
    <p:extLst>
      <p:ext uri="{BB962C8B-B14F-4D97-AF65-F5344CB8AC3E}">
        <p14:creationId xmlns:p14="http://schemas.microsoft.com/office/powerpoint/2010/main" val="306495956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3250"/>
                                        <p:tgtEl>
                                          <p:spTgt spid="4"/>
                                        </p:tgtEl>
                                      </p:cBhvr>
                                    </p:animEffect>
                                  </p:childTnLst>
                                </p:cTn>
                              </p:par>
                              <p:par>
                                <p:cTn id="8" presetID="10"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325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1250" fill="hold"/>
                                        <p:tgtEl>
                                          <p:spTgt spid="6"/>
                                        </p:tgtEl>
                                        <p:attrNameLst>
                                          <p:attrName>ppt_x</p:attrName>
                                        </p:attrNameLst>
                                      </p:cBhvr>
                                      <p:tavLst>
                                        <p:tav tm="0">
                                          <p:val>
                                            <p:strVal val="#ppt_x"/>
                                          </p:val>
                                        </p:tav>
                                        <p:tav tm="100000">
                                          <p:val>
                                            <p:strVal val="#ppt_x"/>
                                          </p:val>
                                        </p:tav>
                                      </p:tavLst>
                                    </p:anim>
                                    <p:anim calcmode="lin" valueType="num">
                                      <p:cBhvr additive="base">
                                        <p:cTn id="16" dur="125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numeru slajdu 1"/>
          <p:cNvSpPr>
            <a:spLocks noGrp="1"/>
          </p:cNvSpPr>
          <p:nvPr>
            <p:ph type="sldNum" sz="quarter" idx="12"/>
          </p:nvPr>
        </p:nvSpPr>
        <p:spPr/>
        <p:txBody>
          <a:bodyPr/>
          <a:lstStyle/>
          <a:p>
            <a:fld id="{4AF9E083-9040-4B0C-802A-CDD29C556519}" type="slidenum">
              <a:rPr lang="pl-PL" smtClean="0"/>
              <a:pPr/>
              <a:t>21</a:t>
            </a:fld>
            <a:endParaRPr lang="pl-PL" dirty="0"/>
          </a:p>
        </p:txBody>
      </p:sp>
      <p:sp>
        <p:nvSpPr>
          <p:cNvPr id="3" name="Prostokąt 2"/>
          <p:cNvSpPr/>
          <p:nvPr/>
        </p:nvSpPr>
        <p:spPr>
          <a:xfrm>
            <a:off x="0" y="-99392"/>
            <a:ext cx="9144000" cy="1200329"/>
          </a:xfrm>
          <a:prstGeom prst="rect">
            <a:avLst/>
          </a:prstGeom>
        </p:spPr>
        <p:txBody>
          <a:bodyPr wrap="square">
            <a:spAutoFit/>
          </a:bodyPr>
          <a:lstStyle/>
          <a:p>
            <a:pPr marL="431800" indent="457200" algn="just">
              <a:spcAft>
                <a:spcPts val="0"/>
              </a:spcAft>
            </a:pPr>
            <a:r>
              <a:rPr lang="pl-PL" dirty="0">
                <a:latin typeface="Arial" panose="020B0604020202020204" pitchFamily="34" charset="0"/>
                <a:ea typeface="Times New Roman" panose="02020603050405020304" pitchFamily="18" charset="0"/>
                <a:cs typeface="Arial" panose="020B0604020202020204" pitchFamily="34" charset="0"/>
              </a:rPr>
              <a:t>Przeznaczony był do transportu dział. Miał jednak wiele wad. Po pierwsze nie miał paleniska, co około 15 minut trzeba się było zatrzymywać nad ogniskiem, aby wytworzyć odpowiednią ilość pary. Ogromnie ciężki przód znacznie utrudniał możliwości manewru</a:t>
            </a:r>
            <a:r>
              <a:rPr lang="pl-PL" dirty="0" smtClean="0">
                <a:latin typeface="Arial" panose="020B0604020202020204" pitchFamily="34" charset="0"/>
                <a:ea typeface="Times New Roman" panose="02020603050405020304" pitchFamily="18" charset="0"/>
                <a:cs typeface="Arial" panose="020B0604020202020204" pitchFamily="34" charset="0"/>
              </a:rPr>
              <a:t>.</a:t>
            </a:r>
            <a:endParaRPr lang="pl-PL" dirty="0" smtClean="0">
              <a:latin typeface="Arial" pitchFamily="34" charset="0"/>
              <a:cs typeface="Arial" pitchFamily="34" charset="0"/>
            </a:endParaRPr>
          </a:p>
        </p:txBody>
      </p:sp>
      <p:pic>
        <p:nvPicPr>
          <p:cNvPr id="5" name="Picture 2"/>
          <p:cNvPicPr>
            <a:picLocks noChangeAspect="1" noChangeArrowheads="1"/>
          </p:cNvPicPr>
          <p:nvPr/>
        </p:nvPicPr>
        <p:blipFill>
          <a:blip r:embed="rId2"/>
          <a:srcRect/>
          <a:stretch>
            <a:fillRect/>
          </a:stretch>
        </p:blipFill>
        <p:spPr bwMode="auto">
          <a:xfrm>
            <a:off x="571472" y="1412776"/>
            <a:ext cx="8214759" cy="4500570"/>
          </a:xfrm>
          <a:prstGeom prst="rect">
            <a:avLst/>
          </a:prstGeom>
          <a:noFill/>
          <a:ln w="9525">
            <a:noFill/>
            <a:miter lim="800000"/>
            <a:headEnd/>
            <a:tailEnd/>
          </a:ln>
          <a:effectLst/>
        </p:spPr>
      </p:pic>
      <p:sp>
        <p:nvSpPr>
          <p:cNvPr id="4" name="Prostokąt 3"/>
          <p:cNvSpPr/>
          <p:nvPr/>
        </p:nvSpPr>
        <p:spPr>
          <a:xfrm>
            <a:off x="0" y="5757063"/>
            <a:ext cx="9144000" cy="923330"/>
          </a:xfrm>
          <a:prstGeom prst="rect">
            <a:avLst/>
          </a:prstGeom>
        </p:spPr>
        <p:txBody>
          <a:bodyPr wrap="square">
            <a:spAutoFit/>
          </a:bodyPr>
          <a:lstStyle/>
          <a:p>
            <a:r>
              <a:rPr lang="pl-PL" dirty="0">
                <a:latin typeface="Arial" pitchFamily="34" charset="0"/>
                <a:cs typeface="Arial" pitchFamily="34" charset="0"/>
              </a:rPr>
              <a:t>Niezdarna machina, obsługiwana przez 4-ch ludzi, </a:t>
            </a:r>
            <a:r>
              <a:rPr lang="pl-PL" dirty="0" smtClean="0">
                <a:latin typeface="Arial" pitchFamily="34" charset="0"/>
                <a:cs typeface="Arial" pitchFamily="34" charset="0"/>
              </a:rPr>
              <a:t>poruszająca  </a:t>
            </a:r>
            <a:r>
              <a:rPr lang="pl-PL" dirty="0">
                <a:latin typeface="Arial" pitchFamily="34" charset="0"/>
                <a:cs typeface="Arial" pitchFamily="34" charset="0"/>
              </a:rPr>
              <a:t>się z szybkością 3 km/h i mogła pracować tylko 15 minut, po </a:t>
            </a:r>
            <a:r>
              <a:rPr lang="pl-PL" dirty="0" smtClean="0">
                <a:latin typeface="Arial" pitchFamily="34" charset="0"/>
                <a:cs typeface="Arial" pitchFamily="34" charset="0"/>
              </a:rPr>
              <a:t>tym </a:t>
            </a:r>
            <a:r>
              <a:rPr lang="pl-PL" dirty="0">
                <a:latin typeface="Arial" pitchFamily="34" charset="0"/>
                <a:cs typeface="Arial" pitchFamily="34" charset="0"/>
              </a:rPr>
              <a:t>okresie trzeba było kocioł napełniać wodą i czekać na </a:t>
            </a:r>
            <a:r>
              <a:rPr lang="pl-PL" dirty="0" smtClean="0">
                <a:latin typeface="Arial" pitchFamily="34" charset="0"/>
                <a:cs typeface="Arial" pitchFamily="34" charset="0"/>
              </a:rPr>
              <a:t>parę </a:t>
            </a:r>
            <a:endParaRPr lang="pl-PL" dirty="0">
              <a:latin typeface="Arial" pitchFamily="34" charset="0"/>
              <a:cs typeface="Arial" pitchFamily="34" charset="0"/>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4250" fill="hold"/>
                                        <p:tgtEl>
                                          <p:spTgt spid="4"/>
                                        </p:tgtEl>
                                        <p:attrNameLst>
                                          <p:attrName>ppt_x</p:attrName>
                                        </p:attrNameLst>
                                      </p:cBhvr>
                                      <p:tavLst>
                                        <p:tav tm="0">
                                          <p:val>
                                            <p:strVal val="#ppt_x"/>
                                          </p:val>
                                        </p:tav>
                                        <p:tav tm="100000">
                                          <p:val>
                                            <p:strVal val="#ppt_x"/>
                                          </p:val>
                                        </p:tav>
                                      </p:tavLst>
                                    </p:anim>
                                    <p:anim calcmode="lin" valueType="num">
                                      <p:cBhvr additive="base">
                                        <p:cTn id="13" dur="425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Obraz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0132" y="548680"/>
            <a:ext cx="9300644" cy="6336704"/>
          </a:xfrm>
          <a:prstGeom prst="rect">
            <a:avLst/>
          </a:prstGeom>
        </p:spPr>
      </p:pic>
      <p:sp>
        <p:nvSpPr>
          <p:cNvPr id="2" name="Symbol zastępczy numeru slajdu 1"/>
          <p:cNvSpPr>
            <a:spLocks noGrp="1"/>
          </p:cNvSpPr>
          <p:nvPr>
            <p:ph type="sldNum" sz="quarter" idx="12"/>
          </p:nvPr>
        </p:nvSpPr>
        <p:spPr/>
        <p:txBody>
          <a:bodyPr/>
          <a:lstStyle/>
          <a:p>
            <a:fld id="{4AF9E083-9040-4B0C-802A-CDD29C556519}" type="slidenum">
              <a:rPr lang="pl-PL" smtClean="0"/>
              <a:pPr/>
              <a:t>22</a:t>
            </a:fld>
            <a:endParaRPr lang="pl-PL" dirty="0"/>
          </a:p>
        </p:txBody>
      </p:sp>
      <p:sp>
        <p:nvSpPr>
          <p:cNvPr id="3" name="Prostokąt 2"/>
          <p:cNvSpPr/>
          <p:nvPr/>
        </p:nvSpPr>
        <p:spPr>
          <a:xfrm>
            <a:off x="-180528" y="116632"/>
            <a:ext cx="9144000" cy="1754326"/>
          </a:xfrm>
          <a:prstGeom prst="rect">
            <a:avLst/>
          </a:prstGeom>
        </p:spPr>
        <p:txBody>
          <a:bodyPr wrap="square">
            <a:spAutoFit/>
          </a:bodyPr>
          <a:lstStyle/>
          <a:p>
            <a:pPr marL="431800" indent="457200" algn="just">
              <a:spcAft>
                <a:spcPts val="0"/>
              </a:spcAft>
            </a:pPr>
            <a:r>
              <a:rPr lang="pl-PL" dirty="0">
                <a:latin typeface="Arial" panose="020B0604020202020204" pitchFamily="34" charset="0"/>
                <a:ea typeface="Times New Roman" panose="02020603050405020304" pitchFamily="18" charset="0"/>
                <a:cs typeface="Arial" panose="020B0604020202020204" pitchFamily="34" charset="0"/>
              </a:rPr>
              <a:t>Jak już wspomniano, pojazdem trudno było kierować i szybko uległ awarii rozbijając ścianę ceglaną, czyli uległ pierwszemu na świecie wypadkowi drogowemu, ale tym samym awaria ta rozwiała nadzieję na sławę, na którą ów kapitan armii francuskiej – wynalazca różnych rodzajów broni bardzo liczył. Zastosowanie silnika parowego do napędu pojazdów mechanicznych stanowiło punkt zwrotny na drodze do skonstruowania pierwszych lokomotyw.</a:t>
            </a:r>
            <a:endParaRPr lang="pl-PL" dirty="0">
              <a:effectLst/>
              <a:latin typeface="Arial" panose="020B0604020202020204" pitchFamily="34" charset="0"/>
              <a:ea typeface="Times New Roman" panose="02020603050405020304" pitchFamily="18" charset="0"/>
              <a:cs typeface="Arial" panose="020B0604020202020204" pitchFamily="34" charset="0"/>
            </a:endParaRPr>
          </a:p>
        </p:txBody>
      </p:sp>
      <p:sp>
        <p:nvSpPr>
          <p:cNvPr id="4" name="pole tekstowe 3"/>
          <p:cNvSpPr txBox="1"/>
          <p:nvPr/>
        </p:nvSpPr>
        <p:spPr>
          <a:xfrm>
            <a:off x="89756" y="1772816"/>
            <a:ext cx="8964488" cy="1200329"/>
          </a:xfrm>
          <a:prstGeom prst="rect">
            <a:avLst/>
          </a:prstGeom>
          <a:noFill/>
        </p:spPr>
        <p:txBody>
          <a:bodyPr wrap="square" rtlCol="0">
            <a:spAutoFit/>
          </a:bodyPr>
          <a:lstStyle/>
          <a:p>
            <a:pPr algn="just"/>
            <a:r>
              <a:rPr lang="pl-PL" dirty="0" smtClean="0">
                <a:latin typeface="Arial" panose="020B0604020202020204" pitchFamily="34" charset="0"/>
                <a:cs typeface="Arial" panose="020B0604020202020204" pitchFamily="34" charset="0"/>
              </a:rPr>
              <a:t>Pierwszy samobieżny pojazd lądowy powstał </a:t>
            </a:r>
            <a:r>
              <a:rPr lang="pl-PL" dirty="0">
                <a:latin typeface="Arial" panose="020B0604020202020204" pitchFamily="34" charset="0"/>
                <a:cs typeface="Arial" panose="020B0604020202020204" pitchFamily="34" charset="0"/>
              </a:rPr>
              <a:t>w </a:t>
            </a:r>
            <a:r>
              <a:rPr lang="pl-PL" dirty="0" smtClean="0">
                <a:latin typeface="Arial" panose="020B0604020202020204" pitchFamily="34" charset="0"/>
                <a:cs typeface="Arial" panose="020B0604020202020204" pitchFamily="34" charset="0"/>
              </a:rPr>
              <a:t>Ameryce. </a:t>
            </a:r>
            <a:r>
              <a:rPr lang="pl-PL" dirty="0">
                <a:latin typeface="Arial" panose="020B0604020202020204" pitchFamily="34" charset="0"/>
                <a:cs typeface="Arial" panose="020B0604020202020204" pitchFamily="34" charset="0"/>
              </a:rPr>
              <a:t>B</a:t>
            </a:r>
            <a:r>
              <a:rPr lang="pl-PL" dirty="0" smtClean="0">
                <a:latin typeface="Arial" panose="020B0604020202020204" pitchFamily="34" charset="0"/>
                <a:cs typeface="Arial" panose="020B0604020202020204" pitchFamily="34" charset="0"/>
              </a:rPr>
              <a:t>yła </a:t>
            </a:r>
            <a:r>
              <a:rPr lang="pl-PL" dirty="0">
                <a:latin typeface="Arial" panose="020B0604020202020204" pitchFamily="34" charset="0"/>
                <a:cs typeface="Arial" panose="020B0604020202020204" pitchFamily="34" charset="0"/>
              </a:rPr>
              <a:t>ta amfibia zbudowana w 1804 </a:t>
            </a:r>
            <a:r>
              <a:rPr lang="pl-PL" dirty="0" smtClean="0">
                <a:latin typeface="Arial" panose="020B0604020202020204" pitchFamily="34" charset="0"/>
                <a:cs typeface="Arial" panose="020B0604020202020204" pitchFamily="34" charset="0"/>
              </a:rPr>
              <a:t>r. </a:t>
            </a:r>
            <a:r>
              <a:rPr lang="pl-PL" dirty="0">
                <a:latin typeface="Arial" panose="020B0604020202020204" pitchFamily="34" charset="0"/>
                <a:cs typeface="Arial" panose="020B0604020202020204" pitchFamily="34" charset="0"/>
              </a:rPr>
              <a:t>Przez kowala i szkutnika Olivera Evansa. Toczyła się po szynach </a:t>
            </a:r>
            <a:r>
              <a:rPr lang="pl-PL" dirty="0" smtClean="0">
                <a:latin typeface="Arial" panose="020B0604020202020204" pitchFamily="34" charset="0"/>
                <a:cs typeface="Arial" panose="020B0604020202020204" pitchFamily="34" charset="0"/>
              </a:rPr>
              <a:t>za pomocą własnego napędu parowego. </a:t>
            </a:r>
            <a:r>
              <a:rPr lang="pl-PL" dirty="0">
                <a:latin typeface="Arial" panose="020B0604020202020204" pitchFamily="34" charset="0"/>
                <a:cs typeface="Arial" panose="020B0604020202020204" pitchFamily="34" charset="0"/>
              </a:rPr>
              <a:t>Nad wodą zdejmowano koła i amfibia płynęła o wodzie. W owym czasie nie do końca rozwiązano problem zmiany kierunku</a:t>
            </a:r>
            <a:r>
              <a:rPr lang="pl-PL" dirty="0" smtClean="0">
                <a:latin typeface="Arial" panose="020B0604020202020204" pitchFamily="34" charset="0"/>
                <a:cs typeface="Arial" panose="020B0604020202020204" pitchFamily="34" charset="0"/>
              </a:rPr>
              <a:t>.</a:t>
            </a:r>
            <a:endParaRPr lang="pl-PL"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416602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7698" name="Obraz 13" descr="P100082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310430"/>
            <a:ext cx="8712968" cy="6545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ymbol zastępczy numeru slajdu 1"/>
          <p:cNvSpPr>
            <a:spLocks noGrp="1"/>
          </p:cNvSpPr>
          <p:nvPr>
            <p:ph type="sldNum" sz="quarter" idx="12"/>
          </p:nvPr>
        </p:nvSpPr>
        <p:spPr/>
        <p:txBody>
          <a:bodyPr/>
          <a:lstStyle/>
          <a:p>
            <a:fld id="{4AF9E083-9040-4B0C-802A-CDD29C556519}" type="slidenum">
              <a:rPr lang="pl-PL" smtClean="0"/>
              <a:pPr/>
              <a:t>23</a:t>
            </a:fld>
            <a:endParaRPr lang="pl-PL" dirty="0"/>
          </a:p>
        </p:txBody>
      </p:sp>
      <p:sp>
        <p:nvSpPr>
          <p:cNvPr id="4" name="Prostokąt 3"/>
          <p:cNvSpPr/>
          <p:nvPr/>
        </p:nvSpPr>
        <p:spPr>
          <a:xfrm>
            <a:off x="0" y="785794"/>
            <a:ext cx="9144000" cy="830997"/>
          </a:xfrm>
          <a:prstGeom prst="rect">
            <a:avLst/>
          </a:prstGeom>
        </p:spPr>
        <p:txBody>
          <a:bodyPr wrap="square">
            <a:spAutoFit/>
          </a:bodyPr>
          <a:lstStyle/>
          <a:p>
            <a:r>
              <a:rPr lang="pl-PL" sz="2400" dirty="0" smtClean="0">
                <a:latin typeface="Arial" pitchFamily="34" charset="0"/>
                <a:cs typeface="Arial" pitchFamily="34" charset="0"/>
              </a:rPr>
              <a:t>   </a:t>
            </a:r>
          </a:p>
          <a:p>
            <a:r>
              <a:rPr lang="pl-PL" sz="2400" dirty="0" smtClean="0">
                <a:latin typeface="Arial" pitchFamily="34" charset="0"/>
                <a:cs typeface="Arial" pitchFamily="34" charset="0"/>
              </a:rPr>
              <a:t>  </a:t>
            </a:r>
          </a:p>
        </p:txBody>
      </p:sp>
      <p:sp>
        <p:nvSpPr>
          <p:cNvPr id="3" name="Prostokąt 2"/>
          <p:cNvSpPr/>
          <p:nvPr/>
        </p:nvSpPr>
        <p:spPr>
          <a:xfrm>
            <a:off x="-108520" y="44624"/>
            <a:ext cx="9073008" cy="1200329"/>
          </a:xfrm>
          <a:prstGeom prst="rect">
            <a:avLst/>
          </a:prstGeom>
        </p:spPr>
        <p:txBody>
          <a:bodyPr wrap="square">
            <a:spAutoFit/>
          </a:bodyPr>
          <a:lstStyle/>
          <a:p>
            <a:pPr marL="431800" indent="457200" algn="just">
              <a:spcAft>
                <a:spcPts val="0"/>
              </a:spcAft>
            </a:pPr>
            <a:r>
              <a:rPr lang="pl-PL" dirty="0">
                <a:latin typeface="Arial" panose="020B0604020202020204" pitchFamily="34" charset="0"/>
                <a:ea typeface="Times New Roman" panose="02020603050405020304" pitchFamily="18" charset="0"/>
                <a:cs typeface="Arial" panose="020B0604020202020204" pitchFamily="34" charset="0"/>
              </a:rPr>
              <a:t>Pomimo tego drobnego potknięcia sukces tego wynalazku był niezaprzeczalny. Już parę miesięcy po otwarciu pierwszej publicznej kolei konnej Walijczyk Richard Trevithik zaprezentował światu 22 lutego 1804 roku pociąg ciągnięty przez skonstruowany przez siebie </a:t>
            </a:r>
            <a:r>
              <a:rPr lang="pl-PL" dirty="0" smtClean="0">
                <a:latin typeface="Arial" panose="020B0604020202020204" pitchFamily="34" charset="0"/>
                <a:ea typeface="Times New Roman" panose="02020603050405020304" pitchFamily="18" charset="0"/>
                <a:cs typeface="Arial" panose="020B0604020202020204" pitchFamily="34" charset="0"/>
              </a:rPr>
              <a:t>parowóz.</a:t>
            </a:r>
            <a:endParaRPr lang="pl-PL" dirty="0">
              <a:effectLst/>
              <a:latin typeface="Arial" panose="020B0604020202020204" pitchFamily="34" charset="0"/>
              <a:ea typeface="Times New Roman" panose="02020603050405020304" pitchFamily="18" charset="0"/>
              <a:cs typeface="Arial" panose="020B0604020202020204" pitchFamily="34" charset="0"/>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57698"/>
                                        </p:tgtEl>
                                        <p:attrNameLst>
                                          <p:attrName>style.visibility</p:attrName>
                                        </p:attrNameLst>
                                      </p:cBhvr>
                                      <p:to>
                                        <p:strVal val="visible"/>
                                      </p:to>
                                    </p:set>
                                    <p:animEffect transition="in" filter="fade">
                                      <p:cBhvr>
                                        <p:cTn id="7" dur="3500"/>
                                        <p:tgtEl>
                                          <p:spTgt spid="1576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C:\Documents and Settings\Użytkownik.HP\Pulpit\zdjecia_nr2\scan20150804_0002.jpg"/>
          <p:cNvPicPr>
            <a:picLocks noChangeAspect="1" noChangeArrowheads="1"/>
          </p:cNvPicPr>
          <p:nvPr/>
        </p:nvPicPr>
        <p:blipFill>
          <a:blip r:embed="rId2" cstate="print"/>
          <a:srcRect/>
          <a:stretch>
            <a:fillRect/>
          </a:stretch>
        </p:blipFill>
        <p:spPr bwMode="auto">
          <a:xfrm>
            <a:off x="-396552" y="221237"/>
            <a:ext cx="10253848" cy="6135113"/>
          </a:xfrm>
          <a:prstGeom prst="rect">
            <a:avLst/>
          </a:prstGeom>
          <a:noFill/>
        </p:spPr>
      </p:pic>
      <p:sp>
        <p:nvSpPr>
          <p:cNvPr id="2" name="Symbol zastępczy numeru slajdu 1"/>
          <p:cNvSpPr>
            <a:spLocks noGrp="1"/>
          </p:cNvSpPr>
          <p:nvPr>
            <p:ph type="sldNum" sz="quarter" idx="12"/>
          </p:nvPr>
        </p:nvSpPr>
        <p:spPr/>
        <p:txBody>
          <a:bodyPr/>
          <a:lstStyle/>
          <a:p>
            <a:fld id="{4AF9E083-9040-4B0C-802A-CDD29C556519}" type="slidenum">
              <a:rPr lang="pl-PL" smtClean="0"/>
              <a:pPr/>
              <a:t>24</a:t>
            </a:fld>
            <a:endParaRPr lang="pl-PL" dirty="0"/>
          </a:p>
        </p:txBody>
      </p:sp>
      <p:sp>
        <p:nvSpPr>
          <p:cNvPr id="7" name="Prostokąt 6"/>
          <p:cNvSpPr/>
          <p:nvPr/>
        </p:nvSpPr>
        <p:spPr>
          <a:xfrm>
            <a:off x="107504" y="116632"/>
            <a:ext cx="8928992" cy="1200329"/>
          </a:xfrm>
          <a:prstGeom prst="rect">
            <a:avLst/>
          </a:prstGeom>
        </p:spPr>
        <p:txBody>
          <a:bodyPr wrap="square">
            <a:spAutoFit/>
          </a:bodyPr>
          <a:lstStyle/>
          <a:p>
            <a:pPr algn="just"/>
            <a:r>
              <a:rPr lang="pl-PL" dirty="0">
                <a:latin typeface="Arial" panose="020B0604020202020204" pitchFamily="34" charset="0"/>
                <a:ea typeface="Times New Roman" panose="02020603050405020304" pitchFamily="18" charset="0"/>
                <a:cs typeface="Arial" panose="020B0604020202020204" pitchFamily="34" charset="0"/>
              </a:rPr>
              <a:t>Zanim jednak jego pojazd znalazł się na szynach w styczniu 1802 roku opatentował wysokoprężny silnik parowy, a następnie przy udziale wytwórni parowozów Wiliama Feltona zbudował lokomotywę drogową, którą wiosną 1803 roku demonstrował na ulicach Londynu. </a:t>
            </a:r>
            <a:endParaRPr lang="pl-PL" dirty="0">
              <a:latin typeface="Arial" panose="020B0604020202020204" pitchFamily="34" charset="0"/>
              <a:cs typeface="Arial" panose="020B0604020202020204" pitchFamily="34" charset="0"/>
            </a:endParaRPr>
          </a:p>
        </p:txBody>
      </p:sp>
      <p:sp>
        <p:nvSpPr>
          <p:cNvPr id="9" name="Prostokąt 8"/>
          <p:cNvSpPr/>
          <p:nvPr/>
        </p:nvSpPr>
        <p:spPr>
          <a:xfrm>
            <a:off x="-468560" y="5949280"/>
            <a:ext cx="9612560" cy="923330"/>
          </a:xfrm>
          <a:prstGeom prst="rect">
            <a:avLst/>
          </a:prstGeom>
        </p:spPr>
        <p:txBody>
          <a:bodyPr wrap="square">
            <a:spAutoFit/>
          </a:bodyPr>
          <a:lstStyle/>
          <a:p>
            <a:pPr marL="431800" indent="457200" algn="just">
              <a:spcAft>
                <a:spcPts val="0"/>
              </a:spcAft>
            </a:pPr>
            <a:r>
              <a:rPr lang="pl-PL" dirty="0">
                <a:latin typeface="Arial" panose="020B0604020202020204" pitchFamily="34" charset="0"/>
                <a:ea typeface="Times New Roman" panose="02020603050405020304" pitchFamily="18" charset="0"/>
                <a:cs typeface="Arial" panose="020B0604020202020204" pitchFamily="34" charset="0"/>
              </a:rPr>
              <a:t>Pojazd ten funkcjonował znakomicie i rozwijał prędkość około 12 km/h. Ponieważ jednak płoszył konie, nie wzbudził większego zainteresowania i został zbojkotowany przez opinię publiczną.</a:t>
            </a:r>
          </a:p>
        </p:txBody>
      </p:sp>
    </p:spTree>
    <p:extLst>
      <p:ext uri="{BB962C8B-B14F-4D97-AF65-F5344CB8AC3E}">
        <p14:creationId xmlns:p14="http://schemas.microsoft.com/office/powerpoint/2010/main" val="8579925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numeru slajdu 1"/>
          <p:cNvSpPr>
            <a:spLocks noGrp="1"/>
          </p:cNvSpPr>
          <p:nvPr>
            <p:ph type="sldNum" sz="quarter" idx="12"/>
          </p:nvPr>
        </p:nvSpPr>
        <p:spPr/>
        <p:txBody>
          <a:bodyPr/>
          <a:lstStyle/>
          <a:p>
            <a:fld id="{4AF9E083-9040-4B0C-802A-CDD29C556519}" type="slidenum">
              <a:rPr lang="pl-PL" smtClean="0"/>
              <a:pPr/>
              <a:t>25</a:t>
            </a:fld>
            <a:endParaRPr lang="pl-PL" dirty="0"/>
          </a:p>
        </p:txBody>
      </p:sp>
      <p:sp>
        <p:nvSpPr>
          <p:cNvPr id="6" name="Prostokąt 5"/>
          <p:cNvSpPr/>
          <p:nvPr/>
        </p:nvSpPr>
        <p:spPr>
          <a:xfrm>
            <a:off x="-324544" y="44624"/>
            <a:ext cx="9468544" cy="646331"/>
          </a:xfrm>
          <a:prstGeom prst="rect">
            <a:avLst/>
          </a:prstGeom>
        </p:spPr>
        <p:txBody>
          <a:bodyPr wrap="square">
            <a:spAutoFit/>
          </a:bodyPr>
          <a:lstStyle/>
          <a:p>
            <a:pPr marL="431800" indent="457200" algn="just">
              <a:spcAft>
                <a:spcPts val="0"/>
              </a:spcAft>
            </a:pPr>
            <a:r>
              <a:rPr lang="pl-PL" dirty="0">
                <a:latin typeface="Arial" panose="020B0604020202020204" pitchFamily="34" charset="0"/>
                <a:ea typeface="Times New Roman" panose="02020603050405020304" pitchFamily="18" charset="0"/>
                <a:cs typeface="Arial" panose="020B0604020202020204" pitchFamily="34" charset="0"/>
              </a:rPr>
              <a:t>W wyniku wojen napoleońskich ogromnie podrożała pasza dla koni, „żelazne rumaki” konsumujące węgiel stały się opłacalne, zwłaszcza dla kopalń. </a:t>
            </a:r>
            <a:endParaRPr lang="pl-PL" dirty="0">
              <a:effectLst/>
              <a:latin typeface="Arial" panose="020B0604020202020204" pitchFamily="34" charset="0"/>
              <a:ea typeface="Times New Roman" panose="02020603050405020304" pitchFamily="18" charset="0"/>
              <a:cs typeface="Arial" panose="020B0604020202020204" pitchFamily="34" charset="0"/>
            </a:endParaRPr>
          </a:p>
        </p:txBody>
      </p:sp>
      <p:sp>
        <p:nvSpPr>
          <p:cNvPr id="7" name="Prostokąt 6"/>
          <p:cNvSpPr/>
          <p:nvPr/>
        </p:nvSpPr>
        <p:spPr>
          <a:xfrm>
            <a:off x="-180528" y="692696"/>
            <a:ext cx="9217024" cy="1200329"/>
          </a:xfrm>
          <a:prstGeom prst="rect">
            <a:avLst/>
          </a:prstGeom>
        </p:spPr>
        <p:txBody>
          <a:bodyPr wrap="square">
            <a:spAutoFit/>
          </a:bodyPr>
          <a:lstStyle/>
          <a:p>
            <a:pPr marL="431800" indent="457200" algn="just">
              <a:spcAft>
                <a:spcPts val="0"/>
              </a:spcAft>
            </a:pPr>
            <a:r>
              <a:rPr lang="pl-PL" dirty="0">
                <a:latin typeface="Arial" panose="020B0604020202020204" pitchFamily="34" charset="0"/>
                <a:ea typeface="Times New Roman" panose="02020603050405020304" pitchFamily="18" charset="0"/>
                <a:cs typeface="Arial" panose="020B0604020202020204" pitchFamily="34" charset="0"/>
              </a:rPr>
              <a:t>W 1813 roku Wilam Hedley i Christofer Blackett wspólnie skonstruowali dla Wylam Colliery Railway lokomotywę, która przeszła do historii dzięki przezwisku nadanemu jej przez górników – „Puffing Billy” </a:t>
            </a:r>
            <a:r>
              <a:rPr lang="pl-PL" dirty="0" smtClean="0">
                <a:latin typeface="Arial" panose="020B0604020202020204" pitchFamily="34" charset="0"/>
                <a:ea typeface="Times New Roman" panose="02020603050405020304" pitchFamily="18" charset="0"/>
                <a:cs typeface="Arial" panose="020B0604020202020204" pitchFamily="34" charset="0"/>
              </a:rPr>
              <a:t>(„Sapiący </a:t>
            </a:r>
            <a:r>
              <a:rPr lang="pl-PL" dirty="0">
                <a:latin typeface="Arial" panose="020B0604020202020204" pitchFamily="34" charset="0"/>
                <a:ea typeface="Times New Roman" panose="02020603050405020304" pitchFamily="18" charset="0"/>
                <a:cs typeface="Arial" panose="020B0604020202020204" pitchFamily="34" charset="0"/>
              </a:rPr>
              <a:t>Billy”), wywodzącego się od obłoków dymu i pary wydobywających się przy każdym cyklu tłoka.</a:t>
            </a:r>
            <a:endParaRPr lang="pl-PL" dirty="0">
              <a:effectLst/>
              <a:latin typeface="Arial" panose="020B0604020202020204" pitchFamily="34" charset="0"/>
              <a:ea typeface="Times New Roman" panose="02020603050405020304" pitchFamily="18" charset="0"/>
              <a:cs typeface="Arial" panose="020B0604020202020204" pitchFamily="34" charset="0"/>
            </a:endParaRPr>
          </a:p>
        </p:txBody>
      </p:sp>
      <p:pic>
        <p:nvPicPr>
          <p:cNvPr id="8" name="Obraz 1" descr="Puffing Billy.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9632" y="0"/>
            <a:ext cx="5489275" cy="73388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9416599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1+#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475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numeru slajdu 1"/>
          <p:cNvSpPr>
            <a:spLocks noGrp="1"/>
          </p:cNvSpPr>
          <p:nvPr>
            <p:ph type="sldNum" sz="quarter" idx="12"/>
          </p:nvPr>
        </p:nvSpPr>
        <p:spPr/>
        <p:txBody>
          <a:bodyPr/>
          <a:lstStyle/>
          <a:p>
            <a:fld id="{4AF9E083-9040-4B0C-802A-CDD29C556519}" type="slidenum">
              <a:rPr lang="pl-PL" smtClean="0"/>
              <a:pPr/>
              <a:t>26</a:t>
            </a:fld>
            <a:endParaRPr lang="pl-PL" dirty="0"/>
          </a:p>
        </p:txBody>
      </p:sp>
      <p:sp>
        <p:nvSpPr>
          <p:cNvPr id="3" name="Prostokąt 2"/>
          <p:cNvSpPr/>
          <p:nvPr/>
        </p:nvSpPr>
        <p:spPr>
          <a:xfrm>
            <a:off x="13173" y="44624"/>
            <a:ext cx="9144000" cy="923330"/>
          </a:xfrm>
          <a:prstGeom prst="rect">
            <a:avLst/>
          </a:prstGeom>
        </p:spPr>
        <p:txBody>
          <a:bodyPr wrap="square">
            <a:spAutoFit/>
          </a:bodyPr>
          <a:lstStyle/>
          <a:p>
            <a:r>
              <a:rPr lang="pl-PL" dirty="0">
                <a:latin typeface="Arial" panose="020B0604020202020204" pitchFamily="34" charset="0"/>
                <a:ea typeface="Times New Roman" panose="02020603050405020304" pitchFamily="18" charset="0"/>
                <a:cs typeface="Arial" panose="020B0604020202020204" pitchFamily="34" charset="0"/>
              </a:rPr>
              <a:t>Przejdźmy w końcu do George’a Stephensona, któremu tak powszechnie przypisuje się wynalazek lokomotywy parowej, że tylko on zbiera laury za dokonanie tego jak by nie było nadzwyczajnego odkrycia. </a:t>
            </a:r>
            <a:endParaRPr lang="pl-PL" dirty="0">
              <a:latin typeface="Arial" panose="020B0604020202020204" pitchFamily="34" charset="0"/>
              <a:cs typeface="Arial" panose="020B0604020202020204" pitchFamily="34" charset="0"/>
            </a:endParaRPr>
          </a:p>
        </p:txBody>
      </p:sp>
      <p:sp>
        <p:nvSpPr>
          <p:cNvPr id="5" name="Prostokąt 4"/>
          <p:cNvSpPr/>
          <p:nvPr/>
        </p:nvSpPr>
        <p:spPr>
          <a:xfrm>
            <a:off x="-468560" y="908720"/>
            <a:ext cx="9433048" cy="2308324"/>
          </a:xfrm>
          <a:prstGeom prst="rect">
            <a:avLst/>
          </a:prstGeom>
        </p:spPr>
        <p:txBody>
          <a:bodyPr wrap="square">
            <a:spAutoFit/>
          </a:bodyPr>
          <a:lstStyle/>
          <a:p>
            <a:pPr marL="431800" indent="431800" algn="just">
              <a:spcAft>
                <a:spcPts val="0"/>
              </a:spcAft>
            </a:pPr>
            <a:r>
              <a:rPr lang="pl-PL" dirty="0">
                <a:latin typeface="Arial" panose="020B0604020202020204" pitchFamily="34" charset="0"/>
                <a:ea typeface="Times New Roman" panose="02020603050405020304" pitchFamily="18" charset="0"/>
                <a:cs typeface="Arial" panose="020B0604020202020204" pitchFamily="34" charset="0"/>
              </a:rPr>
              <a:t>George Stephenson pochodził z niższych warstw społecznych, pisać i czytać uczył się w szkole wieczorowej jako osiemnastolatek. Wcześnie zaczął zdradzać zamiłowanie do mechaniki i w wieku 20 lat został kowalem w kopalni Newcastle, pracując także dorywczo, aby dorobić do skromnej pensji. W kopalni, w której pracował, stała nieczynna pompa z silnikiem Newcomena. Zaledwie pięciu dni potrzebował młody mechanik, żeby ponownie ją uruchomić. Spotkanie z tą maszyną wywarło na nim tak wielki wpływ, że niebawem, stał się najbardziej zdolnym konstruktorem lokomotyw. </a:t>
            </a:r>
            <a:endParaRPr lang="pl-PL" dirty="0">
              <a:effectLst/>
              <a:latin typeface="Arial" panose="020B0604020202020204" pitchFamily="34" charset="0"/>
              <a:ea typeface="Times New Roman" panose="02020603050405020304" pitchFamily="18" charset="0"/>
              <a:cs typeface="Arial" panose="020B0604020202020204" pitchFamily="34" charset="0"/>
            </a:endParaRPr>
          </a:p>
        </p:txBody>
      </p:sp>
      <p:sp>
        <p:nvSpPr>
          <p:cNvPr id="7" name="Prostokąt 6"/>
          <p:cNvSpPr/>
          <p:nvPr/>
        </p:nvSpPr>
        <p:spPr>
          <a:xfrm>
            <a:off x="-432048" y="3140968"/>
            <a:ext cx="9468544" cy="1754326"/>
          </a:xfrm>
          <a:prstGeom prst="rect">
            <a:avLst/>
          </a:prstGeom>
        </p:spPr>
        <p:txBody>
          <a:bodyPr wrap="square">
            <a:spAutoFit/>
          </a:bodyPr>
          <a:lstStyle/>
          <a:p>
            <a:pPr marL="431800" indent="431800" algn="just">
              <a:spcAft>
                <a:spcPts val="0"/>
              </a:spcAft>
            </a:pPr>
            <a:r>
              <a:rPr lang="pl-PL" dirty="0">
                <a:latin typeface="Arial" panose="020B0604020202020204" pitchFamily="34" charset="0"/>
                <a:ea typeface="Times New Roman" panose="02020603050405020304" pitchFamily="18" charset="0"/>
                <a:cs typeface="Arial" panose="020B0604020202020204" pitchFamily="34" charset="0"/>
              </a:rPr>
              <a:t>Po „</a:t>
            </a:r>
            <a:r>
              <a:rPr lang="pl-PL" dirty="0" err="1">
                <a:latin typeface="Arial" panose="020B0604020202020204" pitchFamily="34" charset="0"/>
                <a:ea typeface="Times New Roman" panose="02020603050405020304" pitchFamily="18" charset="0"/>
                <a:cs typeface="Arial" panose="020B0604020202020204" pitchFamily="34" charset="0"/>
              </a:rPr>
              <a:t>Blücherze</a:t>
            </a:r>
            <a:r>
              <a:rPr lang="pl-PL" dirty="0">
                <a:latin typeface="Arial" panose="020B0604020202020204" pitchFamily="34" charset="0"/>
                <a:ea typeface="Times New Roman" panose="02020603050405020304" pitchFamily="18" charset="0"/>
                <a:cs typeface="Arial" panose="020B0604020202020204" pitchFamily="34" charset="0"/>
              </a:rPr>
              <a:t>” powstały bardziej doskonałe konstrukcje. Wszystkie służyły pracom w górnictwie, dopóki Edward Pease, właściciel kopalni, nie uzyskał od rządu zgody na modernizację kolei konnej z Darlington do Stockton-on-Tees i przystosowanie jej do potrzeb </a:t>
            </a:r>
            <a:r>
              <a:rPr lang="pl-PL" dirty="0" smtClean="0">
                <a:latin typeface="Arial" panose="020B0604020202020204" pitchFamily="34" charset="0"/>
                <a:ea typeface="Times New Roman" panose="02020603050405020304" pitchFamily="18" charset="0"/>
                <a:cs typeface="Arial" panose="020B0604020202020204" pitchFamily="34" charset="0"/>
              </a:rPr>
              <a:t>nowego rodzaju transportu. </a:t>
            </a:r>
            <a:r>
              <a:rPr lang="pl-PL" dirty="0">
                <a:latin typeface="Arial" panose="020B0604020202020204" pitchFamily="34" charset="0"/>
                <a:ea typeface="Times New Roman" panose="02020603050405020304" pitchFamily="18" charset="0"/>
                <a:cs typeface="Arial" panose="020B0604020202020204" pitchFamily="34" charset="0"/>
              </a:rPr>
              <a:t>Założona do realizacji tego przedsięwzięcia spółka zbierała fundusze wśród miejscowej ludności, a George’a Stephensona wyznaczono na kierownika technicznego operacji. </a:t>
            </a:r>
            <a:endParaRPr lang="pl-PL" dirty="0">
              <a:effectLst/>
              <a:latin typeface="Arial" panose="020B0604020202020204" pitchFamily="34" charset="0"/>
              <a:ea typeface="Times New Roman" panose="02020603050405020304" pitchFamily="18" charset="0"/>
              <a:cs typeface="Arial" panose="020B0604020202020204" pitchFamily="34" charset="0"/>
            </a:endParaRPr>
          </a:p>
        </p:txBody>
      </p:sp>
      <p:sp>
        <p:nvSpPr>
          <p:cNvPr id="8" name="Prostokąt 7"/>
          <p:cNvSpPr/>
          <p:nvPr/>
        </p:nvSpPr>
        <p:spPr>
          <a:xfrm>
            <a:off x="0" y="4869160"/>
            <a:ext cx="9144000" cy="1200329"/>
          </a:xfrm>
          <a:prstGeom prst="rect">
            <a:avLst/>
          </a:prstGeom>
        </p:spPr>
        <p:txBody>
          <a:bodyPr wrap="square">
            <a:spAutoFit/>
          </a:bodyPr>
          <a:lstStyle/>
          <a:p>
            <a:pPr algn="just"/>
            <a:r>
              <a:rPr lang="pl-PL" dirty="0">
                <a:latin typeface="Arial" panose="020B0604020202020204" pitchFamily="34" charset="0"/>
                <a:ea typeface="Times New Roman" panose="02020603050405020304" pitchFamily="18" charset="0"/>
                <a:cs typeface="Arial" panose="020B0604020202020204" pitchFamily="34" charset="0"/>
              </a:rPr>
              <a:t>27 września 1825 roku tłum zaciekawionych mieszkańców był świadkiem odjazdu pierwszego pociągu, który ze względów bezpieczeństwa był poprzedzany przez jeźdźca. Skład był ciągnięty przez parowóz konstrukcji Stephensona, zbudowany specjalnie na potrzeby tej linii, a nazywany po prostu „Locomotion”. </a:t>
            </a:r>
            <a:endParaRPr lang="pl-PL" dirty="0">
              <a:latin typeface="Arial" panose="020B0604020202020204" pitchFamily="34" charset="0"/>
              <a:cs typeface="Arial" panose="020B0604020202020204" pitchFamily="34" charset="0"/>
            </a:endParaRPr>
          </a:p>
        </p:txBody>
      </p:sp>
      <p:sp>
        <p:nvSpPr>
          <p:cNvPr id="9" name="Prostokąt 8"/>
          <p:cNvSpPr/>
          <p:nvPr/>
        </p:nvSpPr>
        <p:spPr>
          <a:xfrm>
            <a:off x="-432048" y="5962054"/>
            <a:ext cx="9396536" cy="923330"/>
          </a:xfrm>
          <a:prstGeom prst="rect">
            <a:avLst/>
          </a:prstGeom>
        </p:spPr>
        <p:txBody>
          <a:bodyPr wrap="square">
            <a:spAutoFit/>
          </a:bodyPr>
          <a:lstStyle/>
          <a:p>
            <a:pPr marL="431800" indent="431800" algn="just">
              <a:spcAft>
                <a:spcPts val="0"/>
              </a:spcAft>
            </a:pPr>
            <a:r>
              <a:rPr lang="pl-PL" dirty="0">
                <a:latin typeface="Arial" panose="020B0604020202020204" pitchFamily="34" charset="0"/>
                <a:ea typeface="Times New Roman" panose="02020603050405020304" pitchFamily="18" charset="0"/>
                <a:cs typeface="Arial" panose="020B0604020202020204" pitchFamily="34" charset="0"/>
              </a:rPr>
              <a:t>Lokomotywa ta miała masę 8 ton, miała osie o układzie 0-2-0. Silnik miał dwa wewnętrzne cylindry o wymiarach 24cm na 61cm i ciśnieniu w kotle rzędu 3,4 atm. Cylindry wciąż ustawione były pionowo, a kocioł nie miał jeszcze kształtu walca. </a:t>
            </a:r>
            <a:endParaRPr lang="pl-PL" dirty="0">
              <a:effectLst/>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27811347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3"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1+#ppt_w/2"/>
                                          </p:val>
                                        </p:tav>
                                        <p:tav tm="100000">
                                          <p:val>
                                            <p:strVal val="#ppt_x"/>
                                          </p:val>
                                        </p:tav>
                                      </p:tavLst>
                                    </p:anim>
                                    <p:anim calcmode="lin" valueType="num">
                                      <p:cBhvr additive="base">
                                        <p:cTn id="14" dur="500" fill="hold"/>
                                        <p:tgtEl>
                                          <p:spTgt spid="7"/>
                                        </p:tgtEl>
                                        <p:attrNameLst>
                                          <p:attrName>ppt_y</p:attrName>
                                        </p:attrNameLst>
                                      </p:cBhvr>
                                      <p:tavLst>
                                        <p:tav tm="0">
                                          <p:val>
                                            <p:strVal val="0-#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1+#ppt_w/2"/>
                                          </p:val>
                                        </p:tav>
                                        <p:tav tm="100000">
                                          <p:val>
                                            <p:strVal val="#ppt_x"/>
                                          </p:val>
                                        </p:tav>
                                      </p:tavLst>
                                    </p:anim>
                                    <p:anim calcmode="lin" valueType="num">
                                      <p:cBhvr additive="base">
                                        <p:cTn id="20"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ppt_x"/>
                                          </p:val>
                                        </p:tav>
                                        <p:tav tm="100000">
                                          <p:val>
                                            <p:strVal val="#ppt_x"/>
                                          </p:val>
                                        </p:tav>
                                      </p:tavLst>
                                    </p:anim>
                                    <p:anim calcmode="lin" valueType="num">
                                      <p:cBhvr additive="base">
                                        <p:cTn id="2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P spid="9"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numeru slajdu 1"/>
          <p:cNvSpPr>
            <a:spLocks noGrp="1"/>
          </p:cNvSpPr>
          <p:nvPr>
            <p:ph type="sldNum" sz="quarter" idx="12"/>
          </p:nvPr>
        </p:nvSpPr>
        <p:spPr/>
        <p:txBody>
          <a:bodyPr/>
          <a:lstStyle/>
          <a:p>
            <a:fld id="{4AF9E083-9040-4B0C-802A-CDD29C556519}" type="slidenum">
              <a:rPr lang="pl-PL" smtClean="0"/>
              <a:pPr/>
              <a:t>27</a:t>
            </a:fld>
            <a:endParaRPr lang="pl-PL" dirty="0"/>
          </a:p>
        </p:txBody>
      </p:sp>
      <p:pic>
        <p:nvPicPr>
          <p:cNvPr id="3" name="Obraz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2932" y="44624"/>
            <a:ext cx="9456932" cy="6813376"/>
          </a:xfrm>
          <a:prstGeom prst="rect">
            <a:avLst/>
          </a:prstGeom>
        </p:spPr>
      </p:pic>
    </p:spTree>
    <p:extLst>
      <p:ext uri="{BB962C8B-B14F-4D97-AF65-F5344CB8AC3E}">
        <p14:creationId xmlns:p14="http://schemas.microsoft.com/office/powerpoint/2010/main" val="272626743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numeru slajdu 1"/>
          <p:cNvSpPr>
            <a:spLocks noGrp="1"/>
          </p:cNvSpPr>
          <p:nvPr>
            <p:ph type="sldNum" sz="quarter" idx="12"/>
          </p:nvPr>
        </p:nvSpPr>
        <p:spPr/>
        <p:txBody>
          <a:bodyPr/>
          <a:lstStyle/>
          <a:p>
            <a:fld id="{4AF9E083-9040-4B0C-802A-CDD29C556519}" type="slidenum">
              <a:rPr lang="pl-PL" smtClean="0"/>
              <a:pPr/>
              <a:t>28</a:t>
            </a:fld>
            <a:endParaRPr lang="pl-PL" dirty="0"/>
          </a:p>
        </p:txBody>
      </p:sp>
      <p:pic>
        <p:nvPicPr>
          <p:cNvPr id="3" name="Obraz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Prostokąt 3"/>
          <p:cNvSpPr/>
          <p:nvPr/>
        </p:nvSpPr>
        <p:spPr>
          <a:xfrm>
            <a:off x="-180528" y="764704"/>
            <a:ext cx="7704856" cy="1754326"/>
          </a:xfrm>
          <a:prstGeom prst="rect">
            <a:avLst/>
          </a:prstGeom>
        </p:spPr>
        <p:txBody>
          <a:bodyPr wrap="square">
            <a:spAutoFit/>
          </a:bodyPr>
          <a:lstStyle/>
          <a:p>
            <a:pPr marL="431800" indent="431800" algn="just">
              <a:spcAft>
                <a:spcPts val="0"/>
              </a:spcAft>
            </a:pPr>
            <a:r>
              <a:rPr lang="pl-PL" dirty="0">
                <a:latin typeface="Arial" panose="020B0604020202020204" pitchFamily="34" charset="0"/>
                <a:ea typeface="Times New Roman" panose="02020603050405020304" pitchFamily="18" charset="0"/>
                <a:cs typeface="Arial" panose="020B0604020202020204" pitchFamily="34" charset="0"/>
              </a:rPr>
              <a:t>Był to już protoplasta nowego rodu jak się potem okazało. W czasie tej podróży lokomotywę prowadził sam wynalazca. Osiągała ona średnio 9 km/h, ciągnąc za sobą 33 małe wagoniki pełne węgla i mąki, a także paręset osób, które z entuzjazmem wdrapały się na jadący pociąg. Według ówczesnych doniesień, pociąg miał masę prawie 100 ton i jechał z maksymalną prędkością 24 km/h.</a:t>
            </a:r>
          </a:p>
        </p:txBody>
      </p:sp>
    </p:spTree>
    <p:extLst>
      <p:ext uri="{BB962C8B-B14F-4D97-AF65-F5344CB8AC3E}">
        <p14:creationId xmlns:p14="http://schemas.microsoft.com/office/powerpoint/2010/main" val="76893243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Object 2"/>
          <p:cNvGraphicFramePr>
            <a:graphicFrameLocks noChangeAspect="1"/>
          </p:cNvGraphicFramePr>
          <p:nvPr>
            <p:extLst>
              <p:ext uri="{D42A27DB-BD31-4B8C-83A1-F6EECF244321}">
                <p14:modId xmlns:p14="http://schemas.microsoft.com/office/powerpoint/2010/main" val="2395194670"/>
              </p:ext>
            </p:extLst>
          </p:nvPr>
        </p:nvGraphicFramePr>
        <p:xfrm>
          <a:off x="-3060848" y="980728"/>
          <a:ext cx="13119087" cy="5900238"/>
        </p:xfrm>
        <a:graphic>
          <a:graphicData uri="http://schemas.openxmlformats.org/presentationml/2006/ole">
            <mc:AlternateContent xmlns:mc="http://schemas.openxmlformats.org/markup-compatibility/2006">
              <mc:Choice xmlns:v="urn:schemas-microsoft-com:vml" Requires="v">
                <p:oleObj spid="_x0000_s160836" name="Acrobat Document" r:id="rId3" imgW="3727269" imgH="1676400" progId="AcroExch.Document.7">
                  <p:embed/>
                </p:oleObj>
              </mc:Choice>
              <mc:Fallback>
                <p:oleObj name="Acrobat Document" r:id="rId3" imgW="3727269" imgH="1676400" progId="AcroExch.Document.7">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60848" y="980728"/>
                        <a:ext cx="13119087" cy="5900238"/>
                      </a:xfrm>
                      <a:prstGeom prst="rect">
                        <a:avLst/>
                      </a:prstGeom>
                      <a:noFill/>
                      <a:ln>
                        <a:noFill/>
                      </a:ln>
                      <a:effectLst/>
                      <a:extLst/>
                    </p:spPr>
                  </p:pic>
                </p:oleObj>
              </mc:Fallback>
            </mc:AlternateContent>
          </a:graphicData>
        </a:graphic>
      </p:graphicFrame>
      <p:sp>
        <p:nvSpPr>
          <p:cNvPr id="2" name="Symbol zastępczy numeru slajdu 1"/>
          <p:cNvSpPr>
            <a:spLocks noGrp="1"/>
          </p:cNvSpPr>
          <p:nvPr>
            <p:ph type="sldNum" sz="quarter" idx="12"/>
          </p:nvPr>
        </p:nvSpPr>
        <p:spPr/>
        <p:txBody>
          <a:bodyPr/>
          <a:lstStyle/>
          <a:p>
            <a:fld id="{4AF9E083-9040-4B0C-802A-CDD29C556519}" type="slidenum">
              <a:rPr lang="pl-PL" smtClean="0"/>
              <a:pPr/>
              <a:t>29</a:t>
            </a:fld>
            <a:endParaRPr lang="pl-PL" dirty="0"/>
          </a:p>
        </p:txBody>
      </p:sp>
      <p:sp>
        <p:nvSpPr>
          <p:cNvPr id="4" name="pole tekstowe 3"/>
          <p:cNvSpPr txBox="1"/>
          <p:nvPr/>
        </p:nvSpPr>
        <p:spPr>
          <a:xfrm>
            <a:off x="107504" y="116632"/>
            <a:ext cx="8784976" cy="369332"/>
          </a:xfrm>
          <a:prstGeom prst="rect">
            <a:avLst/>
          </a:prstGeom>
          <a:noFill/>
        </p:spPr>
        <p:txBody>
          <a:bodyPr wrap="square" rtlCol="0">
            <a:spAutoFit/>
          </a:bodyPr>
          <a:lstStyle/>
          <a:p>
            <a:r>
              <a:rPr lang="pl-PL" dirty="0" smtClean="0">
                <a:latin typeface="Arial" panose="020B0604020202020204" pitchFamily="34" charset="0"/>
                <a:cs typeface="Arial" panose="020B0604020202020204" pitchFamily="34" charset="0"/>
              </a:rPr>
              <a:t>W tym czasie powstało jeszcze wiele ciekawych a nawet dziwnych rozwiązań.</a:t>
            </a:r>
            <a:endParaRPr lang="pl-PL" dirty="0">
              <a:latin typeface="Arial" panose="020B0604020202020204" pitchFamily="34" charset="0"/>
              <a:cs typeface="Arial" panose="020B0604020202020204" pitchFamily="34" charset="0"/>
            </a:endParaRPr>
          </a:p>
        </p:txBody>
      </p:sp>
      <p:sp>
        <p:nvSpPr>
          <p:cNvPr id="5" name="Prostokąt 4"/>
          <p:cNvSpPr/>
          <p:nvPr/>
        </p:nvSpPr>
        <p:spPr>
          <a:xfrm>
            <a:off x="107504" y="620688"/>
            <a:ext cx="8579296" cy="646331"/>
          </a:xfrm>
          <a:prstGeom prst="rect">
            <a:avLst/>
          </a:prstGeom>
        </p:spPr>
        <p:txBody>
          <a:bodyPr wrap="square">
            <a:spAutoFit/>
          </a:bodyPr>
          <a:lstStyle/>
          <a:p>
            <a:pPr algn="just"/>
            <a:r>
              <a:rPr lang="pl-PL" dirty="0" smtClean="0">
                <a:latin typeface="Arial" panose="020B0604020202020204" pitchFamily="34" charset="0"/>
                <a:cs typeface="Arial" panose="020B0604020202020204" pitchFamily="34" charset="0"/>
              </a:rPr>
              <a:t>Mnożą się dziesiątki mniej lub więcej niefortunnych pomysłów do walki z urojonym brakiem przyczepności. </a:t>
            </a:r>
            <a:endParaRPr lang="pl-PL"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3383852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3"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numeru slajdu 2"/>
          <p:cNvSpPr>
            <a:spLocks noGrp="1"/>
          </p:cNvSpPr>
          <p:nvPr>
            <p:ph type="sldNum" sz="quarter" idx="12"/>
          </p:nvPr>
        </p:nvSpPr>
        <p:spPr/>
        <p:txBody>
          <a:bodyPr/>
          <a:lstStyle/>
          <a:p>
            <a:fld id="{4AF9E083-9040-4B0C-802A-CDD29C556519}" type="slidenum">
              <a:rPr lang="pl-PL" smtClean="0"/>
              <a:pPr/>
              <a:t>30</a:t>
            </a:fld>
            <a:endParaRPr lang="pl-PL" dirty="0"/>
          </a:p>
        </p:txBody>
      </p:sp>
      <p:sp>
        <p:nvSpPr>
          <p:cNvPr id="4" name="Prostokąt 3"/>
          <p:cNvSpPr/>
          <p:nvPr/>
        </p:nvSpPr>
        <p:spPr>
          <a:xfrm>
            <a:off x="0" y="0"/>
            <a:ext cx="9144000" cy="646331"/>
          </a:xfrm>
          <a:prstGeom prst="rect">
            <a:avLst/>
          </a:prstGeom>
        </p:spPr>
        <p:txBody>
          <a:bodyPr wrap="square">
            <a:spAutoFit/>
          </a:bodyPr>
          <a:lstStyle/>
          <a:p>
            <a:r>
              <a:rPr lang="pl-PL" dirty="0" smtClean="0">
                <a:latin typeface="Arial" pitchFamily="34" charset="0"/>
                <a:cs typeface="Arial" pitchFamily="34" charset="0"/>
              </a:rPr>
              <a:t>W  1812 r. Blenskinsop  (Anglik) wprowadza trzecią  „karbowaną” (zębatą) szynę i zaopatruje lokomotywę w dodatkowe koło  zębate.</a:t>
            </a:r>
          </a:p>
        </p:txBody>
      </p:sp>
      <p:pic>
        <p:nvPicPr>
          <p:cNvPr id="7" name="Picture 2" descr="C:\Users\Komp-1\Desktop\Nowy folder (2)\4.png"/>
          <p:cNvPicPr>
            <a:picLocks noChangeAspect="1" noChangeArrowheads="1"/>
          </p:cNvPicPr>
          <p:nvPr/>
        </p:nvPicPr>
        <p:blipFill>
          <a:blip r:embed="rId2" cstate="print"/>
          <a:srcRect/>
          <a:stretch>
            <a:fillRect/>
          </a:stretch>
        </p:blipFill>
        <p:spPr bwMode="auto">
          <a:xfrm>
            <a:off x="-259488" y="711165"/>
            <a:ext cx="9512008" cy="6146836"/>
          </a:xfrm>
          <a:prstGeom prst="rect">
            <a:avLst/>
          </a:prstGeom>
          <a:noFill/>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Documents and Settings\Użytkownik.HP\Pulpit\zdjecia_nr2\scan20150804_0004.jpg"/>
          <p:cNvPicPr>
            <a:picLocks noChangeAspect="1" noChangeArrowheads="1"/>
          </p:cNvPicPr>
          <p:nvPr/>
        </p:nvPicPr>
        <p:blipFill>
          <a:blip r:embed="rId2" cstate="print"/>
          <a:srcRect/>
          <a:stretch>
            <a:fillRect/>
          </a:stretch>
        </p:blipFill>
        <p:spPr bwMode="auto">
          <a:xfrm>
            <a:off x="0" y="332656"/>
            <a:ext cx="9266206" cy="6525344"/>
          </a:xfrm>
          <a:prstGeom prst="rect">
            <a:avLst/>
          </a:prstGeom>
          <a:noFill/>
        </p:spPr>
      </p:pic>
      <p:sp>
        <p:nvSpPr>
          <p:cNvPr id="2" name="Tytuł 1"/>
          <p:cNvSpPr>
            <a:spLocks noGrp="1"/>
          </p:cNvSpPr>
          <p:nvPr>
            <p:ph type="title"/>
          </p:nvPr>
        </p:nvSpPr>
        <p:spPr>
          <a:xfrm>
            <a:off x="500034" y="-24"/>
            <a:ext cx="8229600" cy="1143000"/>
          </a:xfrm>
        </p:spPr>
        <p:txBody>
          <a:bodyPr>
            <a:normAutofit fontScale="90000"/>
          </a:bodyPr>
          <a:lstStyle/>
          <a:p>
            <a:r>
              <a:rPr lang="pl-PL" sz="2400" dirty="0" smtClean="0">
                <a:latin typeface="Arial" pitchFamily="34" charset="0"/>
                <a:cs typeface="Arial" pitchFamily="34" charset="0"/>
              </a:rPr>
              <a:t/>
            </a:r>
            <a:br>
              <a:rPr lang="pl-PL" sz="2400" dirty="0" smtClean="0">
                <a:latin typeface="Arial" pitchFamily="34" charset="0"/>
                <a:cs typeface="Arial" pitchFamily="34" charset="0"/>
              </a:rPr>
            </a:br>
            <a:r>
              <a:rPr lang="pl-PL" sz="2400" dirty="0" smtClean="0">
                <a:latin typeface="Arial" pitchFamily="34" charset="0"/>
                <a:cs typeface="Arial" pitchFamily="34" charset="0"/>
              </a:rPr>
              <a:t>„Niezrównana” Hacwortha</a:t>
            </a:r>
            <a:br>
              <a:rPr lang="pl-PL" sz="2400" dirty="0" smtClean="0">
                <a:latin typeface="Arial" pitchFamily="34" charset="0"/>
                <a:cs typeface="Arial" pitchFamily="34" charset="0"/>
              </a:rPr>
            </a:br>
            <a:endParaRPr lang="pl-PL" sz="2400" dirty="0">
              <a:latin typeface="Arial" pitchFamily="34" charset="0"/>
              <a:cs typeface="Arial" pitchFamily="34" charset="0"/>
            </a:endParaRPr>
          </a:p>
        </p:txBody>
      </p:sp>
      <p:sp>
        <p:nvSpPr>
          <p:cNvPr id="4" name="Symbol zastępczy numeru slajdu 3"/>
          <p:cNvSpPr>
            <a:spLocks noGrp="1"/>
          </p:cNvSpPr>
          <p:nvPr>
            <p:ph type="sldNum" sz="quarter" idx="12"/>
          </p:nvPr>
        </p:nvSpPr>
        <p:spPr/>
        <p:txBody>
          <a:bodyPr/>
          <a:lstStyle/>
          <a:p>
            <a:fld id="{4AF9E083-9040-4B0C-802A-CDD29C556519}" type="slidenum">
              <a:rPr lang="pl-PL" smtClean="0"/>
              <a:pPr/>
              <a:t>31</a:t>
            </a:fld>
            <a:endParaRPr lang="pl-PL" dirty="0"/>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numeru slajdu 1"/>
          <p:cNvSpPr>
            <a:spLocks noGrp="1"/>
          </p:cNvSpPr>
          <p:nvPr>
            <p:ph type="sldNum" sz="quarter" idx="12"/>
          </p:nvPr>
        </p:nvSpPr>
        <p:spPr/>
        <p:txBody>
          <a:bodyPr/>
          <a:lstStyle/>
          <a:p>
            <a:fld id="{4AF9E083-9040-4B0C-802A-CDD29C556519}" type="slidenum">
              <a:rPr lang="pl-PL" smtClean="0"/>
              <a:pPr/>
              <a:t>32</a:t>
            </a:fld>
            <a:endParaRPr lang="pl-PL" dirty="0"/>
          </a:p>
        </p:txBody>
      </p:sp>
      <p:pic>
        <p:nvPicPr>
          <p:cNvPr id="1026" name="Picture 2" descr="C:\Documents and Settings\Użytkownik.HP\Pulpit\zdjecia_nr2\scan20150804_0003.jpg"/>
          <p:cNvPicPr>
            <a:picLocks noChangeAspect="1" noChangeArrowheads="1"/>
          </p:cNvPicPr>
          <p:nvPr/>
        </p:nvPicPr>
        <p:blipFill>
          <a:blip r:embed="rId2" cstate="print"/>
          <a:srcRect/>
          <a:stretch>
            <a:fillRect/>
          </a:stretch>
        </p:blipFill>
        <p:spPr bwMode="auto">
          <a:xfrm>
            <a:off x="106623" y="0"/>
            <a:ext cx="8802805" cy="6858000"/>
          </a:xfrm>
          <a:prstGeom prst="rect">
            <a:avLst/>
          </a:prstGeom>
          <a:noFill/>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Obraz 27" descr="340px-Stephenson's_Rocket_drawin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75" y="764704"/>
            <a:ext cx="8915056" cy="62325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ymbol zastępczy numeru slajdu 1"/>
          <p:cNvSpPr>
            <a:spLocks noGrp="1"/>
          </p:cNvSpPr>
          <p:nvPr>
            <p:ph type="sldNum" sz="quarter" idx="12"/>
          </p:nvPr>
        </p:nvSpPr>
        <p:spPr/>
        <p:txBody>
          <a:bodyPr/>
          <a:lstStyle/>
          <a:p>
            <a:fld id="{4AF9E083-9040-4B0C-802A-CDD29C556519}" type="slidenum">
              <a:rPr lang="pl-PL" smtClean="0"/>
              <a:pPr/>
              <a:t>33</a:t>
            </a:fld>
            <a:endParaRPr lang="pl-PL" dirty="0"/>
          </a:p>
        </p:txBody>
      </p:sp>
      <p:sp>
        <p:nvSpPr>
          <p:cNvPr id="3" name="Prostokąt 2"/>
          <p:cNvSpPr/>
          <p:nvPr/>
        </p:nvSpPr>
        <p:spPr>
          <a:xfrm>
            <a:off x="-306288" y="112564"/>
            <a:ext cx="9342784" cy="1477328"/>
          </a:xfrm>
          <a:prstGeom prst="rect">
            <a:avLst/>
          </a:prstGeom>
        </p:spPr>
        <p:txBody>
          <a:bodyPr wrap="square">
            <a:spAutoFit/>
          </a:bodyPr>
          <a:lstStyle/>
          <a:p>
            <a:pPr marL="431800" indent="431800" algn="just">
              <a:spcAft>
                <a:spcPts val="0"/>
              </a:spcAft>
            </a:pPr>
            <a:r>
              <a:rPr lang="pl-PL" dirty="0">
                <a:latin typeface="Arial" panose="020B0604020202020204" pitchFamily="34" charset="0"/>
                <a:ea typeface="Times New Roman" panose="02020603050405020304" pitchFamily="18" charset="0"/>
                <a:cs typeface="Arial" panose="020B0604020202020204" pitchFamily="34" charset="0"/>
              </a:rPr>
              <a:t>By sprawdzić sprawność nowych lokomotyw, w 1829 roku zorganizowano sławny wyścig Rainhill Trials, z nagrodą główną 500 funtów szterlingów. Zawody te były również pierwszymi publicznym targami dostawców sprzętu kolejowego. Do zawodów dopuszczono tylko te maszyny które: osiągały prędkość co najmniej 16 km/h, ciągnęły skład o masie 20 ton i miały masę nie większą niż 6 ton.</a:t>
            </a:r>
            <a:endParaRPr lang="pl-PL" dirty="0">
              <a:effectLst/>
              <a:latin typeface="Arial" panose="020B0604020202020204" pitchFamily="34" charset="0"/>
              <a:ea typeface="Times New Roman" panose="02020603050405020304" pitchFamily="18" charset="0"/>
              <a:cs typeface="Arial" panose="020B0604020202020204" pitchFamily="34" charset="0"/>
            </a:endParaRPr>
          </a:p>
        </p:txBody>
      </p:sp>
      <p:sp>
        <p:nvSpPr>
          <p:cNvPr id="6" name="Prostokąt 5"/>
          <p:cNvSpPr/>
          <p:nvPr/>
        </p:nvSpPr>
        <p:spPr>
          <a:xfrm>
            <a:off x="-306288" y="1484784"/>
            <a:ext cx="9342784" cy="646331"/>
          </a:xfrm>
          <a:prstGeom prst="rect">
            <a:avLst/>
          </a:prstGeom>
        </p:spPr>
        <p:txBody>
          <a:bodyPr wrap="square">
            <a:spAutoFit/>
          </a:bodyPr>
          <a:lstStyle/>
          <a:p>
            <a:pPr marL="431800" indent="431800" algn="just">
              <a:spcAft>
                <a:spcPts val="0"/>
              </a:spcAft>
            </a:pPr>
            <a:r>
              <a:rPr lang="pl-PL" dirty="0">
                <a:latin typeface="Arial" panose="020B0604020202020204" pitchFamily="34" charset="0"/>
                <a:ea typeface="Times New Roman" panose="02020603050405020304" pitchFamily="18" charset="0"/>
                <a:cs typeface="Arial" panose="020B0604020202020204" pitchFamily="34" charset="0"/>
              </a:rPr>
              <a:t>Rywalizacja ta odbyła się 6 października 1829 roku w Rainhill, odległym od Manchester o 7 km, a udział w niej wzięło: trzy lokomotywy parowe i jedna konna.</a:t>
            </a:r>
            <a:endParaRPr lang="pl-PL" dirty="0">
              <a:effectLst/>
              <a:latin typeface="Arial" panose="020B0604020202020204" pitchFamily="34" charset="0"/>
              <a:ea typeface="Times New Roman" panose="02020603050405020304" pitchFamily="18" charset="0"/>
              <a:cs typeface="Arial" panose="020B0604020202020204" pitchFamily="34" charset="0"/>
            </a:endParaRPr>
          </a:p>
        </p:txBody>
      </p:sp>
      <p:sp>
        <p:nvSpPr>
          <p:cNvPr id="7" name="Prostokąt 6"/>
          <p:cNvSpPr/>
          <p:nvPr/>
        </p:nvSpPr>
        <p:spPr>
          <a:xfrm>
            <a:off x="-286994" y="2060848"/>
            <a:ext cx="8892480" cy="1200329"/>
          </a:xfrm>
          <a:prstGeom prst="rect">
            <a:avLst/>
          </a:prstGeom>
        </p:spPr>
        <p:txBody>
          <a:bodyPr wrap="square">
            <a:spAutoFit/>
          </a:bodyPr>
          <a:lstStyle/>
          <a:p>
            <a:pPr marL="431800" indent="431800" algn="just">
              <a:spcAft>
                <a:spcPts val="0"/>
              </a:spcAft>
            </a:pPr>
            <a:r>
              <a:rPr lang="pl-PL" dirty="0">
                <a:latin typeface="Arial" panose="020B0604020202020204" pitchFamily="34" charset="0"/>
                <a:ea typeface="Times New Roman" panose="02020603050405020304" pitchFamily="18" charset="0"/>
                <a:cs typeface="Arial" panose="020B0604020202020204" pitchFamily="34" charset="0"/>
              </a:rPr>
              <a:t>George Stephenson zaprojektował skonstruowany pod kierownictwem syna Roberta i zgłosił najnowszy wynalazek „Rocket” („</a:t>
            </a:r>
            <a:r>
              <a:rPr lang="pl-PL" b="1" dirty="0">
                <a:latin typeface="Arial" panose="020B0604020202020204" pitchFamily="34" charset="0"/>
                <a:ea typeface="Times New Roman" panose="02020603050405020304" pitchFamily="18" charset="0"/>
                <a:cs typeface="Arial" panose="020B0604020202020204" pitchFamily="34" charset="0"/>
              </a:rPr>
              <a:t>Rakieta</a:t>
            </a:r>
            <a:r>
              <a:rPr lang="pl-PL" dirty="0">
                <a:latin typeface="Arial" panose="020B0604020202020204" pitchFamily="34" charset="0"/>
                <a:ea typeface="Times New Roman" panose="02020603050405020304" pitchFamily="18" charset="0"/>
                <a:cs typeface="Arial" panose="020B0604020202020204" pitchFamily="34" charset="0"/>
              </a:rPr>
              <a:t>”), John Braitwaite wystąpił z „Novelty</a:t>
            </a:r>
            <a:r>
              <a:rPr lang="pl-PL" dirty="0" smtClean="0">
                <a:latin typeface="Arial" panose="020B0604020202020204" pitchFamily="34" charset="0"/>
                <a:ea typeface="Times New Roman" panose="02020603050405020304" pitchFamily="18" charset="0"/>
                <a:cs typeface="Arial" panose="020B0604020202020204" pitchFamily="34" charset="0"/>
              </a:rPr>
              <a:t>” („</a:t>
            </a:r>
            <a:r>
              <a:rPr lang="pl-PL" b="1" dirty="0" smtClean="0">
                <a:latin typeface="Arial" panose="020B0604020202020204" pitchFamily="34" charset="0"/>
                <a:ea typeface="Times New Roman" panose="02020603050405020304" pitchFamily="18" charset="0"/>
                <a:cs typeface="Arial" panose="020B0604020202020204" pitchFamily="34" charset="0"/>
              </a:rPr>
              <a:t>Nowina”, „Nowość</a:t>
            </a:r>
            <a:r>
              <a:rPr lang="pl-PL" dirty="0" smtClean="0">
                <a:latin typeface="Arial" panose="020B0604020202020204" pitchFamily="34" charset="0"/>
                <a:ea typeface="Times New Roman" panose="02020603050405020304" pitchFamily="18" charset="0"/>
                <a:cs typeface="Arial" panose="020B0604020202020204" pitchFamily="34" charset="0"/>
              </a:rPr>
              <a:t>”), </a:t>
            </a:r>
            <a:r>
              <a:rPr lang="pl-PL" dirty="0">
                <a:latin typeface="Arial" panose="020B0604020202020204" pitchFamily="34" charset="0"/>
                <a:ea typeface="Times New Roman" panose="02020603050405020304" pitchFamily="18" charset="0"/>
                <a:cs typeface="Arial" panose="020B0604020202020204" pitchFamily="34" charset="0"/>
              </a:rPr>
              <a:t>a Timoty Hacworth </a:t>
            </a:r>
            <a:r>
              <a:rPr lang="pl-PL" dirty="0" smtClean="0">
                <a:latin typeface="Arial" panose="020B0604020202020204" pitchFamily="34" charset="0"/>
                <a:ea typeface="Times New Roman" panose="02020603050405020304" pitchFamily="18" charset="0"/>
                <a:cs typeface="Arial" panose="020B0604020202020204" pitchFamily="34" charset="0"/>
              </a:rPr>
              <a:t>z „</a:t>
            </a:r>
            <a:r>
              <a:rPr lang="pl-PL" b="1" dirty="0" smtClean="0">
                <a:latin typeface="Arial" panose="020B0604020202020204" pitchFamily="34" charset="0"/>
                <a:ea typeface="Times New Roman" panose="02020603050405020304" pitchFamily="18" charset="0"/>
                <a:cs typeface="Arial" panose="020B0604020202020204" pitchFamily="34" charset="0"/>
              </a:rPr>
              <a:t>Niezrównaną</a:t>
            </a:r>
            <a:r>
              <a:rPr lang="pl-PL" dirty="0" smtClean="0">
                <a:latin typeface="Arial" panose="020B0604020202020204" pitchFamily="34" charset="0"/>
                <a:ea typeface="Times New Roman" panose="02020603050405020304" pitchFamily="18" charset="0"/>
                <a:cs typeface="Arial" panose="020B0604020202020204" pitchFamily="34" charset="0"/>
              </a:rPr>
              <a:t>” („</a:t>
            </a:r>
            <a:r>
              <a:rPr lang="pl-PL" dirty="0">
                <a:latin typeface="Arial" panose="020B0604020202020204" pitchFamily="34" charset="0"/>
                <a:ea typeface="Times New Roman" panose="02020603050405020304" pitchFamily="18" charset="0"/>
                <a:cs typeface="Arial" panose="020B0604020202020204" pitchFamily="34" charset="0"/>
              </a:rPr>
              <a:t>Sans </a:t>
            </a:r>
            <a:r>
              <a:rPr lang="pl-PL" dirty="0" err="1">
                <a:latin typeface="Arial" panose="020B0604020202020204" pitchFamily="34" charset="0"/>
                <a:ea typeface="Times New Roman" panose="02020603050405020304" pitchFamily="18" charset="0"/>
                <a:cs typeface="Arial" panose="020B0604020202020204" pitchFamily="34" charset="0"/>
              </a:rPr>
              <a:t>Pareil</a:t>
            </a:r>
            <a:r>
              <a:rPr lang="pl-PL" dirty="0" smtClean="0">
                <a:latin typeface="Arial" panose="020B0604020202020204" pitchFamily="34" charset="0"/>
                <a:ea typeface="Times New Roman" panose="02020603050405020304" pitchFamily="18" charset="0"/>
                <a:cs typeface="Arial" panose="020B0604020202020204" pitchFamily="34" charset="0"/>
              </a:rPr>
              <a:t>”). </a:t>
            </a:r>
            <a:endParaRPr lang="pl-PL" dirty="0">
              <a:effectLst/>
              <a:latin typeface="Arial" panose="020B0604020202020204" pitchFamily="34" charset="0"/>
              <a:ea typeface="Times New Roman" panose="02020603050405020304" pitchFamily="18" charset="0"/>
              <a:cs typeface="Arial" panose="020B0604020202020204" pitchFamily="34" charset="0"/>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1+#ppt_w/2"/>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425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numeru slajdu 1"/>
          <p:cNvSpPr>
            <a:spLocks noGrp="1"/>
          </p:cNvSpPr>
          <p:nvPr>
            <p:ph type="sldNum" sz="quarter" idx="12"/>
          </p:nvPr>
        </p:nvSpPr>
        <p:spPr/>
        <p:txBody>
          <a:bodyPr/>
          <a:lstStyle/>
          <a:p>
            <a:fld id="{4AF9E083-9040-4B0C-802A-CDD29C556519}" type="slidenum">
              <a:rPr lang="pl-PL" smtClean="0"/>
              <a:pPr/>
              <a:t>34</a:t>
            </a:fld>
            <a:endParaRPr lang="pl-PL" dirty="0"/>
          </a:p>
        </p:txBody>
      </p:sp>
      <p:pic>
        <p:nvPicPr>
          <p:cNvPr id="3" name="Obraz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52425"/>
            <a:ext cx="9144000" cy="6153150"/>
          </a:xfrm>
          <a:prstGeom prst="rect">
            <a:avLst/>
          </a:prstGeom>
        </p:spPr>
      </p:pic>
      <p:sp>
        <p:nvSpPr>
          <p:cNvPr id="4" name="Prostokąt 3"/>
          <p:cNvSpPr/>
          <p:nvPr/>
        </p:nvSpPr>
        <p:spPr>
          <a:xfrm>
            <a:off x="2123728" y="1484784"/>
            <a:ext cx="5035353" cy="461665"/>
          </a:xfrm>
          <a:prstGeom prst="rect">
            <a:avLst/>
          </a:prstGeom>
        </p:spPr>
        <p:txBody>
          <a:bodyPr wrap="none">
            <a:spAutoFit/>
          </a:bodyPr>
          <a:lstStyle/>
          <a:p>
            <a:r>
              <a:rPr lang="pl-PL" sz="2400" dirty="0" smtClean="0">
                <a:latin typeface="Times New Roman" panose="02020603050405020304" pitchFamily="18" charset="0"/>
                <a:ea typeface="Times New Roman" panose="02020603050405020304" pitchFamily="18" charset="0"/>
              </a:rPr>
              <a:t>„</a:t>
            </a:r>
            <a:r>
              <a:rPr lang="pl-PL" sz="2400" b="1" dirty="0" smtClean="0">
                <a:latin typeface="Times New Roman" panose="02020603050405020304" pitchFamily="18" charset="0"/>
                <a:ea typeface="Times New Roman" panose="02020603050405020304" pitchFamily="18" charset="0"/>
              </a:rPr>
              <a:t>Nowość</a:t>
            </a:r>
            <a:r>
              <a:rPr lang="pl-PL" sz="2400" dirty="0" smtClean="0">
                <a:latin typeface="Times New Roman" panose="02020603050405020304" pitchFamily="18" charset="0"/>
                <a:ea typeface="Times New Roman" panose="02020603050405020304" pitchFamily="18" charset="0"/>
              </a:rPr>
              <a:t>”, „</a:t>
            </a:r>
            <a:r>
              <a:rPr lang="en-US" sz="2400" dirty="0" smtClean="0">
                <a:latin typeface="Times New Roman" panose="02020603050405020304" pitchFamily="18" charset="0"/>
                <a:ea typeface="Times New Roman" panose="02020603050405020304" pitchFamily="18" charset="0"/>
              </a:rPr>
              <a:t>Novelty</a:t>
            </a:r>
            <a:r>
              <a:rPr lang="pl-PL" sz="2400" dirty="0" smtClean="0">
                <a:latin typeface="Times New Roman" panose="02020603050405020304" pitchFamily="18" charset="0"/>
                <a:ea typeface="Times New Roman" panose="02020603050405020304" pitchFamily="18" charset="0"/>
              </a:rPr>
              <a:t>”</a:t>
            </a:r>
            <a:r>
              <a:rPr lang="en-US" sz="2400" dirty="0" smtClean="0">
                <a:latin typeface="Times New Roman" panose="02020603050405020304" pitchFamily="18" charset="0"/>
                <a:ea typeface="Times New Roman" panose="02020603050405020304" pitchFamily="18" charset="0"/>
              </a:rPr>
              <a:t> </a:t>
            </a:r>
            <a:r>
              <a:rPr lang="pl-PL" sz="2400" dirty="0">
                <a:latin typeface="Times New Roman" panose="02020603050405020304" pitchFamily="18" charset="0"/>
                <a:ea typeface="Times New Roman" panose="02020603050405020304" pitchFamily="18" charset="0"/>
              </a:rPr>
              <a:t>Johna </a:t>
            </a:r>
            <a:r>
              <a:rPr lang="pl-PL" sz="2400" dirty="0" err="1" smtClean="0">
                <a:latin typeface="Times New Roman" panose="02020603050405020304" pitchFamily="18" charset="0"/>
                <a:ea typeface="Times New Roman" panose="02020603050405020304" pitchFamily="18" charset="0"/>
              </a:rPr>
              <a:t>Braitwaita</a:t>
            </a:r>
            <a:endParaRPr lang="pl-PL" sz="2400" dirty="0"/>
          </a:p>
        </p:txBody>
      </p:sp>
    </p:spTree>
    <p:extLst>
      <p:ext uri="{BB962C8B-B14F-4D97-AF65-F5344CB8AC3E}">
        <p14:creationId xmlns:p14="http://schemas.microsoft.com/office/powerpoint/2010/main" val="390247606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numeru slajdu 1"/>
          <p:cNvSpPr>
            <a:spLocks noGrp="1"/>
          </p:cNvSpPr>
          <p:nvPr>
            <p:ph type="sldNum" sz="quarter" idx="12"/>
          </p:nvPr>
        </p:nvSpPr>
        <p:spPr/>
        <p:txBody>
          <a:bodyPr/>
          <a:lstStyle/>
          <a:p>
            <a:fld id="{4AF9E083-9040-4B0C-802A-CDD29C556519}" type="slidenum">
              <a:rPr lang="pl-PL" smtClean="0"/>
              <a:pPr/>
              <a:t>35</a:t>
            </a:fld>
            <a:endParaRPr lang="pl-PL" dirty="0"/>
          </a:p>
        </p:txBody>
      </p:sp>
      <p:pic>
        <p:nvPicPr>
          <p:cNvPr id="162819" name="Obraz 1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5339" y="692696"/>
            <a:ext cx="11497471" cy="57332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Prostokąt 3"/>
          <p:cNvSpPr/>
          <p:nvPr/>
        </p:nvSpPr>
        <p:spPr>
          <a:xfrm>
            <a:off x="610973" y="6207695"/>
            <a:ext cx="6901056" cy="461665"/>
          </a:xfrm>
          <a:prstGeom prst="rect">
            <a:avLst/>
          </a:prstGeom>
        </p:spPr>
        <p:txBody>
          <a:bodyPr wrap="none">
            <a:spAutoFit/>
          </a:bodyPr>
          <a:lstStyle/>
          <a:p>
            <a:pPr marL="431800" algn="ctr">
              <a:spcAft>
                <a:spcPts val="1000"/>
              </a:spcAft>
            </a:pPr>
            <a:r>
              <a:rPr lang="pl-PL" sz="2400" dirty="0" smtClean="0">
                <a:latin typeface="Times New Roman" panose="02020603050405020304" pitchFamily="18" charset="0"/>
                <a:ea typeface="Times New Roman" panose="02020603050405020304" pitchFamily="18" charset="0"/>
              </a:rPr>
              <a:t>„Perceverance” („</a:t>
            </a:r>
            <a:r>
              <a:rPr lang="pl-PL" sz="2400" b="1" dirty="0" smtClean="0">
                <a:latin typeface="Times New Roman" panose="02020603050405020304" pitchFamily="18" charset="0"/>
                <a:ea typeface="Times New Roman" panose="02020603050405020304" pitchFamily="18" charset="0"/>
              </a:rPr>
              <a:t>Wytrwałość”) </a:t>
            </a:r>
            <a:r>
              <a:rPr lang="pl-PL" sz="2400" dirty="0">
                <a:latin typeface="Times New Roman" panose="02020603050405020304" pitchFamily="18" charset="0"/>
                <a:ea typeface="Times New Roman" panose="02020603050405020304" pitchFamily="18" charset="0"/>
              </a:rPr>
              <a:t>Thimoty Burstala</a:t>
            </a:r>
            <a:endParaRPr lang="pl-PL"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84743825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numeru slajdu 1"/>
          <p:cNvSpPr>
            <a:spLocks noGrp="1"/>
          </p:cNvSpPr>
          <p:nvPr>
            <p:ph type="sldNum" sz="quarter" idx="12"/>
          </p:nvPr>
        </p:nvSpPr>
        <p:spPr/>
        <p:txBody>
          <a:bodyPr/>
          <a:lstStyle/>
          <a:p>
            <a:fld id="{4AF9E083-9040-4B0C-802A-CDD29C556519}" type="slidenum">
              <a:rPr lang="pl-PL" smtClean="0"/>
              <a:pPr/>
              <a:t>36</a:t>
            </a:fld>
            <a:endParaRPr lang="pl-PL" dirty="0"/>
          </a:p>
        </p:txBody>
      </p:sp>
      <p:sp>
        <p:nvSpPr>
          <p:cNvPr id="3" name="Prostokąt 2"/>
          <p:cNvSpPr/>
          <p:nvPr/>
        </p:nvSpPr>
        <p:spPr>
          <a:xfrm>
            <a:off x="-252536" y="116632"/>
            <a:ext cx="9217024" cy="1200329"/>
          </a:xfrm>
          <a:prstGeom prst="rect">
            <a:avLst/>
          </a:prstGeom>
        </p:spPr>
        <p:txBody>
          <a:bodyPr wrap="square">
            <a:spAutoFit/>
          </a:bodyPr>
          <a:lstStyle/>
          <a:p>
            <a:pPr marL="431800" indent="431800" algn="just">
              <a:spcAft>
                <a:spcPts val="0"/>
              </a:spcAft>
            </a:pPr>
            <a:r>
              <a:rPr lang="pl-PL" dirty="0">
                <a:latin typeface="Arial" panose="020B0604020202020204" pitchFamily="34" charset="0"/>
                <a:ea typeface="Times New Roman" panose="02020603050405020304" pitchFamily="18" charset="0"/>
                <a:cs typeface="Arial" panose="020B0604020202020204" pitchFamily="34" charset="0"/>
              </a:rPr>
              <a:t>Thimoty Burstall wystartował z </a:t>
            </a:r>
            <a:r>
              <a:rPr lang="pl-PL" dirty="0" smtClean="0">
                <a:latin typeface="Arial" panose="020B0604020202020204" pitchFamily="34" charset="0"/>
                <a:ea typeface="Times New Roman" panose="02020603050405020304" pitchFamily="18" charset="0"/>
                <a:cs typeface="Arial" panose="020B0604020202020204" pitchFamily="34" charset="0"/>
              </a:rPr>
              <a:t>„</a:t>
            </a:r>
            <a:r>
              <a:rPr lang="pl-PL" b="1" dirty="0" smtClean="0">
                <a:latin typeface="Arial" panose="020B0604020202020204" pitchFamily="34" charset="0"/>
                <a:ea typeface="Times New Roman" panose="02020603050405020304" pitchFamily="18" charset="0"/>
                <a:cs typeface="Arial" panose="020B0604020202020204" pitchFamily="34" charset="0"/>
              </a:rPr>
              <a:t>Wytrwałością</a:t>
            </a:r>
            <a:r>
              <a:rPr lang="pl-PL" dirty="0" smtClean="0">
                <a:latin typeface="Arial" panose="020B0604020202020204" pitchFamily="34" charset="0"/>
                <a:ea typeface="Times New Roman" panose="02020603050405020304" pitchFamily="18" charset="0"/>
                <a:cs typeface="Arial" panose="020B0604020202020204" pitchFamily="34" charset="0"/>
              </a:rPr>
              <a:t>”, („Perceverance”), a</a:t>
            </a:r>
            <a:r>
              <a:rPr lang="pl-PL" dirty="0">
                <a:latin typeface="Arial" panose="020B0604020202020204" pitchFamily="34" charset="0"/>
                <a:ea typeface="Times New Roman" panose="02020603050405020304" pitchFamily="18" charset="0"/>
                <a:cs typeface="Arial" panose="020B0604020202020204" pitchFamily="34" charset="0"/>
              </a:rPr>
              <a:t> Thomas Shaw Brandreth uzupełnił skład uczestników z niezwykłą konstrukcją o nazwie „</a:t>
            </a:r>
            <a:r>
              <a:rPr lang="pl-PL" b="1" dirty="0">
                <a:latin typeface="Arial" panose="020B0604020202020204" pitchFamily="34" charset="0"/>
                <a:ea typeface="Times New Roman" panose="02020603050405020304" pitchFamily="18" charset="0"/>
                <a:cs typeface="Arial" panose="020B0604020202020204" pitchFamily="34" charset="0"/>
              </a:rPr>
              <a:t>Cykloped</a:t>
            </a:r>
            <a:r>
              <a:rPr lang="pl-PL" dirty="0" smtClean="0">
                <a:latin typeface="Arial" panose="020B0604020202020204" pitchFamily="34" charset="0"/>
                <a:ea typeface="Times New Roman" panose="02020603050405020304" pitchFamily="18" charset="0"/>
                <a:cs typeface="Arial" panose="020B0604020202020204" pitchFamily="34" charset="0"/>
              </a:rPr>
              <a:t>” </a:t>
            </a:r>
            <a:r>
              <a:rPr lang="pl-PL" dirty="0">
                <a:latin typeface="Arial" panose="020B0604020202020204" pitchFamily="34" charset="0"/>
                <a:ea typeface="Times New Roman" panose="02020603050405020304" pitchFamily="18" charset="0"/>
                <a:cs typeface="Arial" panose="020B0604020202020204" pitchFamily="34" charset="0"/>
              </a:rPr>
              <a:t>napędzaną przez dwa konie biegnące po czymś w rodzaju pasa transmisyjnego.</a:t>
            </a:r>
            <a:endParaRPr lang="pl-PL" dirty="0">
              <a:effectLst/>
              <a:latin typeface="Arial" panose="020B0604020202020204" pitchFamily="34" charset="0"/>
              <a:ea typeface="Times New Roman" panose="02020603050405020304" pitchFamily="18" charset="0"/>
              <a:cs typeface="Arial" panose="020B0604020202020204" pitchFamily="34" charset="0"/>
            </a:endParaRPr>
          </a:p>
        </p:txBody>
      </p:sp>
      <p:pic>
        <p:nvPicPr>
          <p:cNvPr id="163842" name="Obraz 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3655" y="1039961"/>
            <a:ext cx="9935410" cy="5681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0541936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163842"/>
                                        </p:tgtEl>
                                        <p:attrNameLst>
                                          <p:attrName>style.visibility</p:attrName>
                                        </p:attrNameLst>
                                      </p:cBhvr>
                                      <p:to>
                                        <p:strVal val="visible"/>
                                      </p:to>
                                    </p:set>
                                    <p:animEffect transition="in" filter="wipe(down)">
                                      <p:cBhvr>
                                        <p:cTn id="7" dur="580">
                                          <p:stCondLst>
                                            <p:cond delay="0"/>
                                          </p:stCondLst>
                                        </p:cTn>
                                        <p:tgtEl>
                                          <p:spTgt spid="163842"/>
                                        </p:tgtEl>
                                      </p:cBhvr>
                                    </p:animEffect>
                                    <p:anim calcmode="lin" valueType="num">
                                      <p:cBhvr>
                                        <p:cTn id="8" dur="1822" tmFilter="0,0; 0.14,0.36; 0.43,0.73; 0.71,0.91; 1.0,1.0">
                                          <p:stCondLst>
                                            <p:cond delay="0"/>
                                          </p:stCondLst>
                                        </p:cTn>
                                        <p:tgtEl>
                                          <p:spTgt spid="16384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6384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6384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6384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63842"/>
                                        </p:tgtEl>
                                        <p:attrNameLst>
                                          <p:attrName>ppt_y</p:attrName>
                                        </p:attrNameLst>
                                      </p:cBhvr>
                                      <p:tavLst>
                                        <p:tav tm="0" fmla="#ppt_y-sin(pi*$)/81">
                                          <p:val>
                                            <p:fltVal val="0"/>
                                          </p:val>
                                        </p:tav>
                                        <p:tav tm="100000">
                                          <p:val>
                                            <p:fltVal val="1"/>
                                          </p:val>
                                        </p:tav>
                                      </p:tavLst>
                                    </p:anim>
                                    <p:animScale>
                                      <p:cBhvr>
                                        <p:cTn id="13" dur="26">
                                          <p:stCondLst>
                                            <p:cond delay="650"/>
                                          </p:stCondLst>
                                        </p:cTn>
                                        <p:tgtEl>
                                          <p:spTgt spid="163842"/>
                                        </p:tgtEl>
                                      </p:cBhvr>
                                      <p:to x="100000" y="60000"/>
                                    </p:animScale>
                                    <p:animScale>
                                      <p:cBhvr>
                                        <p:cTn id="14" dur="166" decel="50000">
                                          <p:stCondLst>
                                            <p:cond delay="676"/>
                                          </p:stCondLst>
                                        </p:cTn>
                                        <p:tgtEl>
                                          <p:spTgt spid="163842"/>
                                        </p:tgtEl>
                                      </p:cBhvr>
                                      <p:to x="100000" y="100000"/>
                                    </p:animScale>
                                    <p:animScale>
                                      <p:cBhvr>
                                        <p:cTn id="15" dur="26">
                                          <p:stCondLst>
                                            <p:cond delay="1312"/>
                                          </p:stCondLst>
                                        </p:cTn>
                                        <p:tgtEl>
                                          <p:spTgt spid="163842"/>
                                        </p:tgtEl>
                                      </p:cBhvr>
                                      <p:to x="100000" y="80000"/>
                                    </p:animScale>
                                    <p:animScale>
                                      <p:cBhvr>
                                        <p:cTn id="16" dur="166" decel="50000">
                                          <p:stCondLst>
                                            <p:cond delay="1338"/>
                                          </p:stCondLst>
                                        </p:cTn>
                                        <p:tgtEl>
                                          <p:spTgt spid="163842"/>
                                        </p:tgtEl>
                                      </p:cBhvr>
                                      <p:to x="100000" y="100000"/>
                                    </p:animScale>
                                    <p:animScale>
                                      <p:cBhvr>
                                        <p:cTn id="17" dur="26">
                                          <p:stCondLst>
                                            <p:cond delay="1642"/>
                                          </p:stCondLst>
                                        </p:cTn>
                                        <p:tgtEl>
                                          <p:spTgt spid="163842"/>
                                        </p:tgtEl>
                                      </p:cBhvr>
                                      <p:to x="100000" y="90000"/>
                                    </p:animScale>
                                    <p:animScale>
                                      <p:cBhvr>
                                        <p:cTn id="18" dur="166" decel="50000">
                                          <p:stCondLst>
                                            <p:cond delay="1668"/>
                                          </p:stCondLst>
                                        </p:cTn>
                                        <p:tgtEl>
                                          <p:spTgt spid="163842"/>
                                        </p:tgtEl>
                                      </p:cBhvr>
                                      <p:to x="100000" y="100000"/>
                                    </p:animScale>
                                    <p:animScale>
                                      <p:cBhvr>
                                        <p:cTn id="19" dur="26">
                                          <p:stCondLst>
                                            <p:cond delay="1808"/>
                                          </p:stCondLst>
                                        </p:cTn>
                                        <p:tgtEl>
                                          <p:spTgt spid="163842"/>
                                        </p:tgtEl>
                                      </p:cBhvr>
                                      <p:to x="100000" y="95000"/>
                                    </p:animScale>
                                    <p:animScale>
                                      <p:cBhvr>
                                        <p:cTn id="20" dur="166" decel="50000">
                                          <p:stCondLst>
                                            <p:cond delay="1834"/>
                                          </p:stCondLst>
                                        </p:cTn>
                                        <p:tgtEl>
                                          <p:spTgt spid="16384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numeru slajdu 1"/>
          <p:cNvSpPr>
            <a:spLocks noGrp="1"/>
          </p:cNvSpPr>
          <p:nvPr>
            <p:ph type="sldNum" sz="quarter" idx="12"/>
          </p:nvPr>
        </p:nvSpPr>
        <p:spPr/>
        <p:txBody>
          <a:bodyPr/>
          <a:lstStyle/>
          <a:p>
            <a:fld id="{4AF9E083-9040-4B0C-802A-CDD29C556519}" type="slidenum">
              <a:rPr lang="pl-PL" smtClean="0"/>
              <a:pPr/>
              <a:t>37</a:t>
            </a:fld>
            <a:endParaRPr lang="pl-PL" dirty="0"/>
          </a:p>
        </p:txBody>
      </p:sp>
      <p:sp>
        <p:nvSpPr>
          <p:cNvPr id="3" name="Prostokąt 2"/>
          <p:cNvSpPr/>
          <p:nvPr/>
        </p:nvSpPr>
        <p:spPr>
          <a:xfrm>
            <a:off x="108520" y="44624"/>
            <a:ext cx="9144000" cy="646331"/>
          </a:xfrm>
          <a:prstGeom prst="rect">
            <a:avLst/>
          </a:prstGeom>
        </p:spPr>
        <p:txBody>
          <a:bodyPr wrap="square">
            <a:spAutoFit/>
          </a:bodyPr>
          <a:lstStyle/>
          <a:p>
            <a:r>
              <a:rPr lang="pl-PL" dirty="0">
                <a:latin typeface="Arial" panose="020B0604020202020204" pitchFamily="34" charset="0"/>
                <a:ea typeface="Times New Roman" panose="02020603050405020304" pitchFamily="18" charset="0"/>
                <a:cs typeface="Arial" panose="020B0604020202020204" pitchFamily="34" charset="0"/>
              </a:rPr>
              <a:t>„</a:t>
            </a:r>
            <a:r>
              <a:rPr lang="pl-PL" b="1" dirty="0">
                <a:latin typeface="Arial" panose="020B0604020202020204" pitchFamily="34" charset="0"/>
                <a:ea typeface="Times New Roman" panose="02020603050405020304" pitchFamily="18" charset="0"/>
                <a:cs typeface="Arial" panose="020B0604020202020204" pitchFamily="34" charset="0"/>
              </a:rPr>
              <a:t>Cycloped</a:t>
            </a:r>
            <a:r>
              <a:rPr lang="pl-PL" dirty="0">
                <a:latin typeface="Arial" panose="020B0604020202020204" pitchFamily="34" charset="0"/>
                <a:ea typeface="Times New Roman" panose="02020603050405020304" pitchFamily="18" charset="0"/>
                <a:cs typeface="Arial" panose="020B0604020202020204" pitchFamily="34" charset="0"/>
              </a:rPr>
              <a:t>” i </a:t>
            </a:r>
            <a:r>
              <a:rPr lang="pl-PL" dirty="0" smtClean="0">
                <a:latin typeface="Arial" panose="020B0604020202020204" pitchFamily="34" charset="0"/>
                <a:ea typeface="Times New Roman" panose="02020603050405020304" pitchFamily="18" charset="0"/>
                <a:cs typeface="Arial" panose="020B0604020202020204" pitchFamily="34" charset="0"/>
              </a:rPr>
              <a:t>„</a:t>
            </a:r>
            <a:r>
              <a:rPr lang="pl-PL" b="1" dirty="0" smtClean="0">
                <a:latin typeface="Arial" panose="020B0604020202020204" pitchFamily="34" charset="0"/>
                <a:ea typeface="Times New Roman" panose="02020603050405020304" pitchFamily="18" charset="0"/>
                <a:cs typeface="Arial" panose="020B0604020202020204" pitchFamily="34" charset="0"/>
              </a:rPr>
              <a:t>Wytrwałość</a:t>
            </a:r>
            <a:r>
              <a:rPr lang="pl-PL" dirty="0" smtClean="0">
                <a:latin typeface="Arial" panose="020B0604020202020204" pitchFamily="34" charset="0"/>
                <a:ea typeface="Times New Roman" panose="02020603050405020304" pitchFamily="18" charset="0"/>
                <a:cs typeface="Arial" panose="020B0604020202020204" pitchFamily="34" charset="0"/>
              </a:rPr>
              <a:t>”, („ </a:t>
            </a:r>
            <a:r>
              <a:rPr lang="pl-PL" dirty="0">
                <a:latin typeface="Arial" panose="020B0604020202020204" pitchFamily="34" charset="0"/>
                <a:ea typeface="Times New Roman" panose="02020603050405020304" pitchFamily="18" charset="0"/>
                <a:cs typeface="Arial" panose="020B0604020202020204" pitchFamily="34" charset="0"/>
              </a:rPr>
              <a:t>Perseverance</a:t>
            </a:r>
            <a:r>
              <a:rPr lang="pl-PL" dirty="0" smtClean="0">
                <a:latin typeface="Arial" panose="020B0604020202020204" pitchFamily="34" charset="0"/>
                <a:ea typeface="Times New Roman" panose="02020603050405020304" pitchFamily="18" charset="0"/>
                <a:cs typeface="Arial" panose="020B0604020202020204" pitchFamily="34" charset="0"/>
              </a:rPr>
              <a:t>”) </a:t>
            </a:r>
            <a:r>
              <a:rPr lang="pl-PL" dirty="0">
                <a:latin typeface="Arial" panose="020B0604020202020204" pitchFamily="34" charset="0"/>
                <a:ea typeface="Times New Roman" panose="02020603050405020304" pitchFamily="18" charset="0"/>
                <a:cs typeface="Arial" panose="020B0604020202020204" pitchFamily="34" charset="0"/>
              </a:rPr>
              <a:t>nie osiągnęły wymaganej prędkości i odpadły.</a:t>
            </a:r>
            <a:endParaRPr lang="pl-PL" dirty="0">
              <a:latin typeface="Arial" panose="020B0604020202020204" pitchFamily="34" charset="0"/>
              <a:cs typeface="Arial" panose="020B0604020202020204" pitchFamily="34" charset="0"/>
            </a:endParaRPr>
          </a:p>
        </p:txBody>
      </p:sp>
      <p:sp>
        <p:nvSpPr>
          <p:cNvPr id="4" name="Prostokąt 3"/>
          <p:cNvSpPr/>
          <p:nvPr/>
        </p:nvSpPr>
        <p:spPr>
          <a:xfrm>
            <a:off x="108520" y="611396"/>
            <a:ext cx="8783960" cy="369332"/>
          </a:xfrm>
          <a:prstGeom prst="rect">
            <a:avLst/>
          </a:prstGeom>
        </p:spPr>
        <p:txBody>
          <a:bodyPr wrap="square">
            <a:spAutoFit/>
          </a:bodyPr>
          <a:lstStyle/>
          <a:p>
            <a:r>
              <a:rPr lang="pl-PL" dirty="0" smtClean="0">
                <a:latin typeface="Arial" panose="020B0604020202020204" pitchFamily="34" charset="0"/>
                <a:ea typeface="Times New Roman" panose="02020603050405020304" pitchFamily="18" charset="0"/>
                <a:cs typeface="Arial" panose="020B0604020202020204" pitchFamily="34" charset="0"/>
              </a:rPr>
              <a:t>„</a:t>
            </a:r>
            <a:r>
              <a:rPr lang="pl-PL" b="1" dirty="0" smtClean="0">
                <a:latin typeface="Arial" panose="020B0604020202020204" pitchFamily="34" charset="0"/>
                <a:ea typeface="Times New Roman" panose="02020603050405020304" pitchFamily="18" charset="0"/>
                <a:cs typeface="Arial" panose="020B0604020202020204" pitchFamily="34" charset="0"/>
              </a:rPr>
              <a:t>Niezrównana</a:t>
            </a:r>
            <a:r>
              <a:rPr lang="pl-PL" dirty="0" smtClean="0">
                <a:latin typeface="Arial" panose="020B0604020202020204" pitchFamily="34" charset="0"/>
                <a:ea typeface="Times New Roman" panose="02020603050405020304" pitchFamily="18" charset="0"/>
                <a:cs typeface="Arial" panose="020B0604020202020204" pitchFamily="34" charset="0"/>
              </a:rPr>
              <a:t>”,  („Sans </a:t>
            </a:r>
            <a:r>
              <a:rPr lang="pl-PL" dirty="0" err="1">
                <a:latin typeface="Arial" panose="020B0604020202020204" pitchFamily="34" charset="0"/>
                <a:ea typeface="Times New Roman" panose="02020603050405020304" pitchFamily="18" charset="0"/>
                <a:cs typeface="Arial" panose="020B0604020202020204" pitchFamily="34" charset="0"/>
              </a:rPr>
              <a:t>Pareil</a:t>
            </a:r>
            <a:r>
              <a:rPr lang="pl-PL" dirty="0" smtClean="0">
                <a:latin typeface="Arial" panose="020B0604020202020204" pitchFamily="34" charset="0"/>
                <a:ea typeface="Times New Roman" panose="02020603050405020304" pitchFamily="18" charset="0"/>
                <a:cs typeface="Arial" panose="020B0604020202020204" pitchFamily="34" charset="0"/>
              </a:rPr>
              <a:t>”) </a:t>
            </a:r>
            <a:r>
              <a:rPr lang="pl-PL" dirty="0">
                <a:latin typeface="Arial" panose="020B0604020202020204" pitchFamily="34" charset="0"/>
                <a:ea typeface="Times New Roman" panose="02020603050405020304" pitchFamily="18" charset="0"/>
                <a:cs typeface="Arial" panose="020B0604020202020204" pitchFamily="34" charset="0"/>
              </a:rPr>
              <a:t>przekraczała dopuszczalną masę i też odpadła.</a:t>
            </a:r>
            <a:endParaRPr lang="pl-PL" dirty="0">
              <a:latin typeface="Arial" panose="020B0604020202020204" pitchFamily="34" charset="0"/>
              <a:cs typeface="Arial" panose="020B0604020202020204" pitchFamily="34" charset="0"/>
            </a:endParaRPr>
          </a:p>
        </p:txBody>
      </p:sp>
      <p:sp>
        <p:nvSpPr>
          <p:cNvPr id="5" name="Prostokąt 4"/>
          <p:cNvSpPr/>
          <p:nvPr/>
        </p:nvSpPr>
        <p:spPr>
          <a:xfrm>
            <a:off x="179512" y="899428"/>
            <a:ext cx="7199407" cy="369332"/>
          </a:xfrm>
          <a:prstGeom prst="rect">
            <a:avLst/>
          </a:prstGeom>
        </p:spPr>
        <p:txBody>
          <a:bodyPr wrap="none">
            <a:spAutoFit/>
          </a:bodyPr>
          <a:lstStyle/>
          <a:p>
            <a:r>
              <a:rPr lang="pl-PL" dirty="0">
                <a:latin typeface="Arial" panose="020B0604020202020204" pitchFamily="34" charset="0"/>
                <a:ea typeface="Times New Roman" panose="02020603050405020304" pitchFamily="18" charset="0"/>
                <a:cs typeface="Arial" panose="020B0604020202020204" pitchFamily="34" charset="0"/>
              </a:rPr>
              <a:t>Do konkursu przystąpiła </a:t>
            </a:r>
            <a:r>
              <a:rPr lang="pl-PL" dirty="0" smtClean="0">
                <a:latin typeface="Arial" panose="020B0604020202020204" pitchFamily="34" charset="0"/>
                <a:ea typeface="Times New Roman" panose="02020603050405020304" pitchFamily="18" charset="0"/>
                <a:cs typeface="Arial" panose="020B0604020202020204" pitchFamily="34" charset="0"/>
              </a:rPr>
              <a:t>„</a:t>
            </a:r>
            <a:r>
              <a:rPr lang="pl-PL" b="1" dirty="0" smtClean="0">
                <a:latin typeface="Arial" panose="020B0604020202020204" pitchFamily="34" charset="0"/>
                <a:ea typeface="Times New Roman" panose="02020603050405020304" pitchFamily="18" charset="0"/>
                <a:cs typeface="Arial" panose="020B0604020202020204" pitchFamily="34" charset="0"/>
              </a:rPr>
              <a:t>Nowina</a:t>
            </a:r>
            <a:r>
              <a:rPr lang="pl-PL" dirty="0" smtClean="0">
                <a:latin typeface="Arial" panose="020B0604020202020204" pitchFamily="34" charset="0"/>
                <a:ea typeface="Times New Roman" panose="02020603050405020304" pitchFamily="18" charset="0"/>
                <a:cs typeface="Arial" panose="020B0604020202020204" pitchFamily="34" charset="0"/>
              </a:rPr>
              <a:t>” („</a:t>
            </a:r>
            <a:r>
              <a:rPr lang="pl-PL" dirty="0" err="1" smtClean="0">
                <a:latin typeface="Arial" panose="020B0604020202020204" pitchFamily="34" charset="0"/>
                <a:ea typeface="Times New Roman" panose="02020603050405020304" pitchFamily="18" charset="0"/>
                <a:cs typeface="Arial" panose="020B0604020202020204" pitchFamily="34" charset="0"/>
              </a:rPr>
              <a:t>Novelty</a:t>
            </a:r>
            <a:r>
              <a:rPr lang="pl-PL" dirty="0" smtClean="0">
                <a:latin typeface="Arial" panose="020B0604020202020204" pitchFamily="34" charset="0"/>
                <a:ea typeface="Times New Roman" panose="02020603050405020304" pitchFamily="18" charset="0"/>
                <a:cs typeface="Arial" panose="020B0604020202020204" pitchFamily="34" charset="0"/>
              </a:rPr>
              <a:t>”) </a:t>
            </a:r>
            <a:r>
              <a:rPr lang="pl-PL" dirty="0">
                <a:latin typeface="Arial" panose="020B0604020202020204" pitchFamily="34" charset="0"/>
                <a:ea typeface="Times New Roman" panose="02020603050405020304" pitchFamily="18" charset="0"/>
                <a:cs typeface="Arial" panose="020B0604020202020204" pitchFamily="34" charset="0"/>
              </a:rPr>
              <a:t>i </a:t>
            </a:r>
            <a:r>
              <a:rPr lang="pl-PL" dirty="0" smtClean="0">
                <a:latin typeface="Arial" panose="020B0604020202020204" pitchFamily="34" charset="0"/>
                <a:ea typeface="Times New Roman" panose="02020603050405020304" pitchFamily="18" charset="0"/>
                <a:cs typeface="Arial" panose="020B0604020202020204" pitchFamily="34" charset="0"/>
              </a:rPr>
              <a:t>”</a:t>
            </a:r>
            <a:r>
              <a:rPr lang="pl-PL" b="1" dirty="0" smtClean="0">
                <a:latin typeface="Arial" panose="020B0604020202020204" pitchFamily="34" charset="0"/>
                <a:ea typeface="Times New Roman" panose="02020603050405020304" pitchFamily="18" charset="0"/>
                <a:cs typeface="Arial" panose="020B0604020202020204" pitchFamily="34" charset="0"/>
              </a:rPr>
              <a:t>Rakieta</a:t>
            </a:r>
            <a:r>
              <a:rPr lang="pl-PL" dirty="0" smtClean="0">
                <a:latin typeface="Arial" panose="020B0604020202020204" pitchFamily="34" charset="0"/>
                <a:ea typeface="Times New Roman" panose="02020603050405020304" pitchFamily="18" charset="0"/>
                <a:cs typeface="Arial" panose="020B0604020202020204" pitchFamily="34" charset="0"/>
              </a:rPr>
              <a:t>” („</a:t>
            </a:r>
            <a:r>
              <a:rPr lang="pl-PL" dirty="0" err="1" smtClean="0">
                <a:latin typeface="Arial" panose="020B0604020202020204" pitchFamily="34" charset="0"/>
                <a:ea typeface="Times New Roman" panose="02020603050405020304" pitchFamily="18" charset="0"/>
                <a:cs typeface="Arial" panose="020B0604020202020204" pitchFamily="34" charset="0"/>
              </a:rPr>
              <a:t>Rocket</a:t>
            </a:r>
            <a:r>
              <a:rPr lang="pl-PL" dirty="0" smtClean="0">
                <a:latin typeface="Arial" panose="020B0604020202020204" pitchFamily="34" charset="0"/>
                <a:ea typeface="Times New Roman" panose="02020603050405020304" pitchFamily="18" charset="0"/>
                <a:cs typeface="Arial" panose="020B0604020202020204" pitchFamily="34" charset="0"/>
              </a:rPr>
              <a:t>”). </a:t>
            </a:r>
            <a:endParaRPr lang="pl-PL" dirty="0">
              <a:latin typeface="Arial" panose="020B0604020202020204" pitchFamily="34" charset="0"/>
              <a:cs typeface="Arial" panose="020B0604020202020204" pitchFamily="34" charset="0"/>
            </a:endParaRPr>
          </a:p>
        </p:txBody>
      </p:sp>
      <p:sp>
        <p:nvSpPr>
          <p:cNvPr id="6" name="Prostokąt 5"/>
          <p:cNvSpPr/>
          <p:nvPr/>
        </p:nvSpPr>
        <p:spPr>
          <a:xfrm>
            <a:off x="108520" y="1270501"/>
            <a:ext cx="9035480" cy="646331"/>
          </a:xfrm>
          <a:prstGeom prst="rect">
            <a:avLst/>
          </a:prstGeom>
        </p:spPr>
        <p:txBody>
          <a:bodyPr wrap="square">
            <a:spAutoFit/>
          </a:bodyPr>
          <a:lstStyle/>
          <a:p>
            <a:r>
              <a:rPr lang="pl-PL" dirty="0">
                <a:latin typeface="Arial" panose="020B0604020202020204" pitchFamily="34" charset="0"/>
                <a:ea typeface="Times New Roman" panose="02020603050405020304" pitchFamily="18" charset="0"/>
                <a:cs typeface="Arial" panose="020B0604020202020204" pitchFamily="34" charset="0"/>
              </a:rPr>
              <a:t>Ta ostatnia chociaż okazała się wolniejsza od konkurentki, wygrała rywalizację dzięki większej niezawodności. </a:t>
            </a:r>
            <a:endParaRPr lang="pl-PL" dirty="0">
              <a:latin typeface="Arial" panose="020B0604020202020204" pitchFamily="34" charset="0"/>
              <a:cs typeface="Arial" panose="020B0604020202020204" pitchFamily="34" charset="0"/>
            </a:endParaRPr>
          </a:p>
        </p:txBody>
      </p:sp>
      <p:sp>
        <p:nvSpPr>
          <p:cNvPr id="7" name="Prostokąt 6"/>
          <p:cNvSpPr/>
          <p:nvPr/>
        </p:nvSpPr>
        <p:spPr>
          <a:xfrm>
            <a:off x="-324544" y="1951672"/>
            <a:ext cx="9361040" cy="1477328"/>
          </a:xfrm>
          <a:prstGeom prst="rect">
            <a:avLst/>
          </a:prstGeom>
        </p:spPr>
        <p:txBody>
          <a:bodyPr wrap="square">
            <a:spAutoFit/>
          </a:bodyPr>
          <a:lstStyle/>
          <a:p>
            <a:pPr marL="431800" indent="431800" algn="just">
              <a:spcAft>
                <a:spcPts val="0"/>
              </a:spcAft>
            </a:pPr>
            <a:r>
              <a:rPr lang="pl-PL" dirty="0">
                <a:latin typeface="Arial" panose="020B0604020202020204" pitchFamily="34" charset="0"/>
                <a:ea typeface="Times New Roman" panose="02020603050405020304" pitchFamily="18" charset="0"/>
                <a:cs typeface="Arial" panose="020B0604020202020204" pitchFamily="34" charset="0"/>
              </a:rPr>
              <a:t>I w ten sposób </a:t>
            </a:r>
            <a:r>
              <a:rPr lang="pl-PL" dirty="0" smtClean="0">
                <a:latin typeface="Arial" panose="020B0604020202020204" pitchFamily="34" charset="0"/>
                <a:ea typeface="Times New Roman" panose="02020603050405020304" pitchFamily="18" charset="0"/>
                <a:cs typeface="Arial" panose="020B0604020202020204" pitchFamily="34" charset="0"/>
              </a:rPr>
              <a:t>„</a:t>
            </a:r>
            <a:r>
              <a:rPr lang="pl-PL" b="1" dirty="0" smtClean="0">
                <a:latin typeface="Arial" panose="020B0604020202020204" pitchFamily="34" charset="0"/>
                <a:ea typeface="Times New Roman" panose="02020603050405020304" pitchFamily="18" charset="0"/>
                <a:cs typeface="Arial" panose="020B0604020202020204" pitchFamily="34" charset="0"/>
              </a:rPr>
              <a:t>Rakieta</a:t>
            </a:r>
            <a:r>
              <a:rPr lang="pl-PL" dirty="0" smtClean="0">
                <a:latin typeface="Arial" panose="020B0604020202020204" pitchFamily="34" charset="0"/>
                <a:ea typeface="Times New Roman" panose="02020603050405020304" pitchFamily="18" charset="0"/>
                <a:cs typeface="Arial" panose="020B0604020202020204" pitchFamily="34" charset="0"/>
              </a:rPr>
              <a:t>” („</a:t>
            </a:r>
            <a:r>
              <a:rPr lang="pl-PL" dirty="0" err="1" smtClean="0">
                <a:latin typeface="Arial" panose="020B0604020202020204" pitchFamily="34" charset="0"/>
                <a:ea typeface="Times New Roman" panose="02020603050405020304" pitchFamily="18" charset="0"/>
                <a:cs typeface="Arial" panose="020B0604020202020204" pitchFamily="34" charset="0"/>
              </a:rPr>
              <a:t>Rocket</a:t>
            </a:r>
            <a:r>
              <a:rPr lang="pl-PL" dirty="0" smtClean="0">
                <a:latin typeface="Arial" panose="020B0604020202020204" pitchFamily="34" charset="0"/>
                <a:ea typeface="Times New Roman" panose="02020603050405020304" pitchFamily="18" charset="0"/>
                <a:cs typeface="Arial" panose="020B0604020202020204" pitchFamily="34" charset="0"/>
              </a:rPr>
              <a:t>”) </a:t>
            </a:r>
            <a:r>
              <a:rPr lang="pl-PL" dirty="0">
                <a:latin typeface="Arial" panose="020B0604020202020204" pitchFamily="34" charset="0"/>
                <a:ea typeface="Times New Roman" panose="02020603050405020304" pitchFamily="18" charset="0"/>
                <a:cs typeface="Arial" panose="020B0604020202020204" pitchFamily="34" charset="0"/>
              </a:rPr>
              <a:t>stała się prawdziwą protoplastką wszystkich późniejszych rozwiązań. Stało się tak, dlatego że Stephensonowie zastosowali po raz pierwszy kluczowe rozwiązania: kocioł płomieniówkowy w kształcie walca, wymuszony ciąg uruchamiany przez wydechy pary oraz przeniesienie pracy pary do cylindrów za pomocą systemu mimośrodowego.</a:t>
            </a:r>
            <a:endParaRPr lang="pl-PL" dirty="0">
              <a:effectLst/>
              <a:latin typeface="Arial" panose="020B0604020202020204" pitchFamily="34" charset="0"/>
              <a:ea typeface="Times New Roman" panose="02020603050405020304" pitchFamily="18" charset="0"/>
              <a:cs typeface="Arial" panose="020B0604020202020204" pitchFamily="34" charset="0"/>
            </a:endParaRPr>
          </a:p>
        </p:txBody>
      </p:sp>
      <p:sp>
        <p:nvSpPr>
          <p:cNvPr id="8" name="Prostokąt 7"/>
          <p:cNvSpPr/>
          <p:nvPr/>
        </p:nvSpPr>
        <p:spPr>
          <a:xfrm>
            <a:off x="-324544" y="3358733"/>
            <a:ext cx="9289032" cy="646331"/>
          </a:xfrm>
          <a:prstGeom prst="rect">
            <a:avLst/>
          </a:prstGeom>
        </p:spPr>
        <p:txBody>
          <a:bodyPr wrap="square">
            <a:spAutoFit/>
          </a:bodyPr>
          <a:lstStyle/>
          <a:p>
            <a:pPr marL="431800" indent="431800" algn="just">
              <a:spcAft>
                <a:spcPts val="0"/>
              </a:spcAft>
            </a:pPr>
            <a:r>
              <a:rPr lang="pl-PL" dirty="0">
                <a:latin typeface="Arial" panose="020B0604020202020204" pitchFamily="34" charset="0"/>
                <a:ea typeface="Times New Roman" panose="02020603050405020304" pitchFamily="18" charset="0"/>
                <a:cs typeface="Arial" panose="020B0604020202020204" pitchFamily="34" charset="0"/>
              </a:rPr>
              <a:t>Problemem w dalszym ciągu były szyny. Były kruche, ciągle pękały, a ich sposób przymocowania do podłoża ciągle był nietrwały.</a:t>
            </a:r>
            <a:endParaRPr lang="pl-PL" dirty="0">
              <a:effectLst/>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286780047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wipe(down)">
                                      <p:cBhvr>
                                        <p:cTn id="25" dur="580">
                                          <p:stCondLst>
                                            <p:cond delay="0"/>
                                          </p:stCondLst>
                                        </p:cTn>
                                        <p:tgtEl>
                                          <p:spTgt spid="5"/>
                                        </p:tgtEl>
                                      </p:cBhvr>
                                    </p:animEffect>
                                    <p:anim calcmode="lin" valueType="num">
                                      <p:cBhvr>
                                        <p:cTn id="26"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31" dur="26">
                                          <p:stCondLst>
                                            <p:cond delay="650"/>
                                          </p:stCondLst>
                                        </p:cTn>
                                        <p:tgtEl>
                                          <p:spTgt spid="5"/>
                                        </p:tgtEl>
                                      </p:cBhvr>
                                      <p:to x="100000" y="60000"/>
                                    </p:animScale>
                                    <p:animScale>
                                      <p:cBhvr>
                                        <p:cTn id="32" dur="166" decel="50000">
                                          <p:stCondLst>
                                            <p:cond delay="676"/>
                                          </p:stCondLst>
                                        </p:cTn>
                                        <p:tgtEl>
                                          <p:spTgt spid="5"/>
                                        </p:tgtEl>
                                      </p:cBhvr>
                                      <p:to x="100000" y="100000"/>
                                    </p:animScale>
                                    <p:animScale>
                                      <p:cBhvr>
                                        <p:cTn id="33" dur="26">
                                          <p:stCondLst>
                                            <p:cond delay="1312"/>
                                          </p:stCondLst>
                                        </p:cTn>
                                        <p:tgtEl>
                                          <p:spTgt spid="5"/>
                                        </p:tgtEl>
                                      </p:cBhvr>
                                      <p:to x="100000" y="80000"/>
                                    </p:animScale>
                                    <p:animScale>
                                      <p:cBhvr>
                                        <p:cTn id="34" dur="166" decel="50000">
                                          <p:stCondLst>
                                            <p:cond delay="1338"/>
                                          </p:stCondLst>
                                        </p:cTn>
                                        <p:tgtEl>
                                          <p:spTgt spid="5"/>
                                        </p:tgtEl>
                                      </p:cBhvr>
                                      <p:to x="100000" y="100000"/>
                                    </p:animScale>
                                    <p:animScale>
                                      <p:cBhvr>
                                        <p:cTn id="35" dur="26">
                                          <p:stCondLst>
                                            <p:cond delay="1642"/>
                                          </p:stCondLst>
                                        </p:cTn>
                                        <p:tgtEl>
                                          <p:spTgt spid="5"/>
                                        </p:tgtEl>
                                      </p:cBhvr>
                                      <p:to x="100000" y="90000"/>
                                    </p:animScale>
                                    <p:animScale>
                                      <p:cBhvr>
                                        <p:cTn id="36" dur="166" decel="50000">
                                          <p:stCondLst>
                                            <p:cond delay="1668"/>
                                          </p:stCondLst>
                                        </p:cTn>
                                        <p:tgtEl>
                                          <p:spTgt spid="5"/>
                                        </p:tgtEl>
                                      </p:cBhvr>
                                      <p:to x="100000" y="100000"/>
                                    </p:animScale>
                                    <p:animScale>
                                      <p:cBhvr>
                                        <p:cTn id="37" dur="26">
                                          <p:stCondLst>
                                            <p:cond delay="1808"/>
                                          </p:stCondLst>
                                        </p:cTn>
                                        <p:tgtEl>
                                          <p:spTgt spid="5"/>
                                        </p:tgtEl>
                                      </p:cBhvr>
                                      <p:to x="100000" y="95000"/>
                                    </p:animScale>
                                    <p:animScale>
                                      <p:cBhvr>
                                        <p:cTn id="38" dur="166" decel="50000">
                                          <p:stCondLst>
                                            <p:cond delay="1834"/>
                                          </p:stCondLst>
                                        </p:cTn>
                                        <p:tgtEl>
                                          <p:spTgt spid="5"/>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wipe(down)">
                                      <p:cBhvr>
                                        <p:cTn id="43" dur="580">
                                          <p:stCondLst>
                                            <p:cond delay="0"/>
                                          </p:stCondLst>
                                        </p:cTn>
                                        <p:tgtEl>
                                          <p:spTgt spid="6"/>
                                        </p:tgtEl>
                                      </p:cBhvr>
                                    </p:animEffect>
                                    <p:anim calcmode="lin" valueType="num">
                                      <p:cBhvr>
                                        <p:cTn id="44"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49" dur="26">
                                          <p:stCondLst>
                                            <p:cond delay="650"/>
                                          </p:stCondLst>
                                        </p:cTn>
                                        <p:tgtEl>
                                          <p:spTgt spid="6"/>
                                        </p:tgtEl>
                                      </p:cBhvr>
                                      <p:to x="100000" y="60000"/>
                                    </p:animScale>
                                    <p:animScale>
                                      <p:cBhvr>
                                        <p:cTn id="50" dur="166" decel="50000">
                                          <p:stCondLst>
                                            <p:cond delay="676"/>
                                          </p:stCondLst>
                                        </p:cTn>
                                        <p:tgtEl>
                                          <p:spTgt spid="6"/>
                                        </p:tgtEl>
                                      </p:cBhvr>
                                      <p:to x="100000" y="100000"/>
                                    </p:animScale>
                                    <p:animScale>
                                      <p:cBhvr>
                                        <p:cTn id="51" dur="26">
                                          <p:stCondLst>
                                            <p:cond delay="1312"/>
                                          </p:stCondLst>
                                        </p:cTn>
                                        <p:tgtEl>
                                          <p:spTgt spid="6"/>
                                        </p:tgtEl>
                                      </p:cBhvr>
                                      <p:to x="100000" y="80000"/>
                                    </p:animScale>
                                    <p:animScale>
                                      <p:cBhvr>
                                        <p:cTn id="52" dur="166" decel="50000">
                                          <p:stCondLst>
                                            <p:cond delay="1338"/>
                                          </p:stCondLst>
                                        </p:cTn>
                                        <p:tgtEl>
                                          <p:spTgt spid="6"/>
                                        </p:tgtEl>
                                      </p:cBhvr>
                                      <p:to x="100000" y="100000"/>
                                    </p:animScale>
                                    <p:animScale>
                                      <p:cBhvr>
                                        <p:cTn id="53" dur="26">
                                          <p:stCondLst>
                                            <p:cond delay="1642"/>
                                          </p:stCondLst>
                                        </p:cTn>
                                        <p:tgtEl>
                                          <p:spTgt spid="6"/>
                                        </p:tgtEl>
                                      </p:cBhvr>
                                      <p:to x="100000" y="90000"/>
                                    </p:animScale>
                                    <p:animScale>
                                      <p:cBhvr>
                                        <p:cTn id="54" dur="166" decel="50000">
                                          <p:stCondLst>
                                            <p:cond delay="1668"/>
                                          </p:stCondLst>
                                        </p:cTn>
                                        <p:tgtEl>
                                          <p:spTgt spid="6"/>
                                        </p:tgtEl>
                                      </p:cBhvr>
                                      <p:to x="100000" y="100000"/>
                                    </p:animScale>
                                    <p:animScale>
                                      <p:cBhvr>
                                        <p:cTn id="55" dur="26">
                                          <p:stCondLst>
                                            <p:cond delay="1808"/>
                                          </p:stCondLst>
                                        </p:cTn>
                                        <p:tgtEl>
                                          <p:spTgt spid="6"/>
                                        </p:tgtEl>
                                      </p:cBhvr>
                                      <p:to x="100000" y="95000"/>
                                    </p:animScale>
                                    <p:animScale>
                                      <p:cBhvr>
                                        <p:cTn id="56" dur="166" decel="50000">
                                          <p:stCondLst>
                                            <p:cond delay="1834"/>
                                          </p:stCondLst>
                                        </p:cTn>
                                        <p:tgtEl>
                                          <p:spTgt spid="6"/>
                                        </p:tgtEl>
                                      </p:cBhvr>
                                      <p:to x="100000" y="100000"/>
                                    </p:animScale>
                                  </p:childTnLst>
                                </p:cTn>
                              </p:par>
                            </p:childTnLst>
                          </p:cTn>
                        </p:par>
                      </p:childTnLst>
                    </p:cTn>
                  </p:par>
                  <p:par>
                    <p:cTn id="57" fill="hold">
                      <p:stCondLst>
                        <p:cond delay="indefinite"/>
                      </p:stCondLst>
                      <p:childTnLst>
                        <p:par>
                          <p:cTn id="58" fill="hold">
                            <p:stCondLst>
                              <p:cond delay="0"/>
                            </p:stCondLst>
                            <p:childTnLst>
                              <p:par>
                                <p:cTn id="59" presetID="2" presetClass="entr" presetSubtype="2" fill="hold" grpId="0" nodeType="clickEffect">
                                  <p:stCondLst>
                                    <p:cond delay="0"/>
                                  </p:stCondLst>
                                  <p:childTnLst>
                                    <p:set>
                                      <p:cBhvr>
                                        <p:cTn id="60" dur="1" fill="hold">
                                          <p:stCondLst>
                                            <p:cond delay="0"/>
                                          </p:stCondLst>
                                        </p:cTn>
                                        <p:tgtEl>
                                          <p:spTgt spid="7"/>
                                        </p:tgtEl>
                                        <p:attrNameLst>
                                          <p:attrName>style.visibility</p:attrName>
                                        </p:attrNameLst>
                                      </p:cBhvr>
                                      <p:to>
                                        <p:strVal val="visible"/>
                                      </p:to>
                                    </p:set>
                                    <p:anim calcmode="lin" valueType="num">
                                      <p:cBhvr additive="base">
                                        <p:cTn id="61" dur="500" fill="hold"/>
                                        <p:tgtEl>
                                          <p:spTgt spid="7"/>
                                        </p:tgtEl>
                                        <p:attrNameLst>
                                          <p:attrName>ppt_x</p:attrName>
                                        </p:attrNameLst>
                                      </p:cBhvr>
                                      <p:tavLst>
                                        <p:tav tm="0">
                                          <p:val>
                                            <p:strVal val="1+#ppt_w/2"/>
                                          </p:val>
                                        </p:tav>
                                        <p:tav tm="100000">
                                          <p:val>
                                            <p:strVal val="#ppt_x"/>
                                          </p:val>
                                        </p:tav>
                                      </p:tavLst>
                                    </p:anim>
                                    <p:anim calcmode="lin" valueType="num">
                                      <p:cBhvr additive="base">
                                        <p:cTn id="62"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8" fill="hold" grpId="0" nodeType="clickEffect">
                                  <p:stCondLst>
                                    <p:cond delay="0"/>
                                  </p:stCondLst>
                                  <p:childTnLst>
                                    <p:set>
                                      <p:cBhvr>
                                        <p:cTn id="66" dur="1" fill="hold">
                                          <p:stCondLst>
                                            <p:cond delay="0"/>
                                          </p:stCondLst>
                                        </p:cTn>
                                        <p:tgtEl>
                                          <p:spTgt spid="8"/>
                                        </p:tgtEl>
                                        <p:attrNameLst>
                                          <p:attrName>style.visibility</p:attrName>
                                        </p:attrNameLst>
                                      </p:cBhvr>
                                      <p:to>
                                        <p:strVal val="visible"/>
                                      </p:to>
                                    </p:set>
                                    <p:anim calcmode="lin" valueType="num">
                                      <p:cBhvr additive="base">
                                        <p:cTn id="67" dur="500" fill="hold"/>
                                        <p:tgtEl>
                                          <p:spTgt spid="8"/>
                                        </p:tgtEl>
                                        <p:attrNameLst>
                                          <p:attrName>ppt_x</p:attrName>
                                        </p:attrNameLst>
                                      </p:cBhvr>
                                      <p:tavLst>
                                        <p:tav tm="0">
                                          <p:val>
                                            <p:strVal val="0-#ppt_w/2"/>
                                          </p:val>
                                        </p:tav>
                                        <p:tav tm="100000">
                                          <p:val>
                                            <p:strVal val="#ppt_x"/>
                                          </p:val>
                                        </p:tav>
                                      </p:tavLst>
                                    </p:anim>
                                    <p:anim calcmode="lin" valueType="num">
                                      <p:cBhvr additive="base">
                                        <p:cTn id="68"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8"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numeru slajdu 1"/>
          <p:cNvSpPr>
            <a:spLocks noGrp="1"/>
          </p:cNvSpPr>
          <p:nvPr>
            <p:ph type="sldNum" sz="quarter" idx="12"/>
          </p:nvPr>
        </p:nvSpPr>
        <p:spPr/>
        <p:txBody>
          <a:bodyPr/>
          <a:lstStyle/>
          <a:p>
            <a:fld id="{4AF9E083-9040-4B0C-802A-CDD29C556519}" type="slidenum">
              <a:rPr lang="pl-PL" sz="2400" smtClean="0">
                <a:latin typeface="Arial" panose="020B0604020202020204" pitchFamily="34" charset="0"/>
                <a:cs typeface="Arial" panose="020B0604020202020204" pitchFamily="34" charset="0"/>
              </a:rPr>
              <a:pPr/>
              <a:t>38</a:t>
            </a:fld>
            <a:endParaRPr lang="pl-PL" sz="2400" dirty="0">
              <a:latin typeface="Arial" panose="020B0604020202020204" pitchFamily="34" charset="0"/>
              <a:cs typeface="Arial" panose="020B0604020202020204" pitchFamily="34" charset="0"/>
            </a:endParaRPr>
          </a:p>
        </p:txBody>
      </p:sp>
      <p:pic>
        <p:nvPicPr>
          <p:cNvPr id="167938" name="Picture 2" descr="Rysunek_2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6632" y="404664"/>
            <a:ext cx="11214343" cy="50405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Prostokąt 4"/>
          <p:cNvSpPr/>
          <p:nvPr/>
        </p:nvSpPr>
        <p:spPr>
          <a:xfrm>
            <a:off x="701824" y="6444044"/>
            <a:ext cx="7984976" cy="369332"/>
          </a:xfrm>
          <a:prstGeom prst="rect">
            <a:avLst/>
          </a:prstGeom>
        </p:spPr>
        <p:txBody>
          <a:bodyPr wrap="square">
            <a:spAutoFit/>
          </a:bodyPr>
          <a:lstStyle/>
          <a:p>
            <a:pPr marL="431800" indent="431800" algn="just">
              <a:spcAft>
                <a:spcPts val="0"/>
              </a:spcAft>
            </a:pPr>
            <a:r>
              <a:rPr lang="pl-PL" dirty="0">
                <a:latin typeface="Arial" panose="020B0604020202020204" pitchFamily="34" charset="0"/>
                <a:ea typeface="Times New Roman" panose="02020603050405020304" pitchFamily="18" charset="0"/>
                <a:cs typeface="Arial" panose="020B0604020202020204" pitchFamily="34" charset="0"/>
              </a:rPr>
              <a:t>Tramwaj parowy Le </a:t>
            </a:r>
            <a:r>
              <a:rPr lang="pl-PL" dirty="0" err="1">
                <a:latin typeface="Arial" panose="020B0604020202020204" pitchFamily="34" charset="0"/>
                <a:ea typeface="Times New Roman" panose="02020603050405020304" pitchFamily="18" charset="0"/>
                <a:cs typeface="Arial" panose="020B0604020202020204" pitchFamily="34" charset="0"/>
              </a:rPr>
              <a:t>Raincy</a:t>
            </a:r>
            <a:r>
              <a:rPr lang="pl-PL" dirty="0">
                <a:latin typeface="Arial" panose="020B0604020202020204" pitchFamily="34" charset="0"/>
                <a:ea typeface="Times New Roman" panose="02020603050405020304" pitchFamily="18" charset="0"/>
                <a:cs typeface="Arial" panose="020B0604020202020204" pitchFamily="34" charset="0"/>
              </a:rPr>
              <a:t> - </a:t>
            </a:r>
            <a:r>
              <a:rPr lang="pl-PL" dirty="0" err="1">
                <a:latin typeface="Arial" panose="020B0604020202020204" pitchFamily="34" charset="0"/>
                <a:ea typeface="Times New Roman" panose="02020603050405020304" pitchFamily="18" charset="0"/>
                <a:cs typeface="Arial" panose="020B0604020202020204" pitchFamily="34" charset="0"/>
              </a:rPr>
              <a:t>Montfermeil</a:t>
            </a:r>
            <a:r>
              <a:rPr lang="pl-PL" dirty="0">
                <a:latin typeface="Arial" panose="020B0604020202020204" pitchFamily="34" charset="0"/>
                <a:ea typeface="Times New Roman" panose="02020603050405020304" pitchFamily="18" charset="0"/>
                <a:cs typeface="Arial" panose="020B0604020202020204" pitchFamily="34" charset="0"/>
              </a:rPr>
              <a:t>, 1868 r.</a:t>
            </a:r>
            <a:endParaRPr lang="pl-PL" dirty="0">
              <a:effectLst/>
              <a:latin typeface="Arial" panose="020B0604020202020204" pitchFamily="34"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48746106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67938"/>
                                        </p:tgtEl>
                                        <p:attrNameLst>
                                          <p:attrName>style.visibility</p:attrName>
                                        </p:attrNameLst>
                                      </p:cBhvr>
                                      <p:to>
                                        <p:strVal val="visible"/>
                                      </p:to>
                                    </p:set>
                                    <p:animEffect transition="in" filter="fade">
                                      <p:cBhvr>
                                        <p:cTn id="7" dur="500"/>
                                        <p:tgtEl>
                                          <p:spTgt spid="16793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0" y="188640"/>
            <a:ext cx="9144000" cy="508918"/>
          </a:xfrm>
        </p:spPr>
        <p:txBody>
          <a:bodyPr>
            <a:normAutofit/>
          </a:bodyPr>
          <a:lstStyle/>
          <a:p>
            <a:r>
              <a:rPr lang="pl-PL" sz="1800" dirty="0" smtClean="0">
                <a:latin typeface="Arial" panose="020B0604020202020204" pitchFamily="34" charset="0"/>
                <a:cs typeface="Arial" panose="020B0604020202020204" pitchFamily="34" charset="0"/>
              </a:rPr>
              <a:t>Pierwszy pociąg w Anglii 27 X 1825</a:t>
            </a:r>
            <a:endParaRPr lang="pl-PL" sz="1800" dirty="0">
              <a:latin typeface="Arial" panose="020B0604020202020204" pitchFamily="34" charset="0"/>
              <a:cs typeface="Arial" panose="020B0604020202020204" pitchFamily="34" charset="0"/>
            </a:endParaRPr>
          </a:p>
        </p:txBody>
      </p:sp>
      <p:sp>
        <p:nvSpPr>
          <p:cNvPr id="3" name="Symbol zastępczy numeru slajdu 2"/>
          <p:cNvSpPr>
            <a:spLocks noGrp="1"/>
          </p:cNvSpPr>
          <p:nvPr>
            <p:ph type="sldNum" sz="quarter" idx="12"/>
          </p:nvPr>
        </p:nvSpPr>
        <p:spPr/>
        <p:txBody>
          <a:bodyPr/>
          <a:lstStyle/>
          <a:p>
            <a:fld id="{4AF9E083-9040-4B0C-802A-CDD29C556519}" type="slidenum">
              <a:rPr lang="pl-PL" smtClean="0"/>
              <a:pPr/>
              <a:t>39</a:t>
            </a:fld>
            <a:endParaRPr lang="pl-PL" dirty="0"/>
          </a:p>
        </p:txBody>
      </p:sp>
      <p:pic>
        <p:nvPicPr>
          <p:cNvPr id="4" name="Picture 2"/>
          <p:cNvPicPr>
            <a:picLocks noChangeAspect="1" noChangeArrowheads="1"/>
          </p:cNvPicPr>
          <p:nvPr/>
        </p:nvPicPr>
        <p:blipFill>
          <a:blip r:embed="rId2" cstate="print"/>
          <a:srcRect/>
          <a:stretch>
            <a:fillRect/>
          </a:stretch>
        </p:blipFill>
        <p:spPr bwMode="auto">
          <a:xfrm>
            <a:off x="-972616" y="697558"/>
            <a:ext cx="10606521" cy="6196745"/>
          </a:xfrm>
          <a:prstGeom prst="rect">
            <a:avLst/>
          </a:prstGeom>
          <a:noFill/>
          <a:ln w="9525">
            <a:noFill/>
            <a:miter lim="800000"/>
            <a:headEnd/>
            <a:tailEnd/>
          </a:ln>
          <a:effectLst/>
        </p:spPr>
      </p:pic>
      <p:sp>
        <p:nvSpPr>
          <p:cNvPr id="5" name="pole tekstowe 4"/>
          <p:cNvSpPr txBox="1"/>
          <p:nvPr/>
        </p:nvSpPr>
        <p:spPr>
          <a:xfrm>
            <a:off x="1331640" y="35332"/>
            <a:ext cx="5112568" cy="369332"/>
          </a:xfrm>
          <a:prstGeom prst="rect">
            <a:avLst/>
          </a:prstGeom>
          <a:noFill/>
        </p:spPr>
        <p:txBody>
          <a:bodyPr wrap="square" rtlCol="0">
            <a:spAutoFit/>
          </a:bodyPr>
          <a:lstStyle/>
          <a:p>
            <a:r>
              <a:rPr lang="pl-PL" dirty="0" smtClean="0">
                <a:latin typeface="Arial" panose="020B0604020202020204" pitchFamily="34" charset="0"/>
                <a:cs typeface="Arial" panose="020B0604020202020204" pitchFamily="34" charset="0"/>
              </a:rPr>
              <a:t>Podsumujmy:</a:t>
            </a:r>
            <a:endParaRPr lang="pl-PL" dirty="0">
              <a:latin typeface="Arial" panose="020B0604020202020204" pitchFamily="34" charset="0"/>
              <a:cs typeface="Arial" panose="020B0604020202020204" pitchFamily="34" charset="0"/>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375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375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numeru slajdu 1"/>
          <p:cNvSpPr>
            <a:spLocks noGrp="1"/>
          </p:cNvSpPr>
          <p:nvPr>
            <p:ph type="sldNum" sz="quarter" idx="12"/>
          </p:nvPr>
        </p:nvSpPr>
        <p:spPr/>
        <p:txBody>
          <a:bodyPr/>
          <a:lstStyle/>
          <a:p>
            <a:fld id="{4AF9E083-9040-4B0C-802A-CDD29C556519}" type="slidenum">
              <a:rPr lang="pl-PL" smtClean="0"/>
              <a:pPr/>
              <a:t>40</a:t>
            </a:fld>
            <a:endParaRPr lang="pl-PL" dirty="0"/>
          </a:p>
        </p:txBody>
      </p:sp>
      <p:pic>
        <p:nvPicPr>
          <p:cNvPr id="175106" name="Picture 2"/>
          <p:cNvPicPr>
            <a:picLocks noChangeAspect="1" noChangeArrowheads="1"/>
          </p:cNvPicPr>
          <p:nvPr/>
        </p:nvPicPr>
        <p:blipFill>
          <a:blip r:embed="rId2"/>
          <a:srcRect/>
          <a:stretch>
            <a:fillRect/>
          </a:stretch>
        </p:blipFill>
        <p:spPr bwMode="auto">
          <a:xfrm>
            <a:off x="-486610" y="144462"/>
            <a:ext cx="10399661" cy="4868714"/>
          </a:xfrm>
          <a:prstGeom prst="rect">
            <a:avLst/>
          </a:prstGeom>
          <a:noFill/>
          <a:ln w="9525">
            <a:noFill/>
            <a:miter lim="800000"/>
            <a:headEnd/>
            <a:tailEnd/>
          </a:ln>
          <a:effectLst/>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a:xfrm>
            <a:off x="0" y="0"/>
            <a:ext cx="8929718" cy="1143000"/>
          </a:xfrm>
        </p:spPr>
        <p:txBody>
          <a:bodyPr>
            <a:normAutofit fontScale="90000"/>
          </a:bodyPr>
          <a:lstStyle/>
          <a:p>
            <a:pPr algn="l"/>
            <a:r>
              <a:rPr lang="pl-PL" sz="2400" b="1" i="1" u="sng" dirty="0" smtClean="0">
                <a:solidFill>
                  <a:srgbClr val="FF0000"/>
                </a:solidFill>
                <a:latin typeface="Arial" pitchFamily="34" charset="0"/>
                <a:cs typeface="Arial" pitchFamily="34" charset="0"/>
              </a:rPr>
              <a:t/>
            </a:r>
            <a:br>
              <a:rPr lang="pl-PL" sz="2400" b="1" i="1" u="sng" dirty="0" smtClean="0">
                <a:solidFill>
                  <a:srgbClr val="FF0000"/>
                </a:solidFill>
                <a:latin typeface="Arial" pitchFamily="34" charset="0"/>
                <a:cs typeface="Arial" pitchFamily="34" charset="0"/>
              </a:rPr>
            </a:br>
            <a:r>
              <a:rPr lang="pl-PL" sz="2400" b="1" i="1" u="sng" dirty="0" smtClean="0">
                <a:solidFill>
                  <a:srgbClr val="FF0000"/>
                </a:solidFill>
                <a:latin typeface="Arial" pitchFamily="34" charset="0"/>
                <a:cs typeface="Arial" pitchFamily="34" charset="0"/>
              </a:rPr>
              <a:t/>
            </a:r>
            <a:br>
              <a:rPr lang="pl-PL" sz="2400" b="1" i="1" u="sng" dirty="0" smtClean="0">
                <a:solidFill>
                  <a:srgbClr val="FF0000"/>
                </a:solidFill>
                <a:latin typeface="Arial" pitchFamily="34" charset="0"/>
                <a:cs typeface="Arial" pitchFamily="34" charset="0"/>
              </a:rPr>
            </a:br>
            <a:r>
              <a:rPr lang="pl-PL" sz="2400" b="1" i="1" u="sng" dirty="0" smtClean="0">
                <a:solidFill>
                  <a:srgbClr val="FF0000"/>
                </a:solidFill>
                <a:latin typeface="Arial" pitchFamily="34" charset="0"/>
                <a:cs typeface="Arial" pitchFamily="34" charset="0"/>
              </a:rPr>
              <a:t/>
            </a:r>
            <a:br>
              <a:rPr lang="pl-PL" sz="2400" b="1" i="1" u="sng" dirty="0" smtClean="0">
                <a:solidFill>
                  <a:srgbClr val="FF0000"/>
                </a:solidFill>
                <a:latin typeface="Arial" pitchFamily="34" charset="0"/>
                <a:cs typeface="Arial" pitchFamily="34" charset="0"/>
              </a:rPr>
            </a:br>
            <a:r>
              <a:rPr lang="pl-PL" sz="2400" b="1" i="1" u="sng" dirty="0" smtClean="0">
                <a:solidFill>
                  <a:srgbClr val="FF0000"/>
                </a:solidFill>
                <a:latin typeface="Arial" pitchFamily="34" charset="0"/>
                <a:cs typeface="Arial" pitchFamily="34" charset="0"/>
              </a:rPr>
              <a:t/>
            </a:r>
            <a:br>
              <a:rPr lang="pl-PL" sz="2400" b="1" i="1" u="sng" dirty="0" smtClean="0">
                <a:solidFill>
                  <a:srgbClr val="FF0000"/>
                </a:solidFill>
                <a:latin typeface="Arial" pitchFamily="34" charset="0"/>
                <a:cs typeface="Arial" pitchFamily="34" charset="0"/>
              </a:rPr>
            </a:br>
            <a:r>
              <a:rPr lang="pl-PL" sz="2400" b="1" i="1" u="sng" dirty="0" smtClean="0">
                <a:solidFill>
                  <a:srgbClr val="FF0000"/>
                </a:solidFill>
                <a:latin typeface="Arial" pitchFamily="34" charset="0"/>
                <a:cs typeface="Arial" pitchFamily="34" charset="0"/>
              </a:rPr>
              <a:t/>
            </a:r>
            <a:br>
              <a:rPr lang="pl-PL" sz="2400" b="1" i="1" u="sng" dirty="0" smtClean="0">
                <a:solidFill>
                  <a:srgbClr val="FF0000"/>
                </a:solidFill>
                <a:latin typeface="Arial" pitchFamily="34" charset="0"/>
                <a:cs typeface="Arial" pitchFamily="34" charset="0"/>
              </a:rPr>
            </a:br>
            <a:r>
              <a:rPr lang="pl-PL" sz="2400" b="1" i="1" u="sng" dirty="0" smtClean="0">
                <a:solidFill>
                  <a:srgbClr val="FF0000"/>
                </a:solidFill>
                <a:latin typeface="Arial" pitchFamily="34" charset="0"/>
                <a:cs typeface="Arial" pitchFamily="34" charset="0"/>
              </a:rPr>
              <a:t/>
            </a:r>
            <a:br>
              <a:rPr lang="pl-PL" sz="2400" b="1" i="1" u="sng" dirty="0" smtClean="0">
                <a:solidFill>
                  <a:srgbClr val="FF0000"/>
                </a:solidFill>
                <a:latin typeface="Arial" pitchFamily="34" charset="0"/>
                <a:cs typeface="Arial" pitchFamily="34" charset="0"/>
              </a:rPr>
            </a:br>
            <a:r>
              <a:rPr lang="pl-PL" sz="2400" b="1" i="1" u="sng" dirty="0" smtClean="0">
                <a:solidFill>
                  <a:srgbClr val="FF0000"/>
                </a:solidFill>
                <a:latin typeface="Arial" pitchFamily="34" charset="0"/>
                <a:cs typeface="Arial" pitchFamily="34" charset="0"/>
              </a:rPr>
              <a:t/>
            </a:r>
            <a:br>
              <a:rPr lang="pl-PL" sz="2400" b="1" i="1" u="sng" dirty="0" smtClean="0">
                <a:solidFill>
                  <a:srgbClr val="FF0000"/>
                </a:solidFill>
                <a:latin typeface="Arial" pitchFamily="34" charset="0"/>
                <a:cs typeface="Arial" pitchFamily="34" charset="0"/>
              </a:rPr>
            </a:br>
            <a:r>
              <a:rPr lang="pl-PL" sz="2700" dirty="0" smtClean="0">
                <a:latin typeface="Arial" pitchFamily="34" charset="0"/>
                <a:cs typeface="Arial" pitchFamily="34" charset="0"/>
              </a:rPr>
              <a:t/>
            </a:r>
            <a:br>
              <a:rPr lang="pl-PL" sz="2700" dirty="0" smtClean="0">
                <a:latin typeface="Arial" pitchFamily="34" charset="0"/>
                <a:cs typeface="Arial" pitchFamily="34" charset="0"/>
              </a:rPr>
            </a:br>
            <a:r>
              <a:rPr lang="pl-PL" sz="2700" dirty="0" smtClean="0">
                <a:latin typeface="Arial" pitchFamily="34" charset="0"/>
                <a:cs typeface="Arial" pitchFamily="34" charset="0"/>
              </a:rPr>
              <a:t/>
            </a:r>
            <a:br>
              <a:rPr lang="pl-PL" sz="2700" dirty="0" smtClean="0">
                <a:latin typeface="Arial" pitchFamily="34" charset="0"/>
                <a:cs typeface="Arial" pitchFamily="34" charset="0"/>
              </a:rPr>
            </a:br>
            <a:r>
              <a:rPr lang="pl-PL" sz="2700" dirty="0" smtClean="0">
                <a:latin typeface="Arial" pitchFamily="34" charset="0"/>
                <a:cs typeface="Arial" pitchFamily="34" charset="0"/>
              </a:rPr>
              <a:t/>
            </a:r>
            <a:br>
              <a:rPr lang="pl-PL" sz="2700" dirty="0" smtClean="0">
                <a:latin typeface="Arial" pitchFamily="34" charset="0"/>
                <a:cs typeface="Arial" pitchFamily="34" charset="0"/>
              </a:rPr>
            </a:br>
            <a:r>
              <a:rPr lang="pl-PL" sz="2700" dirty="0" smtClean="0">
                <a:latin typeface="Arial" pitchFamily="34" charset="0"/>
                <a:cs typeface="Arial" pitchFamily="34" charset="0"/>
              </a:rPr>
              <a:t>      </a:t>
            </a:r>
            <a:endParaRPr lang="pl-PL" sz="2700" dirty="0">
              <a:latin typeface="Arial" pitchFamily="34" charset="0"/>
              <a:cs typeface="Arial" pitchFamily="34" charset="0"/>
            </a:endParaRPr>
          </a:p>
        </p:txBody>
      </p:sp>
      <p:sp>
        <p:nvSpPr>
          <p:cNvPr id="3" name="Symbol zastępczy numeru slajdu 2"/>
          <p:cNvSpPr>
            <a:spLocks noGrp="1"/>
          </p:cNvSpPr>
          <p:nvPr>
            <p:ph type="sldNum" sz="quarter" idx="12"/>
          </p:nvPr>
        </p:nvSpPr>
        <p:spPr/>
        <p:txBody>
          <a:bodyPr/>
          <a:lstStyle/>
          <a:p>
            <a:fld id="{4AF9E083-9040-4B0C-802A-CDD29C556519}" type="slidenum">
              <a:rPr lang="pl-PL" smtClean="0"/>
              <a:pPr/>
              <a:t>41</a:t>
            </a:fld>
            <a:endParaRPr lang="pl-PL" dirty="0"/>
          </a:p>
        </p:txBody>
      </p:sp>
      <p:sp>
        <p:nvSpPr>
          <p:cNvPr id="4" name="Prostokąt 3"/>
          <p:cNvSpPr/>
          <p:nvPr/>
        </p:nvSpPr>
        <p:spPr>
          <a:xfrm>
            <a:off x="285720" y="0"/>
            <a:ext cx="8858280" cy="8402300"/>
          </a:xfrm>
          <a:prstGeom prst="rect">
            <a:avLst/>
          </a:prstGeom>
        </p:spPr>
        <p:txBody>
          <a:bodyPr wrap="square">
            <a:spAutoFit/>
          </a:bodyPr>
          <a:lstStyle/>
          <a:p>
            <a:pPr algn="ctr"/>
            <a:endParaRPr lang="pl-PL" b="1" i="1" u="sng" dirty="0" smtClean="0">
              <a:solidFill>
                <a:srgbClr val="FF0000"/>
              </a:solidFill>
              <a:latin typeface="Arial" pitchFamily="34" charset="0"/>
              <a:cs typeface="Arial" pitchFamily="34" charset="0"/>
            </a:endParaRPr>
          </a:p>
          <a:p>
            <a:pPr algn="ctr"/>
            <a:r>
              <a:rPr lang="pl-PL" b="1" i="1" u="sng" dirty="0" smtClean="0">
                <a:solidFill>
                  <a:srgbClr val="FF0000"/>
                </a:solidFill>
                <a:latin typeface="Arial" pitchFamily="34" charset="0"/>
                <a:cs typeface="Arial" pitchFamily="34" charset="0"/>
              </a:rPr>
              <a:t>PIERWSZA LINIA KOLEJOWA W EUROPIE</a:t>
            </a:r>
          </a:p>
          <a:p>
            <a:pPr algn="ctr"/>
            <a:endParaRPr lang="pl-PL" b="1" i="1" u="sng" dirty="0" smtClean="0">
              <a:solidFill>
                <a:srgbClr val="FF0000"/>
              </a:solidFill>
              <a:latin typeface="Arial" pitchFamily="34" charset="0"/>
              <a:cs typeface="Arial" pitchFamily="34" charset="0"/>
            </a:endParaRPr>
          </a:p>
          <a:p>
            <a:r>
              <a:rPr lang="pl-PL" dirty="0" smtClean="0">
                <a:latin typeface="Arial" pitchFamily="34" charset="0"/>
                <a:cs typeface="Arial" pitchFamily="34" charset="0"/>
              </a:rPr>
              <a:t>Pierwszą linią kolejową na terenie  Europy  (poza Anglią) w dzisiejszym znaczeniu tego słowa, to znaczy wyłącznie z trakcją  parową, był 6-kilometrowy odcinek </a:t>
            </a:r>
            <a:r>
              <a:rPr lang="pl-PL" dirty="0" err="1" smtClean="0">
                <a:latin typeface="Arial" pitchFamily="34" charset="0"/>
                <a:cs typeface="Arial" pitchFamily="34" charset="0"/>
              </a:rPr>
              <a:t>Norymberga-Fürth</a:t>
            </a:r>
            <a:r>
              <a:rPr lang="pl-PL" dirty="0" smtClean="0">
                <a:latin typeface="Arial" pitchFamily="34" charset="0"/>
                <a:cs typeface="Arial" pitchFamily="34" charset="0"/>
              </a:rPr>
              <a:t> w Bawarii, uruchomiony uroczyście w 1835 roku. Parowóz prowadził angielski maszynista we fraku, w cylindrze i białych rękawiczkach, w otwartych wagonikach zajął miejsce król bawarski Ludwik ze swoim dworem, orkiestra odegrała hymn państwowy, a wzdłuż całej trasy tłumy okolicznych mieszkańców podziwiły </a:t>
            </a:r>
            <a:r>
              <a:rPr lang="pl-PL" b="1" i="1" u="sng" dirty="0" smtClean="0">
                <a:solidFill>
                  <a:srgbClr val="C00000"/>
                </a:solidFill>
                <a:latin typeface="Arial" pitchFamily="34" charset="0"/>
                <a:cs typeface="Arial" pitchFamily="34" charset="0"/>
              </a:rPr>
              <a:t>nową królewską rozrywką.              </a:t>
            </a:r>
          </a:p>
          <a:p>
            <a:endParaRPr lang="pl-PL" dirty="0" smtClean="0">
              <a:latin typeface="Arial" pitchFamily="34" charset="0"/>
              <a:cs typeface="Arial" pitchFamily="34" charset="0"/>
            </a:endParaRPr>
          </a:p>
          <a:p>
            <a:pPr algn="ctr"/>
            <a:endParaRPr lang="pl-PL" dirty="0" smtClean="0">
              <a:latin typeface="Arial" pitchFamily="34" charset="0"/>
              <a:cs typeface="Arial" pitchFamily="34" charset="0"/>
            </a:endParaRPr>
          </a:p>
          <a:p>
            <a:pPr algn="ctr"/>
            <a:endParaRPr lang="pl-PL" dirty="0" smtClean="0">
              <a:latin typeface="Arial" pitchFamily="34" charset="0"/>
              <a:cs typeface="Arial" pitchFamily="34" charset="0"/>
            </a:endParaRPr>
          </a:p>
          <a:p>
            <a:pPr algn="ctr"/>
            <a:endParaRPr lang="pl-PL" dirty="0" smtClean="0">
              <a:latin typeface="Arial" pitchFamily="34" charset="0"/>
              <a:cs typeface="Arial" pitchFamily="34" charset="0"/>
            </a:endParaRPr>
          </a:p>
          <a:p>
            <a:pPr algn="ctr"/>
            <a:endParaRPr lang="pl-PL" dirty="0" smtClean="0">
              <a:latin typeface="Arial" pitchFamily="34" charset="0"/>
              <a:cs typeface="Arial" pitchFamily="34" charset="0"/>
            </a:endParaRPr>
          </a:p>
          <a:p>
            <a:pPr algn="ctr"/>
            <a:endParaRPr lang="pl-PL" dirty="0" smtClean="0">
              <a:latin typeface="Arial" pitchFamily="34" charset="0"/>
              <a:cs typeface="Arial" pitchFamily="34" charset="0"/>
            </a:endParaRPr>
          </a:p>
          <a:p>
            <a:pPr algn="ctr"/>
            <a:endParaRPr lang="pl-PL" dirty="0" smtClean="0">
              <a:latin typeface="Arial" pitchFamily="34" charset="0"/>
              <a:cs typeface="Arial" pitchFamily="34" charset="0"/>
            </a:endParaRPr>
          </a:p>
          <a:p>
            <a:pPr algn="ctr"/>
            <a:endParaRPr lang="pl-PL" dirty="0" smtClean="0">
              <a:latin typeface="Arial" pitchFamily="34" charset="0"/>
              <a:cs typeface="Arial" pitchFamily="34" charset="0"/>
            </a:endParaRPr>
          </a:p>
          <a:p>
            <a:pPr algn="ctr"/>
            <a:endParaRPr lang="pl-PL" dirty="0" smtClean="0">
              <a:latin typeface="Arial" pitchFamily="34" charset="0"/>
              <a:cs typeface="Arial" pitchFamily="34" charset="0"/>
            </a:endParaRPr>
          </a:p>
          <a:p>
            <a:pPr algn="ctr"/>
            <a:endParaRPr lang="pl-PL" dirty="0" smtClean="0">
              <a:latin typeface="Arial" pitchFamily="34" charset="0"/>
              <a:cs typeface="Arial" pitchFamily="34" charset="0"/>
            </a:endParaRPr>
          </a:p>
          <a:p>
            <a:pPr algn="ctr"/>
            <a:endParaRPr lang="pl-PL" dirty="0" smtClean="0">
              <a:latin typeface="Arial" pitchFamily="34" charset="0"/>
              <a:cs typeface="Arial" pitchFamily="34" charset="0"/>
            </a:endParaRPr>
          </a:p>
          <a:p>
            <a:pPr algn="ctr"/>
            <a:endParaRPr lang="pl-PL" dirty="0" smtClean="0">
              <a:latin typeface="Arial" pitchFamily="34" charset="0"/>
              <a:cs typeface="Arial" pitchFamily="34" charset="0"/>
            </a:endParaRPr>
          </a:p>
          <a:p>
            <a:pPr algn="ctr"/>
            <a:endParaRPr lang="pl-PL" dirty="0" smtClean="0">
              <a:latin typeface="Arial" pitchFamily="34" charset="0"/>
              <a:cs typeface="Arial" pitchFamily="34" charset="0"/>
            </a:endParaRPr>
          </a:p>
          <a:p>
            <a:pPr algn="ctr"/>
            <a:endParaRPr lang="pl-PL" dirty="0" smtClean="0">
              <a:latin typeface="Arial" pitchFamily="34" charset="0"/>
              <a:cs typeface="Arial" pitchFamily="34" charset="0"/>
            </a:endParaRPr>
          </a:p>
          <a:p>
            <a:pPr algn="ctr"/>
            <a:endParaRPr lang="pl-PL" dirty="0" smtClean="0">
              <a:latin typeface="Arial" pitchFamily="34" charset="0"/>
              <a:cs typeface="Arial" pitchFamily="34" charset="0"/>
            </a:endParaRPr>
          </a:p>
          <a:p>
            <a:pPr algn="ctr"/>
            <a:endParaRPr lang="pl-PL" dirty="0" smtClean="0">
              <a:latin typeface="Arial" pitchFamily="34" charset="0"/>
              <a:cs typeface="Arial" pitchFamily="34" charset="0"/>
            </a:endParaRPr>
          </a:p>
          <a:p>
            <a:pPr algn="ctr"/>
            <a:endParaRPr lang="pl-PL" dirty="0" smtClean="0">
              <a:latin typeface="Arial" pitchFamily="34" charset="0"/>
              <a:cs typeface="Arial" pitchFamily="34" charset="0"/>
            </a:endParaRPr>
          </a:p>
          <a:p>
            <a:pPr algn="ctr"/>
            <a:endParaRPr lang="pl-PL" dirty="0" smtClean="0">
              <a:latin typeface="Arial" pitchFamily="34" charset="0"/>
              <a:cs typeface="Arial" pitchFamily="34" charset="0"/>
            </a:endParaRPr>
          </a:p>
          <a:p>
            <a:r>
              <a:rPr lang="pl-PL" dirty="0" smtClean="0">
                <a:latin typeface="Arial" pitchFamily="34" charset="0"/>
                <a:cs typeface="Arial" pitchFamily="34" charset="0"/>
              </a:rPr>
              <a:t> </a:t>
            </a:r>
            <a:br>
              <a:rPr lang="pl-PL" dirty="0" smtClean="0">
                <a:latin typeface="Arial" pitchFamily="34" charset="0"/>
                <a:cs typeface="Arial" pitchFamily="34" charset="0"/>
              </a:rPr>
            </a:br>
            <a:r>
              <a:rPr lang="pl-PL" dirty="0" smtClean="0">
                <a:latin typeface="Arial" pitchFamily="34" charset="0"/>
                <a:cs typeface="Arial" pitchFamily="34" charset="0"/>
              </a:rPr>
              <a:t>a</a:t>
            </a:r>
            <a:endParaRPr lang="pl-PL" dirty="0"/>
          </a:p>
        </p:txBody>
      </p:sp>
      <p:pic>
        <p:nvPicPr>
          <p:cNvPr id="5" name="Picture 2"/>
          <p:cNvPicPr>
            <a:picLocks noChangeAspect="1" noChangeArrowheads="1"/>
          </p:cNvPicPr>
          <p:nvPr/>
        </p:nvPicPr>
        <p:blipFill>
          <a:blip r:embed="rId2" cstate="print"/>
          <a:srcRect/>
          <a:stretch>
            <a:fillRect/>
          </a:stretch>
        </p:blipFill>
        <p:spPr bwMode="auto">
          <a:xfrm>
            <a:off x="-625546" y="1578185"/>
            <a:ext cx="10180809" cy="4958293"/>
          </a:xfrm>
          <a:prstGeom prst="rect">
            <a:avLst/>
          </a:prstGeom>
          <a:noFill/>
          <a:ln w="9525">
            <a:noFill/>
            <a:miter lim="800000"/>
            <a:headEnd/>
            <a:tailEnd/>
          </a:ln>
          <a:effectLst/>
        </p:spPr>
      </p:pic>
      <p:sp>
        <p:nvSpPr>
          <p:cNvPr id="6" name="Tytuł 1"/>
          <p:cNvSpPr txBox="1">
            <a:spLocks/>
          </p:cNvSpPr>
          <p:nvPr/>
        </p:nvSpPr>
        <p:spPr>
          <a:xfrm>
            <a:off x="0" y="6443076"/>
            <a:ext cx="9144000" cy="442308"/>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pl-PL" sz="1800" smtClean="0">
                <a:latin typeface="Arial" pitchFamily="34" charset="0"/>
                <a:cs typeface="Arial" pitchFamily="34" charset="0"/>
              </a:rPr>
              <a:t>Uroczyste otwarcie kolei z Norymbergi do Fürth w Bawarii w 1835roku</a:t>
            </a:r>
            <a:endParaRPr lang="pl-PL" sz="1800" dirty="0">
              <a:latin typeface="Arial" pitchFamily="34" charset="0"/>
              <a:cs typeface="Arial" pitchFamily="34" charset="0"/>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32"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out)">
                                      <p:cBhvr>
                                        <p:cTn id="7" dur="2000"/>
                                        <p:tgtEl>
                                          <p:spTgt spid="5"/>
                                        </p:tgtEl>
                                      </p:cBhvr>
                                    </p:animEffect>
                                  </p:childTnLst>
                                </p:cTn>
                              </p:par>
                              <p:par>
                                <p:cTn id="8" presetID="13" presetClass="entr" presetSubtype="3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plus(out)">
                                      <p:cBhvr>
                                        <p:cTn id="10"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numeru slajdu 1"/>
          <p:cNvSpPr>
            <a:spLocks noGrp="1"/>
          </p:cNvSpPr>
          <p:nvPr>
            <p:ph type="sldNum" sz="quarter" idx="12"/>
          </p:nvPr>
        </p:nvSpPr>
        <p:spPr/>
        <p:txBody>
          <a:bodyPr/>
          <a:lstStyle/>
          <a:p>
            <a:fld id="{4AF9E083-9040-4B0C-802A-CDD29C556519}" type="slidenum">
              <a:rPr lang="pl-PL" smtClean="0"/>
              <a:pPr/>
              <a:t>42</a:t>
            </a:fld>
            <a:endParaRPr lang="pl-PL" dirty="0"/>
          </a:p>
        </p:txBody>
      </p:sp>
      <p:sp>
        <p:nvSpPr>
          <p:cNvPr id="3" name="Prostokąt 2"/>
          <p:cNvSpPr/>
          <p:nvPr/>
        </p:nvSpPr>
        <p:spPr>
          <a:xfrm>
            <a:off x="285720" y="0"/>
            <a:ext cx="8786842" cy="3970318"/>
          </a:xfrm>
          <a:prstGeom prst="rect">
            <a:avLst/>
          </a:prstGeom>
        </p:spPr>
        <p:txBody>
          <a:bodyPr wrap="square">
            <a:spAutoFit/>
          </a:bodyPr>
          <a:lstStyle/>
          <a:p>
            <a:r>
              <a:rPr lang="pl-PL" dirty="0" smtClean="0">
                <a:latin typeface="Arial" pitchFamily="34" charset="0"/>
                <a:cs typeface="Arial" pitchFamily="34" charset="0"/>
              </a:rPr>
              <a:t>Tak więc Ludwik Bawarski zezwolił na budowę linii </a:t>
            </a:r>
            <a:r>
              <a:rPr lang="pl-PL" dirty="0" err="1" smtClean="0">
                <a:latin typeface="Arial" pitchFamily="34" charset="0"/>
                <a:cs typeface="Arial" pitchFamily="34" charset="0"/>
              </a:rPr>
              <a:t>Norymberga-Fürth</a:t>
            </a:r>
            <a:r>
              <a:rPr lang="pl-PL" dirty="0" smtClean="0">
                <a:latin typeface="Arial" pitchFamily="34" charset="0"/>
                <a:cs typeface="Arial" pitchFamily="34" charset="0"/>
              </a:rPr>
              <a:t> w 1835 roku.</a:t>
            </a:r>
          </a:p>
          <a:p>
            <a:r>
              <a:rPr lang="pl-PL" dirty="0" smtClean="0">
                <a:latin typeface="Arial" pitchFamily="34" charset="0"/>
                <a:cs typeface="Arial" pitchFamily="34" charset="0"/>
              </a:rPr>
              <a:t/>
            </a:r>
            <a:br>
              <a:rPr lang="pl-PL" dirty="0" smtClean="0">
                <a:latin typeface="Arial" pitchFamily="34" charset="0"/>
                <a:cs typeface="Arial" pitchFamily="34" charset="0"/>
              </a:rPr>
            </a:br>
            <a:r>
              <a:rPr lang="pl-PL" dirty="0" smtClean="0">
                <a:latin typeface="Arial" pitchFamily="34" charset="0"/>
                <a:cs typeface="Arial" pitchFamily="34" charset="0"/>
              </a:rPr>
              <a:t>Fryderyk Wilhelm, król pruski, na połączenie Berlina z Poczdamem w1838 roku</a:t>
            </a:r>
          </a:p>
          <a:p>
            <a:endParaRPr lang="pl-PL" dirty="0" smtClean="0">
              <a:latin typeface="Arial" pitchFamily="34" charset="0"/>
              <a:cs typeface="Arial" pitchFamily="34" charset="0"/>
            </a:endParaRPr>
          </a:p>
          <a:p>
            <a:r>
              <a:rPr lang="pl-PL" dirty="0" smtClean="0">
                <a:latin typeface="Arial" pitchFamily="34" charset="0"/>
                <a:cs typeface="Arial" pitchFamily="34" charset="0"/>
              </a:rPr>
              <a:t>Mikołaj I, car rosyjski, na uruchomienie kolei na trasie Petersburg –Carskie -Sioło w 1838r. </a:t>
            </a:r>
          </a:p>
          <a:p>
            <a:endParaRPr lang="pl-PL" dirty="0" smtClean="0">
              <a:latin typeface="Arial" pitchFamily="34" charset="0"/>
              <a:cs typeface="Arial" pitchFamily="34" charset="0"/>
            </a:endParaRPr>
          </a:p>
          <a:p>
            <a:r>
              <a:rPr lang="pl-PL" dirty="0" smtClean="0">
                <a:latin typeface="Arial" pitchFamily="34" charset="0"/>
                <a:cs typeface="Arial" pitchFamily="34" charset="0"/>
              </a:rPr>
              <a:t>a  cesarz austriacki Ferdynand na odcinku Wiedeń- </a:t>
            </a:r>
            <a:r>
              <a:rPr lang="pl-PL" dirty="0" err="1" smtClean="0">
                <a:latin typeface="Arial" pitchFamily="34" charset="0"/>
                <a:cs typeface="Arial" pitchFamily="34" charset="0"/>
              </a:rPr>
              <a:t>Brünn</a:t>
            </a:r>
            <a:r>
              <a:rPr lang="pl-PL" dirty="0" smtClean="0">
                <a:latin typeface="Arial" pitchFamily="34" charset="0"/>
                <a:cs typeface="Arial" pitchFamily="34" charset="0"/>
              </a:rPr>
              <a:t>  w 1839  roku. </a:t>
            </a:r>
          </a:p>
          <a:p>
            <a:endParaRPr lang="pl-PL" dirty="0" smtClean="0">
              <a:latin typeface="Arial" pitchFamily="34" charset="0"/>
              <a:cs typeface="Arial" pitchFamily="34" charset="0"/>
            </a:endParaRPr>
          </a:p>
          <a:p>
            <a:r>
              <a:rPr lang="pl-PL" dirty="0" smtClean="0">
                <a:latin typeface="Arial" pitchFamily="34" charset="0"/>
                <a:cs typeface="Arial" pitchFamily="34" charset="0"/>
              </a:rPr>
              <a:t>W tych warunkach  uruchomienie pierwszych dróg żelaznych miało wszędzie charakter dworskich uroczystości.</a:t>
            </a:r>
          </a:p>
          <a:p>
            <a:endParaRPr lang="pl-PL" dirty="0" smtClean="0">
              <a:latin typeface="Arial" pitchFamily="34" charset="0"/>
              <a:cs typeface="Arial" pitchFamily="34" charset="0"/>
            </a:endParaRPr>
          </a:p>
          <a:p>
            <a:r>
              <a:rPr lang="pl-PL" dirty="0" smtClean="0">
                <a:latin typeface="Arial" pitchFamily="34" charset="0"/>
                <a:cs typeface="Arial" pitchFamily="34" charset="0"/>
              </a:rPr>
              <a:t>Prasa pod tytułem „OTWARCIE KOLEI” podawała nie dane techniczne, a spis  książąt i dostojników, którzy odważnie narażali swoje życie. </a:t>
            </a:r>
          </a:p>
        </p:txBody>
      </p:sp>
      <p:sp>
        <p:nvSpPr>
          <p:cNvPr id="5" name="Prostokąt 4"/>
          <p:cNvSpPr/>
          <p:nvPr/>
        </p:nvSpPr>
        <p:spPr>
          <a:xfrm>
            <a:off x="179512" y="3861048"/>
            <a:ext cx="9145016" cy="3139321"/>
          </a:xfrm>
          <a:prstGeom prst="rect">
            <a:avLst/>
          </a:prstGeom>
        </p:spPr>
        <p:txBody>
          <a:bodyPr wrap="square">
            <a:spAutoFit/>
          </a:bodyPr>
          <a:lstStyle/>
          <a:p>
            <a:pPr algn="just"/>
            <a:r>
              <a:rPr lang="pl-PL" dirty="0" smtClean="0">
                <a:latin typeface="Arial" pitchFamily="34" charset="0"/>
                <a:cs typeface="Arial" pitchFamily="34" charset="0"/>
              </a:rPr>
              <a:t>Już pierwsze miesiące eksploatacji uruchomionych linii kolejowych wykazały, że frekwencja pasażerów i przewozy towarów wielokrotnie przewyższają wszelkie przewidywania.</a:t>
            </a:r>
          </a:p>
          <a:p>
            <a:pPr algn="just"/>
            <a:endParaRPr lang="pl-PL" dirty="0" smtClean="0">
              <a:latin typeface="Arial" pitchFamily="34" charset="0"/>
              <a:cs typeface="Arial" pitchFamily="34" charset="0"/>
            </a:endParaRPr>
          </a:p>
          <a:p>
            <a:pPr algn="just"/>
            <a:r>
              <a:rPr lang="pl-PL" dirty="0" smtClean="0">
                <a:latin typeface="Arial" pitchFamily="34" charset="0"/>
                <a:cs typeface="Arial" pitchFamily="34" charset="0"/>
              </a:rPr>
              <a:t>Dochody prywatnych przedsiębiorstw zarządzającymi tymi liniami, z reguły spółek akcyjnych, dają do 20% dywidendy rocznej. </a:t>
            </a:r>
          </a:p>
          <a:p>
            <a:pPr algn="just"/>
            <a:endParaRPr lang="pl-PL" dirty="0" smtClean="0">
              <a:latin typeface="Arial" pitchFamily="34" charset="0"/>
              <a:cs typeface="Arial" pitchFamily="34" charset="0"/>
            </a:endParaRPr>
          </a:p>
          <a:p>
            <a:pPr algn="just"/>
            <a:r>
              <a:rPr lang="pl-PL" dirty="0" smtClean="0">
                <a:latin typeface="Arial" pitchFamily="34" charset="0"/>
                <a:cs typeface="Arial" pitchFamily="34" charset="0"/>
              </a:rPr>
              <a:t>W całej Europie tworzą się towarzystwa budowy kolei. </a:t>
            </a:r>
          </a:p>
          <a:p>
            <a:pPr algn="just"/>
            <a:endParaRPr lang="pl-PL" dirty="0" smtClean="0">
              <a:latin typeface="Arial" pitchFamily="34" charset="0"/>
              <a:cs typeface="Arial" pitchFamily="34" charset="0"/>
            </a:endParaRPr>
          </a:p>
          <a:p>
            <a:pPr algn="just"/>
            <a:r>
              <a:rPr lang="pl-PL" dirty="0" smtClean="0">
                <a:latin typeface="Arial" pitchFamily="34" charset="0"/>
                <a:cs typeface="Arial" pitchFamily="34" charset="0"/>
              </a:rPr>
              <a:t>W Europie – poza Anglią - nikt nie umie jednak jeszcze produkować ani szyn, ani tym bardziej lokomotyw, głównym dostawcą jest przemysł angielski.</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additive="base">
                                        <p:cTn id="13" dur="500" fill="hold"/>
                                        <p:tgtEl>
                                          <p:spTgt spid="3">
                                            <p:txEl>
                                              <p:pRg st="3" end="3"/>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anim calcmode="lin" valueType="num">
                                      <p:cBhvr additive="base">
                                        <p:cTn id="19" dur="500" fill="hold"/>
                                        <p:tgtEl>
                                          <p:spTgt spid="3">
                                            <p:txEl>
                                              <p:pRg st="5" end="5"/>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12" fill="hold" nodeType="click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anim calcmode="lin" valueType="num">
                                      <p:cBhvr additive="base">
                                        <p:cTn id="25" dur="500" fill="hold"/>
                                        <p:tgtEl>
                                          <p:spTgt spid="3">
                                            <p:txEl>
                                              <p:pRg st="7" end="7"/>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3" fill="hold" nodeType="clickEffect">
                                  <p:stCondLst>
                                    <p:cond delay="0"/>
                                  </p:stCondLst>
                                  <p:childTnLst>
                                    <p:set>
                                      <p:cBhvr>
                                        <p:cTn id="30" dur="1" fill="hold">
                                          <p:stCondLst>
                                            <p:cond delay="0"/>
                                          </p:stCondLst>
                                        </p:cTn>
                                        <p:tgtEl>
                                          <p:spTgt spid="3">
                                            <p:txEl>
                                              <p:pRg st="9" end="9"/>
                                            </p:txEl>
                                          </p:spTgt>
                                        </p:tgtEl>
                                        <p:attrNameLst>
                                          <p:attrName>style.visibility</p:attrName>
                                        </p:attrNameLst>
                                      </p:cBhvr>
                                      <p:to>
                                        <p:strVal val="visible"/>
                                      </p:to>
                                    </p:set>
                                    <p:anim calcmode="lin" valueType="num">
                                      <p:cBhvr additive="base">
                                        <p:cTn id="31" dur="500" fill="hold"/>
                                        <p:tgtEl>
                                          <p:spTgt spid="3">
                                            <p:txEl>
                                              <p:pRg st="9" end="9"/>
                                            </p:txEl>
                                          </p:spTgt>
                                        </p:tgtEl>
                                        <p:attrNameLst>
                                          <p:attrName>ppt_x</p:attrName>
                                        </p:attrNameLst>
                                      </p:cBhvr>
                                      <p:tavLst>
                                        <p:tav tm="0">
                                          <p:val>
                                            <p:strVal val="1+#ppt_w/2"/>
                                          </p:val>
                                        </p:tav>
                                        <p:tav tm="100000">
                                          <p:val>
                                            <p:strVal val="#ppt_x"/>
                                          </p:val>
                                        </p:tav>
                                      </p:tavLst>
                                    </p:anim>
                                    <p:anim calcmode="lin" valueType="num">
                                      <p:cBhvr additive="base">
                                        <p:cTn id="32" dur="500" fill="hold"/>
                                        <p:tgtEl>
                                          <p:spTgt spid="3">
                                            <p:txEl>
                                              <p:pRg st="9" end="9"/>
                                            </p:txEl>
                                          </p:spTgt>
                                        </p:tgtEl>
                                        <p:attrNameLst>
                                          <p:attrName>ppt_y</p:attrName>
                                        </p:attrNameLst>
                                      </p:cBhvr>
                                      <p:tavLst>
                                        <p:tav tm="0">
                                          <p:val>
                                            <p:strVal val="0-#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2" fill="hold" nodeType="clickEffect">
                                  <p:stCondLst>
                                    <p:cond delay="0"/>
                                  </p:stCondLst>
                                  <p:childTnLst>
                                    <p:set>
                                      <p:cBhvr>
                                        <p:cTn id="36" dur="1" fill="hold">
                                          <p:stCondLst>
                                            <p:cond delay="0"/>
                                          </p:stCondLst>
                                        </p:cTn>
                                        <p:tgtEl>
                                          <p:spTgt spid="5">
                                            <p:txEl>
                                              <p:pRg st="0" end="0"/>
                                            </p:txEl>
                                          </p:spTgt>
                                        </p:tgtEl>
                                        <p:attrNameLst>
                                          <p:attrName>style.visibility</p:attrName>
                                        </p:attrNameLst>
                                      </p:cBhvr>
                                      <p:to>
                                        <p:strVal val="visible"/>
                                      </p:to>
                                    </p:set>
                                    <p:anim calcmode="lin" valueType="num">
                                      <p:cBhvr additive="base">
                                        <p:cTn id="37" dur="500" fill="hold"/>
                                        <p:tgtEl>
                                          <p:spTgt spid="5">
                                            <p:txEl>
                                              <p:pRg st="0" end="0"/>
                                            </p:txEl>
                                          </p:spTgt>
                                        </p:tgtEl>
                                        <p:attrNameLst>
                                          <p:attrName>ppt_x</p:attrName>
                                        </p:attrNameLst>
                                      </p:cBhvr>
                                      <p:tavLst>
                                        <p:tav tm="0">
                                          <p:val>
                                            <p:strVal val="1+#ppt_w/2"/>
                                          </p:val>
                                        </p:tav>
                                        <p:tav tm="100000">
                                          <p:val>
                                            <p:strVal val="#ppt_x"/>
                                          </p:val>
                                        </p:tav>
                                      </p:tavLst>
                                    </p:anim>
                                    <p:anim calcmode="lin" valueType="num">
                                      <p:cBhvr additive="base">
                                        <p:cTn id="38" dur="500" fill="hold"/>
                                        <p:tgtEl>
                                          <p:spTgt spid="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6" fill="hold" nodeType="clickEffect">
                                  <p:stCondLst>
                                    <p:cond delay="0"/>
                                  </p:stCondLst>
                                  <p:childTnLst>
                                    <p:set>
                                      <p:cBhvr>
                                        <p:cTn id="42" dur="1" fill="hold">
                                          <p:stCondLst>
                                            <p:cond delay="0"/>
                                          </p:stCondLst>
                                        </p:cTn>
                                        <p:tgtEl>
                                          <p:spTgt spid="5">
                                            <p:txEl>
                                              <p:pRg st="2" end="2"/>
                                            </p:txEl>
                                          </p:spTgt>
                                        </p:tgtEl>
                                        <p:attrNameLst>
                                          <p:attrName>style.visibility</p:attrName>
                                        </p:attrNameLst>
                                      </p:cBhvr>
                                      <p:to>
                                        <p:strVal val="visible"/>
                                      </p:to>
                                    </p:set>
                                    <p:anim calcmode="lin" valueType="num">
                                      <p:cBhvr additive="base">
                                        <p:cTn id="43" dur="500" fill="hold"/>
                                        <p:tgtEl>
                                          <p:spTgt spid="5">
                                            <p:txEl>
                                              <p:pRg st="2" end="2"/>
                                            </p:txEl>
                                          </p:spTgt>
                                        </p:tgtEl>
                                        <p:attrNameLst>
                                          <p:attrName>ppt_x</p:attrName>
                                        </p:attrNameLst>
                                      </p:cBhvr>
                                      <p:tavLst>
                                        <p:tav tm="0">
                                          <p:val>
                                            <p:strVal val="1+#ppt_w/2"/>
                                          </p:val>
                                        </p:tav>
                                        <p:tav tm="100000">
                                          <p:val>
                                            <p:strVal val="#ppt_x"/>
                                          </p:val>
                                        </p:tav>
                                      </p:tavLst>
                                    </p:anim>
                                    <p:anim calcmode="lin" valueType="num">
                                      <p:cBhvr additive="base">
                                        <p:cTn id="44"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8" fill="hold" nodeType="clickEffect">
                                  <p:stCondLst>
                                    <p:cond delay="0"/>
                                  </p:stCondLst>
                                  <p:childTnLst>
                                    <p:set>
                                      <p:cBhvr>
                                        <p:cTn id="48" dur="1" fill="hold">
                                          <p:stCondLst>
                                            <p:cond delay="0"/>
                                          </p:stCondLst>
                                        </p:cTn>
                                        <p:tgtEl>
                                          <p:spTgt spid="5">
                                            <p:txEl>
                                              <p:pRg st="4" end="4"/>
                                            </p:txEl>
                                          </p:spTgt>
                                        </p:tgtEl>
                                        <p:attrNameLst>
                                          <p:attrName>style.visibility</p:attrName>
                                        </p:attrNameLst>
                                      </p:cBhvr>
                                      <p:to>
                                        <p:strVal val="visible"/>
                                      </p:to>
                                    </p:set>
                                    <p:anim calcmode="lin" valueType="num">
                                      <p:cBhvr additive="base">
                                        <p:cTn id="49" dur="500" fill="hold"/>
                                        <p:tgtEl>
                                          <p:spTgt spid="5">
                                            <p:txEl>
                                              <p:pRg st="4" end="4"/>
                                            </p:txEl>
                                          </p:spTgt>
                                        </p:tgtEl>
                                        <p:attrNameLst>
                                          <p:attrName>ppt_x</p:attrName>
                                        </p:attrNameLst>
                                      </p:cBhvr>
                                      <p:tavLst>
                                        <p:tav tm="0">
                                          <p:val>
                                            <p:strVal val="0-#ppt_w/2"/>
                                          </p:val>
                                        </p:tav>
                                        <p:tav tm="100000">
                                          <p:val>
                                            <p:strVal val="#ppt_x"/>
                                          </p:val>
                                        </p:tav>
                                      </p:tavLst>
                                    </p:anim>
                                    <p:anim calcmode="lin" valueType="num">
                                      <p:cBhvr additive="base">
                                        <p:cTn id="50" dur="500" fill="hold"/>
                                        <p:tgtEl>
                                          <p:spTgt spid="5">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5">
                                            <p:txEl>
                                              <p:pRg st="6" end="6"/>
                                            </p:txEl>
                                          </p:spTgt>
                                        </p:tgtEl>
                                        <p:attrNameLst>
                                          <p:attrName>style.visibility</p:attrName>
                                        </p:attrNameLst>
                                      </p:cBhvr>
                                      <p:to>
                                        <p:strVal val="visible"/>
                                      </p:to>
                                    </p:set>
                                    <p:anim calcmode="lin" valueType="num">
                                      <p:cBhvr additive="base">
                                        <p:cTn id="55" dur="500" fill="hold"/>
                                        <p:tgtEl>
                                          <p:spTgt spid="5">
                                            <p:txEl>
                                              <p:pRg st="6" end="6"/>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5">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numeru slajdu 2"/>
          <p:cNvSpPr>
            <a:spLocks noGrp="1"/>
          </p:cNvSpPr>
          <p:nvPr>
            <p:ph type="sldNum" sz="quarter" idx="12"/>
          </p:nvPr>
        </p:nvSpPr>
        <p:spPr/>
        <p:txBody>
          <a:bodyPr/>
          <a:lstStyle/>
          <a:p>
            <a:fld id="{4AF9E083-9040-4B0C-802A-CDD29C556519}" type="slidenum">
              <a:rPr lang="pl-PL" sz="2400" smtClean="0">
                <a:latin typeface="Arial" panose="020B0604020202020204" pitchFamily="34" charset="0"/>
                <a:cs typeface="Arial" panose="020B0604020202020204" pitchFamily="34" charset="0"/>
              </a:rPr>
              <a:pPr/>
              <a:t>43</a:t>
            </a:fld>
            <a:endParaRPr lang="pl-PL" sz="2400" dirty="0">
              <a:latin typeface="Arial" panose="020B0604020202020204" pitchFamily="34" charset="0"/>
              <a:cs typeface="Arial" panose="020B0604020202020204" pitchFamily="34" charset="0"/>
            </a:endParaRPr>
          </a:p>
        </p:txBody>
      </p:sp>
      <p:sp>
        <p:nvSpPr>
          <p:cNvPr id="2" name="Prostokąt 1"/>
          <p:cNvSpPr/>
          <p:nvPr/>
        </p:nvSpPr>
        <p:spPr>
          <a:xfrm>
            <a:off x="428596" y="44624"/>
            <a:ext cx="8535892" cy="646331"/>
          </a:xfrm>
          <a:prstGeom prst="rect">
            <a:avLst/>
          </a:prstGeom>
        </p:spPr>
        <p:txBody>
          <a:bodyPr wrap="square">
            <a:spAutoFit/>
          </a:bodyPr>
          <a:lstStyle/>
          <a:p>
            <a:pPr algn="just"/>
            <a:r>
              <a:rPr lang="pl-PL" dirty="0">
                <a:latin typeface="Arial" panose="020B0604020202020204" pitchFamily="34" charset="0"/>
                <a:ea typeface="Times New Roman" panose="02020603050405020304" pitchFamily="18" charset="0"/>
                <a:cs typeface="Arial" panose="020B0604020202020204" pitchFamily="34" charset="0"/>
              </a:rPr>
              <a:t>W 1842 roku oddano do użytku odcinek Kolei Górnośląskiej z Wrocławia do Oławy, stanowiący fragment budowanej z Górnego Śląska do Berlina magistrali. </a:t>
            </a:r>
            <a:endParaRPr lang="pl-PL" dirty="0">
              <a:latin typeface="Arial" panose="020B0604020202020204" pitchFamily="34" charset="0"/>
              <a:cs typeface="Arial" panose="020B0604020202020204" pitchFamily="34" charset="0"/>
            </a:endParaRPr>
          </a:p>
        </p:txBody>
      </p:sp>
      <p:sp>
        <p:nvSpPr>
          <p:cNvPr id="5" name="Prostokąt 4"/>
          <p:cNvSpPr/>
          <p:nvPr/>
        </p:nvSpPr>
        <p:spPr>
          <a:xfrm>
            <a:off x="428596" y="620688"/>
            <a:ext cx="8535892" cy="1200329"/>
          </a:xfrm>
          <a:prstGeom prst="rect">
            <a:avLst/>
          </a:prstGeom>
        </p:spPr>
        <p:txBody>
          <a:bodyPr wrap="square">
            <a:spAutoFit/>
          </a:bodyPr>
          <a:lstStyle/>
          <a:p>
            <a:pPr algn="just"/>
            <a:r>
              <a:rPr lang="pl-PL" dirty="0">
                <a:latin typeface="Arial" panose="020B0604020202020204" pitchFamily="34" charset="0"/>
                <a:ea typeface="Times New Roman" panose="02020603050405020304" pitchFamily="18" charset="0"/>
                <a:cs typeface="Arial" panose="020B0604020202020204" pitchFamily="34" charset="0"/>
              </a:rPr>
              <a:t>W Austrii w 1838 roku oddano pierwszy odcinek Kolei Północnej Cesarza Ferdynanda wiodący z </a:t>
            </a:r>
            <a:r>
              <a:rPr lang="pl-PL" dirty="0" err="1">
                <a:latin typeface="Arial" panose="020B0604020202020204" pitchFamily="34" charset="0"/>
                <a:ea typeface="Times New Roman" panose="02020603050405020304" pitchFamily="18" charset="0"/>
                <a:cs typeface="Arial" panose="020B0604020202020204" pitchFamily="34" charset="0"/>
              </a:rPr>
              <a:t>Floridsdorf</a:t>
            </a:r>
            <a:r>
              <a:rPr lang="pl-PL" dirty="0">
                <a:latin typeface="Arial" panose="020B0604020202020204" pitchFamily="34" charset="0"/>
                <a:ea typeface="Times New Roman" panose="02020603050405020304" pitchFamily="18" charset="0"/>
                <a:cs typeface="Arial" panose="020B0604020202020204" pitchFamily="34" charset="0"/>
              </a:rPr>
              <a:t> pod Wiedniem do Wagram. Zakładano że w ciągu 10 lat kolej ta poprzez Brno i Bogumin, dotrze do Oświęcimia i Bochni (z pominięciem Krakowa, który do Austrii wówczas nie należał). </a:t>
            </a:r>
            <a:endParaRPr lang="pl-PL" dirty="0">
              <a:latin typeface="Arial" panose="020B0604020202020204" pitchFamily="34" charset="0"/>
              <a:cs typeface="Arial" panose="020B0604020202020204" pitchFamily="34" charset="0"/>
            </a:endParaRPr>
          </a:p>
        </p:txBody>
      </p:sp>
      <p:sp>
        <p:nvSpPr>
          <p:cNvPr id="6" name="Prostokąt 5"/>
          <p:cNvSpPr/>
          <p:nvPr/>
        </p:nvSpPr>
        <p:spPr>
          <a:xfrm>
            <a:off x="329484" y="1796623"/>
            <a:ext cx="8547114" cy="1200329"/>
          </a:xfrm>
          <a:prstGeom prst="rect">
            <a:avLst/>
          </a:prstGeom>
        </p:spPr>
        <p:txBody>
          <a:bodyPr wrap="square">
            <a:spAutoFit/>
          </a:bodyPr>
          <a:lstStyle/>
          <a:p>
            <a:pPr algn="just"/>
            <a:r>
              <a:rPr lang="pl-PL" dirty="0">
                <a:latin typeface="Arial" panose="020B0604020202020204" pitchFamily="34" charset="0"/>
                <a:ea typeface="Times New Roman" panose="02020603050405020304" pitchFamily="18" charset="0"/>
                <a:cs typeface="Arial" panose="020B0604020202020204" pitchFamily="34" charset="0"/>
              </a:rPr>
              <a:t>W 1834 roku w podległym Rosji Królestwie Polskim powstał pomysł budowy linii kolejowej łączącej Warszawę przez Grodzisk Mazowiecki, Skierniewice, Koluszki, Piotrków Trybunalski, Częstochowę i Ząbkowice z Zagłębiem Dąbrowskim a dalej prowadzącej do Mysłowic za granicą pruską</a:t>
            </a:r>
            <a:endParaRPr lang="pl-PL" dirty="0">
              <a:latin typeface="Arial" panose="020B0604020202020204" pitchFamily="34" charset="0"/>
              <a:cs typeface="Arial" panose="020B0604020202020204" pitchFamily="34" charset="0"/>
            </a:endParaRPr>
          </a:p>
        </p:txBody>
      </p:sp>
      <p:sp>
        <p:nvSpPr>
          <p:cNvPr id="7" name="Prostokąt 6"/>
          <p:cNvSpPr/>
          <p:nvPr/>
        </p:nvSpPr>
        <p:spPr>
          <a:xfrm>
            <a:off x="329484" y="3075925"/>
            <a:ext cx="8660574" cy="1754326"/>
          </a:xfrm>
          <a:prstGeom prst="rect">
            <a:avLst/>
          </a:prstGeom>
        </p:spPr>
        <p:txBody>
          <a:bodyPr wrap="square">
            <a:spAutoFit/>
          </a:bodyPr>
          <a:lstStyle/>
          <a:p>
            <a:pPr algn="just"/>
            <a:r>
              <a:rPr lang="pl-PL" dirty="0">
                <a:solidFill>
                  <a:srgbClr val="FF0000"/>
                </a:solidFill>
                <a:latin typeface="Arial" pitchFamily="34" charset="0"/>
                <a:cs typeface="Arial" pitchFamily="34" charset="0"/>
              </a:rPr>
              <a:t>A co w Polsce?</a:t>
            </a:r>
          </a:p>
          <a:p>
            <a:pPr algn="just"/>
            <a:r>
              <a:rPr lang="pl-PL" dirty="0">
                <a:latin typeface="Arial" pitchFamily="34" charset="0"/>
                <a:cs typeface="Arial" pitchFamily="34" charset="0"/>
              </a:rPr>
              <a:t>Nie wyjaśniono ostatecznie, kto pierwszy wystąpił z koncepcją budowy pierwszej kolei żelaznej w Polsce</a:t>
            </a:r>
            <a:r>
              <a:rPr lang="pl-PL" dirty="0" smtClean="0">
                <a:latin typeface="Arial" pitchFamily="34" charset="0"/>
                <a:cs typeface="Arial" pitchFamily="34" charset="0"/>
              </a:rPr>
              <a:t>.</a:t>
            </a:r>
          </a:p>
          <a:p>
            <a:pPr algn="just"/>
            <a:r>
              <a:rPr lang="pl-PL" dirty="0" smtClean="0">
                <a:latin typeface="Arial" pitchFamily="34" charset="0"/>
                <a:cs typeface="Arial" pitchFamily="34" charset="0"/>
              </a:rPr>
              <a:t> </a:t>
            </a:r>
            <a:r>
              <a:rPr lang="pl-PL" dirty="0">
                <a:latin typeface="Arial" pitchFamily="34" charset="0"/>
                <a:cs typeface="Arial" pitchFamily="34" charset="0"/>
              </a:rPr>
              <a:t/>
            </a:r>
            <a:br>
              <a:rPr lang="pl-PL" dirty="0">
                <a:latin typeface="Arial" pitchFamily="34" charset="0"/>
                <a:cs typeface="Arial" pitchFamily="34" charset="0"/>
              </a:rPr>
            </a:br>
            <a:r>
              <a:rPr lang="pl-PL" dirty="0">
                <a:solidFill>
                  <a:srgbClr val="FF0000"/>
                </a:solidFill>
                <a:latin typeface="Arial" pitchFamily="34" charset="0"/>
                <a:cs typeface="Arial" pitchFamily="34" charset="0"/>
              </a:rPr>
              <a:t>Z  dokumentów znalezionych w archiwum po Banku Polskim  wynika, że Steinkellerowi przepisuje się całą niemal zasługę powstania u nas drogi żelaznej .</a:t>
            </a:r>
          </a:p>
        </p:txBody>
      </p:sp>
      <p:graphicFrame>
        <p:nvGraphicFramePr>
          <p:cNvPr id="8" name="Object 1"/>
          <p:cNvGraphicFramePr>
            <a:graphicFrameLocks noChangeAspect="1"/>
          </p:cNvGraphicFramePr>
          <p:nvPr>
            <p:extLst>
              <p:ext uri="{D42A27DB-BD31-4B8C-83A1-F6EECF244321}">
                <p14:modId xmlns:p14="http://schemas.microsoft.com/office/powerpoint/2010/main" val="467033857"/>
              </p:ext>
            </p:extLst>
          </p:nvPr>
        </p:nvGraphicFramePr>
        <p:xfrm>
          <a:off x="1475656" y="-138251"/>
          <a:ext cx="6048672" cy="8058132"/>
        </p:xfrm>
        <a:graphic>
          <a:graphicData uri="http://schemas.openxmlformats.org/presentationml/2006/ole">
            <mc:AlternateContent xmlns:mc="http://schemas.openxmlformats.org/markup-compatibility/2006">
              <mc:Choice xmlns:v="urn:schemas-microsoft-com:vml" Requires="v">
                <p:oleObj spid="_x0000_s162835" name="Acrobat Document" r:id="rId3" imgW="1892179" imgH="2520890" progId="AcroExch.Document.7">
                  <p:embed/>
                </p:oleObj>
              </mc:Choice>
              <mc:Fallback>
                <p:oleObj name="Acrobat Document" r:id="rId3" imgW="1892179" imgH="2520890" progId="AcroExch.Document.7">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75656" y="-138251"/>
                        <a:ext cx="6048672" cy="8058132"/>
                      </a:xfrm>
                      <a:prstGeom prst="rect">
                        <a:avLst/>
                      </a:prstGeom>
                      <a:noFill/>
                      <a:ln>
                        <a:noFill/>
                      </a:ln>
                      <a:effectLst/>
                      <a:extLst/>
                    </p:spPr>
                  </p:pic>
                </p:oleObj>
              </mc:Fallback>
            </mc:AlternateContent>
          </a:graphicData>
        </a:graphic>
      </p:graphicFrame>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0-#ppt_w/2"/>
                                          </p:val>
                                        </p:tav>
                                        <p:tav tm="100000">
                                          <p:val>
                                            <p:strVal val="#ppt_x"/>
                                          </p:val>
                                        </p:tav>
                                      </p:tavLst>
                                    </p:anim>
                                    <p:anim calcmode="lin" valueType="num">
                                      <p:cBhvr additive="base">
                                        <p:cTn id="14"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12"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0-#ppt_w/2"/>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4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numeru slajdu 1"/>
          <p:cNvSpPr>
            <a:spLocks noGrp="1"/>
          </p:cNvSpPr>
          <p:nvPr>
            <p:ph type="sldNum" sz="quarter" idx="12"/>
          </p:nvPr>
        </p:nvSpPr>
        <p:spPr/>
        <p:txBody>
          <a:bodyPr/>
          <a:lstStyle/>
          <a:p>
            <a:fld id="{4AF9E083-9040-4B0C-802A-CDD29C556519}" type="slidenum">
              <a:rPr lang="pl-PL" smtClean="0"/>
              <a:pPr/>
              <a:t>44</a:t>
            </a:fld>
            <a:endParaRPr lang="pl-PL" dirty="0"/>
          </a:p>
        </p:txBody>
      </p:sp>
      <p:sp>
        <p:nvSpPr>
          <p:cNvPr id="4" name="Prostokąt 3"/>
          <p:cNvSpPr/>
          <p:nvPr/>
        </p:nvSpPr>
        <p:spPr>
          <a:xfrm>
            <a:off x="395536" y="1"/>
            <a:ext cx="8748464" cy="5724644"/>
          </a:xfrm>
          <a:prstGeom prst="rect">
            <a:avLst/>
          </a:prstGeom>
        </p:spPr>
        <p:txBody>
          <a:bodyPr wrap="square">
            <a:spAutoFit/>
          </a:bodyPr>
          <a:lstStyle/>
          <a:p>
            <a:endParaRPr lang="pl-PL" dirty="0" smtClean="0">
              <a:latin typeface="Arial" pitchFamily="34" charset="0"/>
              <a:cs typeface="Arial" pitchFamily="34" charset="0"/>
            </a:endParaRPr>
          </a:p>
          <a:p>
            <a:endParaRPr lang="pl-PL" dirty="0" smtClean="0">
              <a:latin typeface="Arial" pitchFamily="34" charset="0"/>
              <a:cs typeface="Arial" pitchFamily="34" charset="0"/>
            </a:endParaRPr>
          </a:p>
          <a:p>
            <a:endParaRPr lang="pl-PL" dirty="0" smtClean="0">
              <a:latin typeface="Arial" pitchFamily="34" charset="0"/>
              <a:cs typeface="Arial" pitchFamily="34" charset="0"/>
            </a:endParaRPr>
          </a:p>
          <a:p>
            <a:endParaRPr lang="pl-PL" dirty="0" smtClean="0">
              <a:latin typeface="Arial" pitchFamily="34" charset="0"/>
              <a:cs typeface="Arial" pitchFamily="34" charset="0"/>
            </a:endParaRPr>
          </a:p>
          <a:p>
            <a:endParaRPr lang="pl-PL" dirty="0" smtClean="0">
              <a:latin typeface="Arial" pitchFamily="34" charset="0"/>
              <a:cs typeface="Arial" pitchFamily="34" charset="0"/>
            </a:endParaRPr>
          </a:p>
          <a:p>
            <a:endParaRPr lang="pl-PL" dirty="0" smtClean="0">
              <a:latin typeface="Arial" pitchFamily="34" charset="0"/>
              <a:cs typeface="Arial" pitchFamily="34" charset="0"/>
            </a:endParaRPr>
          </a:p>
          <a:p>
            <a:endParaRPr lang="pl-PL" dirty="0" smtClean="0">
              <a:latin typeface="Arial" pitchFamily="34" charset="0"/>
              <a:cs typeface="Arial" pitchFamily="34" charset="0"/>
            </a:endParaRPr>
          </a:p>
          <a:p>
            <a:endParaRPr lang="pl-PL" dirty="0" smtClean="0">
              <a:latin typeface="Arial" pitchFamily="34" charset="0"/>
              <a:cs typeface="Arial" pitchFamily="34" charset="0"/>
            </a:endParaRPr>
          </a:p>
          <a:p>
            <a:endParaRPr lang="pl-PL" dirty="0" smtClean="0">
              <a:latin typeface="Arial" pitchFamily="34" charset="0"/>
              <a:cs typeface="Arial" pitchFamily="34" charset="0"/>
            </a:endParaRPr>
          </a:p>
          <a:p>
            <a:endParaRPr lang="pl-PL" dirty="0" smtClean="0">
              <a:latin typeface="Arial" pitchFamily="34" charset="0"/>
              <a:cs typeface="Arial" pitchFamily="34" charset="0"/>
            </a:endParaRPr>
          </a:p>
          <a:p>
            <a:endParaRPr lang="pl-PL" dirty="0" smtClean="0">
              <a:latin typeface="Arial" pitchFamily="34" charset="0"/>
              <a:cs typeface="Arial" pitchFamily="34" charset="0"/>
            </a:endParaRPr>
          </a:p>
          <a:p>
            <a:endParaRPr lang="pl-PL" dirty="0" smtClean="0">
              <a:latin typeface="Arial" pitchFamily="34" charset="0"/>
              <a:cs typeface="Arial" pitchFamily="34" charset="0"/>
            </a:endParaRPr>
          </a:p>
          <a:p>
            <a:endParaRPr lang="pl-PL" dirty="0" smtClean="0">
              <a:latin typeface="Arial" pitchFamily="34" charset="0"/>
              <a:cs typeface="Arial" pitchFamily="34" charset="0"/>
            </a:endParaRPr>
          </a:p>
          <a:p>
            <a:endParaRPr lang="pl-PL" dirty="0" smtClean="0">
              <a:latin typeface="Arial" pitchFamily="34" charset="0"/>
              <a:cs typeface="Arial" pitchFamily="34" charset="0"/>
            </a:endParaRPr>
          </a:p>
          <a:p>
            <a:endParaRPr lang="pl-PL" dirty="0" smtClean="0">
              <a:latin typeface="Arial" pitchFamily="34" charset="0"/>
              <a:cs typeface="Arial" pitchFamily="34" charset="0"/>
            </a:endParaRPr>
          </a:p>
          <a:p>
            <a:endParaRPr lang="pl-PL" dirty="0" smtClean="0">
              <a:latin typeface="Arial" pitchFamily="34" charset="0"/>
              <a:cs typeface="Arial" pitchFamily="34" charset="0"/>
            </a:endParaRPr>
          </a:p>
          <a:p>
            <a:endParaRPr lang="pl-PL" dirty="0" smtClean="0">
              <a:latin typeface="Arial" pitchFamily="34" charset="0"/>
              <a:cs typeface="Arial" pitchFamily="34" charset="0"/>
            </a:endParaRPr>
          </a:p>
          <a:p>
            <a:endParaRPr lang="pl-PL" dirty="0" smtClean="0">
              <a:latin typeface="Arial" pitchFamily="34" charset="0"/>
              <a:cs typeface="Arial" pitchFamily="34" charset="0"/>
            </a:endParaRPr>
          </a:p>
          <a:p>
            <a:endParaRPr lang="pl-PL" dirty="0" smtClean="0">
              <a:latin typeface="Arial" pitchFamily="34" charset="0"/>
              <a:cs typeface="Arial" pitchFamily="34" charset="0"/>
            </a:endParaRPr>
          </a:p>
          <a:p>
            <a:endParaRPr lang="pl-PL" sz="2400" dirty="0" smtClean="0">
              <a:latin typeface="Arial" pitchFamily="34" charset="0"/>
              <a:cs typeface="Arial" pitchFamily="34" charset="0"/>
            </a:endParaRPr>
          </a:p>
        </p:txBody>
      </p:sp>
      <p:pic>
        <p:nvPicPr>
          <p:cNvPr id="5" name="Picture 2" descr="C:\Users\Komp-1\Desktop\Nowy folder (2)\2.png"/>
          <p:cNvPicPr>
            <a:picLocks noChangeAspect="1" noChangeArrowheads="1"/>
          </p:cNvPicPr>
          <p:nvPr/>
        </p:nvPicPr>
        <p:blipFill>
          <a:blip r:embed="rId2" cstate="print"/>
          <a:srcRect/>
          <a:stretch>
            <a:fillRect/>
          </a:stretch>
        </p:blipFill>
        <p:spPr bwMode="auto">
          <a:xfrm>
            <a:off x="1212704" y="0"/>
            <a:ext cx="6743672" cy="6057171"/>
          </a:xfrm>
          <a:prstGeom prst="rect">
            <a:avLst/>
          </a:prstGeom>
          <a:noFill/>
        </p:spPr>
      </p:pic>
      <p:sp>
        <p:nvSpPr>
          <p:cNvPr id="3" name="Prostokąt 2"/>
          <p:cNvSpPr/>
          <p:nvPr/>
        </p:nvSpPr>
        <p:spPr>
          <a:xfrm>
            <a:off x="0" y="5962054"/>
            <a:ext cx="9144000" cy="923330"/>
          </a:xfrm>
          <a:prstGeom prst="rect">
            <a:avLst/>
          </a:prstGeom>
        </p:spPr>
        <p:txBody>
          <a:bodyPr wrap="square">
            <a:spAutoFit/>
          </a:bodyPr>
          <a:lstStyle/>
          <a:p>
            <a:pPr algn="just"/>
            <a:r>
              <a:rPr lang="pl-PL" dirty="0">
                <a:latin typeface="Arial" panose="020B0604020202020204" pitchFamily="34" charset="0"/>
                <a:cs typeface="Arial" panose="020B0604020202020204" pitchFamily="34" charset="0"/>
              </a:rPr>
              <a:t>Wybrana została 307 </a:t>
            </a:r>
            <a:r>
              <a:rPr lang="pl-PL" dirty="0" smtClean="0">
                <a:latin typeface="Arial" panose="020B0604020202020204" pitchFamily="34" charset="0"/>
                <a:cs typeface="Arial" panose="020B0604020202020204" pitchFamily="34" charset="0"/>
              </a:rPr>
              <a:t>km </a:t>
            </a:r>
            <a:r>
              <a:rPr lang="pl-PL" dirty="0">
                <a:latin typeface="Arial" panose="020B0604020202020204" pitchFamily="34" charset="0"/>
                <a:cs typeface="Arial" panose="020B0604020202020204" pitchFamily="34" charset="0"/>
              </a:rPr>
              <a:t>trasa, linii kolejowej – nazwana później warszawsko-wiedeńską prowadząca z: Warszawy poprzez Skierniewice (z odgałęzieniem do Łowicza), Koluszki, Piotrków, Częstochowę, </a:t>
            </a:r>
            <a:r>
              <a:rPr lang="pl-PL" dirty="0" smtClean="0">
                <a:latin typeface="Arial" panose="020B0604020202020204" pitchFamily="34" charset="0"/>
                <a:cs typeface="Arial" panose="020B0604020202020204" pitchFamily="34" charset="0"/>
              </a:rPr>
              <a:t>Dąbrowę Górniczą, </a:t>
            </a:r>
            <a:r>
              <a:rPr lang="pl-PL" dirty="0">
                <a:latin typeface="Arial" panose="020B0604020202020204" pitchFamily="34" charset="0"/>
                <a:cs typeface="Arial" panose="020B0604020202020204" pitchFamily="34" charset="0"/>
              </a:rPr>
              <a:t>Maczki. </a:t>
            </a:r>
            <a:endParaRPr lang="pl-PL" dirty="0"/>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numeru slajdu 1"/>
          <p:cNvSpPr>
            <a:spLocks noGrp="1"/>
          </p:cNvSpPr>
          <p:nvPr>
            <p:ph type="sldNum" sz="quarter" idx="12"/>
          </p:nvPr>
        </p:nvSpPr>
        <p:spPr/>
        <p:txBody>
          <a:bodyPr/>
          <a:lstStyle/>
          <a:p>
            <a:fld id="{4AF9E083-9040-4B0C-802A-CDD29C556519}" type="slidenum">
              <a:rPr lang="pl-PL" smtClean="0"/>
              <a:pPr/>
              <a:t>45</a:t>
            </a:fld>
            <a:endParaRPr lang="pl-PL" dirty="0"/>
          </a:p>
        </p:txBody>
      </p:sp>
      <p:pic>
        <p:nvPicPr>
          <p:cNvPr id="263170" name="Picture 2" descr="C:\Users\Komp-1\Desktop\Nowy folder (2)\3.png"/>
          <p:cNvPicPr>
            <a:picLocks noChangeAspect="1" noChangeArrowheads="1"/>
          </p:cNvPicPr>
          <p:nvPr/>
        </p:nvPicPr>
        <p:blipFill>
          <a:blip r:embed="rId2" cstate="print"/>
          <a:srcRect/>
          <a:stretch>
            <a:fillRect/>
          </a:stretch>
        </p:blipFill>
        <p:spPr bwMode="auto">
          <a:xfrm>
            <a:off x="0" y="0"/>
            <a:ext cx="8682992" cy="6702457"/>
          </a:xfrm>
          <a:prstGeom prst="rect">
            <a:avLst/>
          </a:prstGeom>
          <a:noFill/>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ymbol zastępczy numeru slajdu 2"/>
          <p:cNvSpPr>
            <a:spLocks noGrp="1"/>
          </p:cNvSpPr>
          <p:nvPr>
            <p:ph type="sldNum" sz="quarter" idx="12"/>
          </p:nvPr>
        </p:nvSpPr>
        <p:spPr/>
        <p:txBody>
          <a:bodyPr/>
          <a:lstStyle/>
          <a:p>
            <a:fld id="{4AF9E083-9040-4B0C-802A-CDD29C556519}" type="slidenum">
              <a:rPr lang="pl-PL" smtClean="0"/>
              <a:pPr/>
              <a:t>46</a:t>
            </a:fld>
            <a:endParaRPr lang="pl-PL" dirty="0"/>
          </a:p>
        </p:txBody>
      </p:sp>
      <p:pic>
        <p:nvPicPr>
          <p:cNvPr id="153601" name="Picture 1" descr="C:\Documents and Settings\Użytkownik.HP\Pulpit\zdjecia\14.jpg"/>
          <p:cNvPicPr>
            <a:picLocks noChangeAspect="1" noChangeArrowheads="1"/>
          </p:cNvPicPr>
          <p:nvPr/>
        </p:nvPicPr>
        <p:blipFill>
          <a:blip r:embed="rId2" cstate="print"/>
          <a:srcRect/>
          <a:stretch>
            <a:fillRect/>
          </a:stretch>
        </p:blipFill>
        <p:spPr bwMode="auto">
          <a:xfrm>
            <a:off x="-1416844" y="-581144"/>
            <a:ext cx="11821492" cy="6602431"/>
          </a:xfrm>
          <a:prstGeom prst="rect">
            <a:avLst/>
          </a:prstGeom>
          <a:noFill/>
        </p:spPr>
      </p:pic>
      <p:sp>
        <p:nvSpPr>
          <p:cNvPr id="4" name="Prostokąt 3"/>
          <p:cNvSpPr/>
          <p:nvPr/>
        </p:nvSpPr>
        <p:spPr>
          <a:xfrm>
            <a:off x="2714248" y="6228020"/>
            <a:ext cx="3715504" cy="369332"/>
          </a:xfrm>
          <a:prstGeom prst="rect">
            <a:avLst/>
          </a:prstGeom>
        </p:spPr>
        <p:txBody>
          <a:bodyPr wrap="none">
            <a:spAutoFit/>
          </a:bodyPr>
          <a:lstStyle/>
          <a:p>
            <a:r>
              <a:rPr lang="pl-PL" dirty="0">
                <a:latin typeface="Arial" pitchFamily="34" charset="0"/>
                <a:cs typeface="Arial" pitchFamily="34" charset="0"/>
              </a:rPr>
              <a:t>Wagon  osobowy  z  ok. 1845 roku</a:t>
            </a:r>
            <a:endParaRPr lang="pl-PL" dirty="0"/>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ymbol zastępczy numeru slajdu 1"/>
          <p:cNvSpPr>
            <a:spLocks noGrp="1"/>
          </p:cNvSpPr>
          <p:nvPr>
            <p:ph type="sldNum" sz="quarter" idx="12"/>
          </p:nvPr>
        </p:nvSpPr>
        <p:spPr/>
        <p:txBody>
          <a:bodyPr/>
          <a:lstStyle/>
          <a:p>
            <a:fld id="{4AF9E083-9040-4B0C-802A-CDD29C556519}" type="slidenum">
              <a:rPr lang="pl-PL" smtClean="0"/>
              <a:pPr/>
              <a:t>47</a:t>
            </a:fld>
            <a:endParaRPr lang="pl-PL" dirty="0"/>
          </a:p>
        </p:txBody>
      </p:sp>
      <p:sp>
        <p:nvSpPr>
          <p:cNvPr id="5" name="Prostokąt 4"/>
          <p:cNvSpPr/>
          <p:nvPr/>
        </p:nvSpPr>
        <p:spPr>
          <a:xfrm>
            <a:off x="179512" y="260648"/>
            <a:ext cx="8784976" cy="1477328"/>
          </a:xfrm>
          <a:prstGeom prst="rect">
            <a:avLst/>
          </a:prstGeom>
        </p:spPr>
        <p:txBody>
          <a:bodyPr wrap="square">
            <a:spAutoFit/>
          </a:bodyPr>
          <a:lstStyle/>
          <a:p>
            <a:r>
              <a:rPr lang="pl-PL" b="1" dirty="0" smtClean="0">
                <a:latin typeface="Arial" panose="020B0604020202020204" pitchFamily="34" charset="0"/>
                <a:ea typeface="Times New Roman" panose="02020603050405020304" pitchFamily="18" charset="0"/>
                <a:cs typeface="Arial" panose="020B0604020202020204" pitchFamily="34" charset="0"/>
              </a:rPr>
              <a:t>A w Krakowie? </a:t>
            </a:r>
          </a:p>
          <a:p>
            <a:endParaRPr lang="pl-PL" b="1" dirty="0" smtClean="0">
              <a:latin typeface="Arial" panose="020B0604020202020204" pitchFamily="34" charset="0"/>
              <a:ea typeface="Times New Roman" panose="02020603050405020304" pitchFamily="18" charset="0"/>
              <a:cs typeface="Arial" panose="020B0604020202020204" pitchFamily="34" charset="0"/>
            </a:endParaRPr>
          </a:p>
          <a:p>
            <a:r>
              <a:rPr lang="pl-PL" dirty="0" smtClean="0">
                <a:latin typeface="Arial" panose="020B0604020202020204" pitchFamily="34" charset="0"/>
                <a:ea typeface="Times New Roman" panose="02020603050405020304" pitchFamily="18" charset="0"/>
                <a:cs typeface="Arial" panose="020B0604020202020204" pitchFamily="34" charset="0"/>
              </a:rPr>
              <a:t>Senat </a:t>
            </a:r>
            <a:r>
              <a:rPr lang="pl-PL" dirty="0">
                <a:latin typeface="Arial" panose="020B0604020202020204" pitchFamily="34" charset="0"/>
                <a:ea typeface="Times New Roman" panose="02020603050405020304" pitchFamily="18" charset="0"/>
                <a:cs typeface="Arial" panose="020B0604020202020204" pitchFamily="34" charset="0"/>
              </a:rPr>
              <a:t>Wolnego Miasta Krakowa postanowił nie pozostawiać Krakowa na uboczu budowanej właśnie sieci kolejowej, i w 1844 r. postanowił o budowie linii kolejowej Krakowsko-Górnośląskiej. </a:t>
            </a:r>
            <a:endParaRPr lang="pl-PL" dirty="0">
              <a:latin typeface="Arial" panose="020B0604020202020204" pitchFamily="34" charset="0"/>
              <a:cs typeface="Arial" panose="020B0604020202020204" pitchFamily="34" charset="0"/>
            </a:endParaRPr>
          </a:p>
        </p:txBody>
      </p:sp>
      <p:sp>
        <p:nvSpPr>
          <p:cNvPr id="6" name="Prostokąt 5"/>
          <p:cNvSpPr/>
          <p:nvPr/>
        </p:nvSpPr>
        <p:spPr>
          <a:xfrm>
            <a:off x="241176" y="1630541"/>
            <a:ext cx="8507288" cy="646331"/>
          </a:xfrm>
          <a:prstGeom prst="rect">
            <a:avLst/>
          </a:prstGeom>
        </p:spPr>
        <p:txBody>
          <a:bodyPr wrap="square">
            <a:spAutoFit/>
          </a:bodyPr>
          <a:lstStyle/>
          <a:p>
            <a:r>
              <a:rPr lang="pl-PL" dirty="0">
                <a:latin typeface="Arial" panose="020B0604020202020204" pitchFamily="34" charset="0"/>
                <a:ea typeface="Times New Roman" panose="02020603050405020304" pitchFamily="18" charset="0"/>
                <a:cs typeface="Arial" panose="020B0604020202020204" pitchFamily="34" charset="0"/>
              </a:rPr>
              <a:t>Odcinek o długości 65 km miał połączyć Kraków z Mysłowicami w Prusach, skąd kolej już wiodła dalej na zachód do Berlina. </a:t>
            </a:r>
            <a:endParaRPr lang="pl-PL" dirty="0">
              <a:latin typeface="Arial" panose="020B0604020202020204" pitchFamily="34" charset="0"/>
              <a:cs typeface="Arial" panose="020B0604020202020204" pitchFamily="34" charset="0"/>
            </a:endParaRPr>
          </a:p>
        </p:txBody>
      </p:sp>
      <p:sp>
        <p:nvSpPr>
          <p:cNvPr id="7" name="Prostokąt 6"/>
          <p:cNvSpPr/>
          <p:nvPr/>
        </p:nvSpPr>
        <p:spPr>
          <a:xfrm>
            <a:off x="179512" y="2217638"/>
            <a:ext cx="8784976" cy="923330"/>
          </a:xfrm>
          <a:prstGeom prst="rect">
            <a:avLst/>
          </a:prstGeom>
        </p:spPr>
        <p:txBody>
          <a:bodyPr wrap="square">
            <a:spAutoFit/>
          </a:bodyPr>
          <a:lstStyle/>
          <a:p>
            <a:r>
              <a:rPr lang="pl-PL" dirty="0">
                <a:latin typeface="Arial" panose="020B0604020202020204" pitchFamily="34" charset="0"/>
                <a:ea typeface="Times New Roman" panose="02020603050405020304" pitchFamily="18" charset="0"/>
                <a:cs typeface="Arial" panose="020B0604020202020204" pitchFamily="34" charset="0"/>
              </a:rPr>
              <a:t>Austriacy planowali budowę do Mysłowic odnogi swojej Kolei Północnej, zatem Kraków zyskałby połączenie ze stolicami obu państw - zaborców, oraz z Warszawą w Królestwie Polskim.</a:t>
            </a:r>
            <a:endParaRPr lang="pl-PL" dirty="0">
              <a:latin typeface="Arial" panose="020B0604020202020204" pitchFamily="34" charset="0"/>
              <a:cs typeface="Arial" panose="020B0604020202020204" pitchFamily="34" charset="0"/>
            </a:endParaRPr>
          </a:p>
        </p:txBody>
      </p:sp>
      <p:sp>
        <p:nvSpPr>
          <p:cNvPr id="8" name="Prostokąt 7"/>
          <p:cNvSpPr/>
          <p:nvPr/>
        </p:nvSpPr>
        <p:spPr>
          <a:xfrm>
            <a:off x="182358" y="3140968"/>
            <a:ext cx="8782130" cy="1200329"/>
          </a:xfrm>
          <a:prstGeom prst="rect">
            <a:avLst/>
          </a:prstGeom>
        </p:spPr>
        <p:txBody>
          <a:bodyPr wrap="square">
            <a:spAutoFit/>
          </a:bodyPr>
          <a:lstStyle/>
          <a:p>
            <a:pPr algn="just"/>
            <a:r>
              <a:rPr lang="pl-PL" dirty="0" smtClean="0">
                <a:latin typeface="Arial" panose="020B0604020202020204" pitchFamily="34" charset="0"/>
                <a:ea typeface="Times New Roman" panose="02020603050405020304" pitchFamily="18" charset="0"/>
                <a:cs typeface="Arial" panose="020B0604020202020204" pitchFamily="34" charset="0"/>
              </a:rPr>
              <a:t>Prace </a:t>
            </a:r>
            <a:r>
              <a:rPr lang="pl-PL" dirty="0">
                <a:latin typeface="Arial" panose="020B0604020202020204" pitchFamily="34" charset="0"/>
                <a:ea typeface="Times New Roman" panose="02020603050405020304" pitchFamily="18" charset="0"/>
                <a:cs typeface="Arial" panose="020B0604020202020204" pitchFamily="34" charset="0"/>
              </a:rPr>
              <a:t>budowlane rozpoczęto w 1845 roku od uroczystego wmurowania kamienia węgielnego pod budowę dworca w Krakowie. Przeprowadzono też rozmowy z towarzystwem budowy kolei Warszawsko-Wiedeńskiej, aby połączenie kolei zlokalizować nie w Prusach tylko w Rzeczpospolitej Krakowskiej. </a:t>
            </a:r>
            <a:endParaRPr lang="pl-PL" dirty="0">
              <a:latin typeface="Arial" panose="020B0604020202020204" pitchFamily="34" charset="0"/>
              <a:cs typeface="Arial" panose="020B0604020202020204" pitchFamily="34" charset="0"/>
            </a:endParaRPr>
          </a:p>
        </p:txBody>
      </p:sp>
      <p:sp>
        <p:nvSpPr>
          <p:cNvPr id="9" name="Prostokąt 8"/>
          <p:cNvSpPr/>
          <p:nvPr/>
        </p:nvSpPr>
        <p:spPr>
          <a:xfrm>
            <a:off x="189282" y="4341297"/>
            <a:ext cx="8775206" cy="646331"/>
          </a:xfrm>
          <a:prstGeom prst="rect">
            <a:avLst/>
          </a:prstGeom>
        </p:spPr>
        <p:txBody>
          <a:bodyPr wrap="square">
            <a:spAutoFit/>
          </a:bodyPr>
          <a:lstStyle/>
          <a:p>
            <a:r>
              <a:rPr lang="pl-PL" dirty="0">
                <a:latin typeface="Arial" panose="020B0604020202020204" pitchFamily="34" charset="0"/>
                <a:ea typeface="Times New Roman" panose="02020603050405020304" pitchFamily="18" charset="0"/>
                <a:cs typeface="Arial" panose="020B0604020202020204" pitchFamily="34" charset="0"/>
              </a:rPr>
              <a:t>Ustalenia były pomyślne - wyznaczono graniczną stację Granica (dziś Maczki), a stacją węzłową została Szczakowa. </a:t>
            </a:r>
            <a:endParaRPr lang="pl-PL" dirty="0">
              <a:latin typeface="Arial" panose="020B0604020202020204" pitchFamily="34" charset="0"/>
              <a:cs typeface="Arial" panose="020B0604020202020204" pitchFamily="34" charset="0"/>
            </a:endParaRPr>
          </a:p>
        </p:txBody>
      </p:sp>
      <p:sp>
        <p:nvSpPr>
          <p:cNvPr id="10" name="Prostokąt 9"/>
          <p:cNvSpPr/>
          <p:nvPr/>
        </p:nvSpPr>
        <p:spPr>
          <a:xfrm>
            <a:off x="179512" y="4987628"/>
            <a:ext cx="8775206" cy="1574149"/>
          </a:xfrm>
          <a:prstGeom prst="rect">
            <a:avLst/>
          </a:prstGeom>
        </p:spPr>
        <p:txBody>
          <a:bodyPr wrap="square">
            <a:spAutoFit/>
          </a:bodyPr>
          <a:lstStyle/>
          <a:p>
            <a:pPr algn="just">
              <a:lnSpc>
                <a:spcPct val="107000"/>
              </a:lnSpc>
              <a:spcAft>
                <a:spcPts val="0"/>
              </a:spcAft>
            </a:pPr>
            <a:r>
              <a:rPr lang="pl-PL" dirty="0">
                <a:latin typeface="Arial" panose="020B0604020202020204" pitchFamily="34" charset="0"/>
                <a:ea typeface="Times New Roman" panose="02020603050405020304" pitchFamily="18" charset="0"/>
                <a:cs typeface="Arial" panose="020B0604020202020204" pitchFamily="34" charset="0"/>
              </a:rPr>
              <a:t>Prace przy budowie kolei Krakowsko-Górnośląskiej przebiegały sprawnie. </a:t>
            </a:r>
            <a:r>
              <a:rPr lang="pl-PL" dirty="0" smtClean="0">
                <a:latin typeface="Arial" panose="020B0604020202020204" pitchFamily="34" charset="0"/>
                <a:ea typeface="Times New Roman" panose="02020603050405020304" pitchFamily="18" charset="0"/>
                <a:cs typeface="Arial" panose="020B0604020202020204" pitchFamily="34" charset="0"/>
              </a:rPr>
              <a:t>Niestety </a:t>
            </a:r>
            <a:r>
              <a:rPr lang="pl-PL" dirty="0">
                <a:latin typeface="Arial" panose="020B0604020202020204" pitchFamily="34" charset="0"/>
                <a:ea typeface="Times New Roman" panose="02020603050405020304" pitchFamily="18" charset="0"/>
                <a:cs typeface="Arial" panose="020B0604020202020204" pitchFamily="34" charset="0"/>
              </a:rPr>
              <a:t>w 1846 roku w Krakowie wybuchło powstanie, po którego upadku Wolne Miasto Kraków </a:t>
            </a:r>
            <a:r>
              <a:rPr lang="pl-PL" dirty="0" smtClean="0">
                <a:latin typeface="Arial" panose="020B0604020202020204" pitchFamily="34" charset="0"/>
                <a:ea typeface="Times New Roman" panose="02020603050405020304" pitchFamily="18" charset="0"/>
                <a:cs typeface="Arial" panose="020B0604020202020204" pitchFamily="34" charset="0"/>
              </a:rPr>
              <a:t>przestało istnieć, </a:t>
            </a:r>
            <a:r>
              <a:rPr lang="pl-PL" dirty="0">
                <a:latin typeface="Arial" panose="020B0604020202020204" pitchFamily="34" charset="0"/>
                <a:ea typeface="Times New Roman" panose="02020603050405020304" pitchFamily="18" charset="0"/>
                <a:cs typeface="Arial" panose="020B0604020202020204" pitchFamily="34" charset="0"/>
              </a:rPr>
              <a:t>a jego terytorium zostało przyłączone do Austrii. Zatem inauguracyjny przejazd pierwszego w Krakowie pociągu w </a:t>
            </a:r>
            <a:r>
              <a:rPr lang="pl-PL" dirty="0" smtClean="0">
                <a:latin typeface="Arial" panose="020B0604020202020204" pitchFamily="34" charset="0"/>
                <a:ea typeface="Times New Roman" panose="02020603050405020304" pitchFamily="18" charset="0"/>
                <a:cs typeface="Arial" panose="020B0604020202020204" pitchFamily="34" charset="0"/>
              </a:rPr>
              <a:t>13 października 1847 </a:t>
            </a:r>
            <a:r>
              <a:rPr lang="pl-PL" dirty="0">
                <a:latin typeface="Arial" panose="020B0604020202020204" pitchFamily="34" charset="0"/>
                <a:ea typeface="Times New Roman" panose="02020603050405020304" pitchFamily="18" charset="0"/>
                <a:cs typeface="Arial" panose="020B0604020202020204" pitchFamily="34" charset="0"/>
              </a:rPr>
              <a:t>roku miał miejsce już w zupełnie nowej sytuacji politycznej...</a:t>
            </a:r>
            <a:endParaRPr lang="pl-PL" sz="1600" dirty="0">
              <a:effectLst/>
              <a:latin typeface="Arial" panose="020B0604020202020204" pitchFamily="34" charset="0"/>
              <a:ea typeface="Calibri" panose="020F0502020204030204" pitchFamily="34" charset="0"/>
              <a:cs typeface="Arial" panose="020B0604020202020204" pitchFamily="34" charset="0"/>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nodeType="clickEffect">
                                  <p:stCondLst>
                                    <p:cond delay="0"/>
                                  </p:stCondLst>
                                  <p:childTnLst>
                                    <p:set>
                                      <p:cBhvr>
                                        <p:cTn id="6" dur="1" fill="hold">
                                          <p:stCondLst>
                                            <p:cond delay="0"/>
                                          </p:stCondLst>
                                        </p:cTn>
                                        <p:tgtEl>
                                          <p:spTgt spid="5">
                                            <p:txEl>
                                              <p:pRg st="2" end="2"/>
                                            </p:txEl>
                                          </p:spTgt>
                                        </p:tgtEl>
                                        <p:attrNameLst>
                                          <p:attrName>style.visibility</p:attrName>
                                        </p:attrNameLst>
                                      </p:cBhvr>
                                      <p:to>
                                        <p:strVal val="visible"/>
                                      </p:to>
                                    </p:set>
                                    <p:anim calcmode="lin" valueType="num">
                                      <p:cBhvr additive="base">
                                        <p:cTn id="7" dur="500" fill="hold"/>
                                        <p:tgtEl>
                                          <p:spTgt spid="5">
                                            <p:txEl>
                                              <p:pRg st="2" end="2"/>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5">
                                            <p:txEl>
                                              <p:pRg st="2" end="2"/>
                                            </p:txEl>
                                          </p:spTgt>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0-#ppt_w/2"/>
                                          </p:val>
                                        </p:tav>
                                        <p:tav tm="100000">
                                          <p:val>
                                            <p:strVal val="#ppt_x"/>
                                          </p:val>
                                        </p:tav>
                                      </p:tavLst>
                                    </p:anim>
                                    <p:anim calcmode="lin" valueType="num">
                                      <p:cBhvr additive="base">
                                        <p:cTn id="14"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12"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0-#ppt_w/2"/>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3"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1+#ppt_w/2"/>
                                          </p:val>
                                        </p:tav>
                                        <p:tav tm="100000">
                                          <p:val>
                                            <p:strVal val="#ppt_x"/>
                                          </p:val>
                                        </p:tav>
                                      </p:tavLst>
                                    </p:anim>
                                    <p:anim calcmode="lin" valueType="num">
                                      <p:cBhvr additive="base">
                                        <p:cTn id="26" dur="500" fill="hold"/>
                                        <p:tgtEl>
                                          <p:spTgt spid="8"/>
                                        </p:tgtEl>
                                        <p:attrNameLst>
                                          <p:attrName>ppt_y</p:attrName>
                                        </p:attrNameLst>
                                      </p:cBhvr>
                                      <p:tavLst>
                                        <p:tav tm="0">
                                          <p:val>
                                            <p:strVal val="0-#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2"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1+#ppt_w/2"/>
                                          </p:val>
                                        </p:tav>
                                        <p:tav tm="100000">
                                          <p:val>
                                            <p:strVal val="#ppt_x"/>
                                          </p:val>
                                        </p:tav>
                                      </p:tavLst>
                                    </p:anim>
                                    <p:anim calcmode="lin" valueType="num">
                                      <p:cBhvr additive="base">
                                        <p:cTn id="32"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500" fill="hold"/>
                                        <p:tgtEl>
                                          <p:spTgt spid="10"/>
                                        </p:tgtEl>
                                        <p:attrNameLst>
                                          <p:attrName>ppt_x</p:attrName>
                                        </p:attrNameLst>
                                      </p:cBhvr>
                                      <p:tavLst>
                                        <p:tav tm="0">
                                          <p:val>
                                            <p:strVal val="#ppt_x"/>
                                          </p:val>
                                        </p:tav>
                                        <p:tav tm="100000">
                                          <p:val>
                                            <p:strVal val="#ppt_x"/>
                                          </p:val>
                                        </p:tav>
                                      </p:tavLst>
                                    </p:anim>
                                    <p:anim calcmode="lin" valueType="num">
                                      <p:cBhvr additive="base">
                                        <p:cTn id="3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P spid="10"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Użytkownik.HP\Pulpit\zdjecia\15.jpg"/>
          <p:cNvPicPr>
            <a:picLocks noChangeAspect="1" noChangeArrowheads="1"/>
          </p:cNvPicPr>
          <p:nvPr/>
        </p:nvPicPr>
        <p:blipFill>
          <a:blip r:embed="rId2" cstate="print"/>
          <a:srcRect/>
          <a:stretch>
            <a:fillRect/>
          </a:stretch>
        </p:blipFill>
        <p:spPr bwMode="auto">
          <a:xfrm>
            <a:off x="2195736" y="122512"/>
            <a:ext cx="5286412" cy="6735488"/>
          </a:xfrm>
          <a:prstGeom prst="rect">
            <a:avLst/>
          </a:prstGeom>
          <a:noFill/>
        </p:spPr>
      </p:pic>
      <p:sp>
        <p:nvSpPr>
          <p:cNvPr id="3" name="Symbol zastępczy numeru slajdu 2"/>
          <p:cNvSpPr>
            <a:spLocks noGrp="1"/>
          </p:cNvSpPr>
          <p:nvPr>
            <p:ph type="sldNum" sz="quarter" idx="12"/>
          </p:nvPr>
        </p:nvSpPr>
        <p:spPr/>
        <p:txBody>
          <a:bodyPr/>
          <a:lstStyle/>
          <a:p>
            <a:fld id="{4AF9E083-9040-4B0C-802A-CDD29C556519}" type="slidenum">
              <a:rPr lang="pl-PL" smtClean="0"/>
              <a:pPr/>
              <a:t>48</a:t>
            </a:fld>
            <a:endParaRPr lang="pl-PL" dirty="0"/>
          </a:p>
        </p:txBody>
      </p:sp>
      <p:sp>
        <p:nvSpPr>
          <p:cNvPr id="2" name="pole tekstowe 1"/>
          <p:cNvSpPr txBox="1"/>
          <p:nvPr/>
        </p:nvSpPr>
        <p:spPr>
          <a:xfrm>
            <a:off x="179511" y="332656"/>
            <a:ext cx="8784977" cy="1200329"/>
          </a:xfrm>
          <a:prstGeom prst="rect">
            <a:avLst/>
          </a:prstGeom>
          <a:noFill/>
        </p:spPr>
        <p:txBody>
          <a:bodyPr wrap="square" rtlCol="0">
            <a:spAutoFit/>
          </a:bodyPr>
          <a:lstStyle/>
          <a:p>
            <a:pPr algn="just"/>
            <a:r>
              <a:rPr lang="pl-PL" dirty="0" smtClean="0">
                <a:latin typeface="Arial" panose="020B0604020202020204" pitchFamily="34" charset="0"/>
                <a:cs typeface="Arial" panose="020B0604020202020204" pitchFamily="34" charset="0"/>
              </a:rPr>
              <a:t>W dniu 13 października 1847 roku z uderzeniem godziny wpół do dziewiątej odjechał w swoją podróż pierwszy pociąg w kierunku Mysłowic. Uroczystość ta miała miejsce na nowo wybudowanym dworcu kolejowym, była tym znaczniejsza, że odbyła się </a:t>
            </a:r>
          </a:p>
          <a:p>
            <a:pPr algn="just"/>
            <a:r>
              <a:rPr lang="pl-PL" dirty="0" smtClean="0">
                <a:latin typeface="Arial" panose="020B0604020202020204" pitchFamily="34" charset="0"/>
                <a:cs typeface="Arial" panose="020B0604020202020204" pitchFamily="34" charset="0"/>
              </a:rPr>
              <a:t>w stolicy Wolnego, Niepodległego, ściśle neutralnego Królewskiego Miasta Krakowa.</a:t>
            </a:r>
            <a:endParaRPr lang="pl-PL" dirty="0">
              <a:latin typeface="Arial" panose="020B0604020202020204" pitchFamily="34" charset="0"/>
              <a:cs typeface="Arial" panose="020B0604020202020204" pitchFamily="34" charset="0"/>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5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az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6552" y="1968947"/>
            <a:ext cx="10046704" cy="4752528"/>
          </a:xfrm>
          <a:prstGeom prst="rect">
            <a:avLst/>
          </a:prstGeom>
        </p:spPr>
      </p:pic>
      <p:sp>
        <p:nvSpPr>
          <p:cNvPr id="2" name="Symbol zastępczy numeru slajdu 1"/>
          <p:cNvSpPr>
            <a:spLocks noGrp="1"/>
          </p:cNvSpPr>
          <p:nvPr>
            <p:ph type="sldNum" sz="quarter" idx="12"/>
          </p:nvPr>
        </p:nvSpPr>
        <p:spPr/>
        <p:txBody>
          <a:bodyPr/>
          <a:lstStyle/>
          <a:p>
            <a:fld id="{4AF9E083-9040-4B0C-802A-CDD29C556519}" type="slidenum">
              <a:rPr lang="pl-PL" smtClean="0"/>
              <a:pPr/>
              <a:t>49</a:t>
            </a:fld>
            <a:endParaRPr lang="pl-PL" dirty="0"/>
          </a:p>
        </p:txBody>
      </p:sp>
      <p:sp>
        <p:nvSpPr>
          <p:cNvPr id="3" name="Prostokąt 2"/>
          <p:cNvSpPr/>
          <p:nvPr/>
        </p:nvSpPr>
        <p:spPr>
          <a:xfrm>
            <a:off x="1259632" y="404664"/>
            <a:ext cx="5993950" cy="923330"/>
          </a:xfrm>
          <a:prstGeom prst="rect">
            <a:avLst/>
          </a:prstGeom>
          <a:no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none" lIns="91440" tIns="45720" rIns="91440" bIns="45720">
            <a:prstTxWarp prst="textDeflateTop">
              <a:avLst/>
            </a:prstTxWarp>
            <a:spAutoFit/>
            <a:scene3d>
              <a:camera prst="orthographicFront"/>
              <a:lightRig rig="threePt" dir="t"/>
            </a:scene3d>
            <a:sp3d extrusionH="57150">
              <a:bevelT w="38100" h="38100" prst="angle"/>
            </a:sp3d>
          </a:bodyPr>
          <a:lstStyle/>
          <a:p>
            <a:pPr algn="ctr"/>
            <a:r>
              <a:rPr lang="pl-PL" sz="5400" b="0" cap="none" spc="0" dirty="0" smtClean="0">
                <a:ln w="0"/>
                <a:gradFill>
                  <a:gsLst>
                    <a:gs pos="0">
                      <a:schemeClr val="accent5">
                        <a:lumMod val="50000"/>
                      </a:schemeClr>
                    </a:gs>
                    <a:gs pos="50000">
                      <a:schemeClr val="accent5"/>
                    </a:gs>
                    <a:gs pos="100000">
                      <a:schemeClr val="accent5">
                        <a:lumMod val="60000"/>
                        <a:lumOff val="40000"/>
                      </a:schemeClr>
                    </a:gs>
                  </a:gsLst>
                  <a:lin ang="5400000"/>
                </a:gradFill>
                <a:effectLst>
                  <a:glow rad="139700">
                    <a:srgbClr val="0070C0">
                      <a:alpha val="40000"/>
                    </a:srgbClr>
                  </a:glow>
                  <a:innerShdw blurRad="63500" dist="76200" dir="13500000">
                    <a:srgbClr val="0070C0">
                      <a:alpha val="50000"/>
                    </a:srgbClr>
                  </a:innerShdw>
                  <a:reflection blurRad="6350" stA="53000" endA="300" endPos="35500" dir="5400000" sy="-90000" algn="bl" rotWithShape="0"/>
                </a:effectLst>
              </a:rPr>
              <a:t>Dziękuję za uwagę</a:t>
            </a:r>
            <a:endParaRPr lang="pl-PL" sz="5400" b="0" cap="none" spc="0" dirty="0">
              <a:ln w="0"/>
              <a:gradFill>
                <a:gsLst>
                  <a:gs pos="0">
                    <a:schemeClr val="accent5">
                      <a:lumMod val="50000"/>
                    </a:schemeClr>
                  </a:gs>
                  <a:gs pos="50000">
                    <a:schemeClr val="accent5"/>
                  </a:gs>
                  <a:gs pos="100000">
                    <a:schemeClr val="accent5">
                      <a:lumMod val="60000"/>
                      <a:lumOff val="40000"/>
                    </a:schemeClr>
                  </a:gs>
                </a:gsLst>
                <a:lin ang="5400000"/>
              </a:gradFill>
              <a:effectLst>
                <a:glow rad="139700">
                  <a:srgbClr val="0070C0">
                    <a:alpha val="40000"/>
                  </a:srgbClr>
                </a:glow>
                <a:innerShdw blurRad="63500" dist="76200" dir="13500000">
                  <a:srgbClr val="0070C0">
                    <a:alpha val="50000"/>
                  </a:srgbClr>
                </a:innerShdw>
                <a:reflection blurRad="6350" stA="53000" endA="300" endPos="35500" dir="5400000" sy="-90000" algn="bl" rotWithShape="0"/>
              </a:effectLst>
            </a:endParaRPr>
          </a:p>
        </p:txBody>
      </p:sp>
    </p:spTree>
    <p:extLst>
      <p:ext uri="{BB962C8B-B14F-4D97-AF65-F5344CB8AC3E}">
        <p14:creationId xmlns:p14="http://schemas.microsoft.com/office/powerpoint/2010/main" val="396584661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style.rotation</p:attrName>
                                        </p:attrNameLst>
                                      </p:cBhvr>
                                      <p:tavLst>
                                        <p:tav tm="0">
                                          <p:val>
                                            <p:fltVal val="720"/>
                                          </p:val>
                                        </p:tav>
                                        <p:tav tm="100000">
                                          <p:val>
                                            <p:fltVal val="0"/>
                                          </p:val>
                                        </p:tav>
                                      </p:tavLst>
                                    </p:anim>
                                    <p:anim calcmode="lin" valueType="num">
                                      <p:cBhvr>
                                        <p:cTn id="9" dur="2000" fill="hold"/>
                                        <p:tgtEl>
                                          <p:spTgt spid="3"/>
                                        </p:tgtEl>
                                        <p:attrNameLst>
                                          <p:attrName>ppt_h</p:attrName>
                                        </p:attrNameLst>
                                      </p:cBhvr>
                                      <p:tavLst>
                                        <p:tav tm="0">
                                          <p:val>
                                            <p:fltVal val="0"/>
                                          </p:val>
                                        </p:tav>
                                        <p:tav tm="100000">
                                          <p:val>
                                            <p:strVal val="#ppt_h"/>
                                          </p:val>
                                        </p:tav>
                                      </p:tavLst>
                                    </p:anim>
                                    <p:anim calcmode="lin" valueType="num">
                                      <p:cBhvr>
                                        <p:cTn id="10" dur="2000" fill="hold"/>
                                        <p:tgtEl>
                                          <p:spTgt spid="3"/>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theme/theme1.xml><?xml version="1.0" encoding="utf-8"?>
<a:theme xmlns:a="http://schemas.openxmlformats.org/drawingml/2006/main" name="Motyw pakietu Office">
  <a:themeElements>
    <a:clrScheme name="Pakiet 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akiet 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Pakiet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Motyw pakietu Office">
  <a:themeElements>
    <a:clrScheme name="Pakiet 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akiet 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Pakiet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6166</TotalTime>
  <Words>2806</Words>
  <Application>Microsoft Office PowerPoint</Application>
  <PresentationFormat>Pokaz na ekranie (4:3)</PresentationFormat>
  <Paragraphs>209</Paragraphs>
  <Slides>49</Slides>
  <Notes>3</Notes>
  <HiddenSlides>0</HiddenSlides>
  <MMClips>0</MMClips>
  <ScaleCrop>false</ScaleCrop>
  <HeadingPairs>
    <vt:vector size="8" baseType="variant">
      <vt:variant>
        <vt:lpstr>Używane czcionki</vt:lpstr>
      </vt:variant>
      <vt:variant>
        <vt:i4>3</vt:i4>
      </vt:variant>
      <vt:variant>
        <vt:lpstr>Motyw</vt:lpstr>
      </vt:variant>
      <vt:variant>
        <vt:i4>1</vt:i4>
      </vt:variant>
      <vt:variant>
        <vt:lpstr>Osadzone serwery OLE</vt:lpstr>
      </vt:variant>
      <vt:variant>
        <vt:i4>1</vt:i4>
      </vt:variant>
      <vt:variant>
        <vt:lpstr>Tytuły slajdów</vt:lpstr>
      </vt:variant>
      <vt:variant>
        <vt:i4>49</vt:i4>
      </vt:variant>
    </vt:vector>
  </HeadingPairs>
  <TitlesOfParts>
    <vt:vector size="54" baseType="lpstr">
      <vt:lpstr>Arial</vt:lpstr>
      <vt:lpstr>Calibri</vt:lpstr>
      <vt:lpstr>Times New Roman</vt:lpstr>
      <vt:lpstr>Motyw pakietu Office</vt:lpstr>
      <vt:lpstr>Acrobat Document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Pojazd konny na szynach </vt:lpstr>
      <vt:lpstr>Dyliżans konny na  szynach</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 „Niezrównana” Hacwortha </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Pierwszy pociąg w Anglii 27 X 1825</vt:lpstr>
      <vt:lpstr>Prezentacja programu PowerPoint</vt:lpstr>
      <vt:lpstr>                </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vector>
  </TitlesOfParts>
  <Company>KONCEPT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Narodziny   kolei !!!</dc:title>
  <dc:creator>Serwis</dc:creator>
  <cp:lastModifiedBy>Jerzy Hydzik</cp:lastModifiedBy>
  <cp:revision>511</cp:revision>
  <dcterms:created xsi:type="dcterms:W3CDTF">2015-07-29T17:14:43Z</dcterms:created>
  <dcterms:modified xsi:type="dcterms:W3CDTF">2017-10-16T05:52:26Z</dcterms:modified>
</cp:coreProperties>
</file>