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41" r:id="rId4"/>
    <p:sldId id="259" r:id="rId5"/>
    <p:sldId id="272" r:id="rId6"/>
    <p:sldId id="260" r:id="rId7"/>
    <p:sldId id="299" r:id="rId8"/>
    <p:sldId id="326" r:id="rId9"/>
    <p:sldId id="317" r:id="rId10"/>
    <p:sldId id="261" r:id="rId11"/>
    <p:sldId id="262" r:id="rId12"/>
    <p:sldId id="308" r:id="rId13"/>
    <p:sldId id="339" r:id="rId14"/>
    <p:sldId id="333" r:id="rId15"/>
    <p:sldId id="345" r:id="rId16"/>
    <p:sldId id="304" r:id="rId17"/>
    <p:sldId id="335" r:id="rId18"/>
    <p:sldId id="342" r:id="rId19"/>
    <p:sldId id="343" r:id="rId20"/>
    <p:sldId id="344" r:id="rId21"/>
    <p:sldId id="312" r:id="rId22"/>
    <p:sldId id="305" r:id="rId23"/>
    <p:sldId id="324" r:id="rId24"/>
    <p:sldId id="287" r:id="rId25"/>
    <p:sldId id="321" r:id="rId26"/>
    <p:sldId id="265" r:id="rId27"/>
    <p:sldId id="280" r:id="rId28"/>
    <p:sldId id="330" r:id="rId29"/>
    <p:sldId id="288" r:id="rId30"/>
    <p:sldId id="270" r:id="rId31"/>
    <p:sldId id="297" r:id="rId32"/>
    <p:sldId id="274" r:id="rId33"/>
    <p:sldId id="279" r:id="rId34"/>
    <p:sldId id="283" r:id="rId35"/>
    <p:sldId id="328" r:id="rId36"/>
    <p:sldId id="290" r:id="rId37"/>
    <p:sldId id="310" r:id="rId38"/>
    <p:sldId id="271" r:id="rId39"/>
    <p:sldId id="275" r:id="rId40"/>
    <p:sldId id="293" r:id="rId41"/>
    <p:sldId id="276" r:id="rId42"/>
    <p:sldId id="277" r:id="rId43"/>
    <p:sldId id="294" r:id="rId4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73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2017-10-18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142976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1214414" y="1285860"/>
            <a:ext cx="664373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b="1" i="1" dirty="0" smtClean="0"/>
              <a:t>„</a:t>
            </a:r>
            <a:r>
              <a:rPr lang="pl-PL" sz="3200" b="1" i="1" dirty="0"/>
              <a:t>Pociągi popularne” jako forma turystyki kolejowej </a:t>
            </a:r>
          </a:p>
          <a:p>
            <a:pPr algn="ctr"/>
            <a:r>
              <a:rPr lang="pl-PL" sz="3200" b="1" i="1" dirty="0"/>
              <a:t>w dwudziestoleciu międzywojennym</a:t>
            </a:r>
          </a:p>
          <a:p>
            <a:endParaRPr lang="pl-PL" b="1" dirty="0" smtClean="0"/>
          </a:p>
          <a:p>
            <a:endParaRPr lang="pl-PL" b="1" dirty="0" smtClean="0"/>
          </a:p>
          <a:p>
            <a:endParaRPr lang="pl-PL" b="1" dirty="0" smtClean="0"/>
          </a:p>
          <a:p>
            <a:pPr algn="ctr"/>
            <a:r>
              <a:rPr lang="pl-PL" sz="2800" b="1" dirty="0" smtClean="0"/>
              <a:t>Iwona Kawalla-</a:t>
            </a:r>
            <a:r>
              <a:rPr lang="pl-PL" sz="2800" b="1" dirty="0" err="1" smtClean="0"/>
              <a:t>Lulewicz</a:t>
            </a:r>
            <a:endParaRPr lang="pl-PL" sz="2800" b="1" dirty="0" smtClean="0"/>
          </a:p>
          <a:p>
            <a:pPr algn="ctr"/>
            <a:r>
              <a:rPr lang="pl-PL" sz="3200" dirty="0"/>
              <a:t>  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4869160"/>
            <a:ext cx="16002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ymbol zastępczy obrazu 4" descr="Fs13348-IX.jpg"/>
          <p:cNvPicPr>
            <a:picLocks noChangeAspect="1"/>
          </p:cNvPicPr>
          <p:nvPr/>
        </p:nvPicPr>
        <p:blipFill>
          <a:blip r:embed="rId2" cstate="print"/>
          <a:srcRect l="6250" r="6250"/>
          <a:stretch>
            <a:fillRect/>
          </a:stretch>
        </p:blipFill>
        <p:spPr>
          <a:xfrm>
            <a:off x="539552" y="188640"/>
            <a:ext cx="8122210" cy="5256584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763688" y="5229200"/>
            <a:ext cx="55556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Turyści w Tatrach, ok. 1930 r., fot. S. </a:t>
            </a:r>
            <a:r>
              <a:rPr lang="pl-PL" sz="2000" b="1" dirty="0" err="1" smtClean="0"/>
              <a:t>Kolowca</a:t>
            </a:r>
            <a:r>
              <a:rPr lang="pl-PL" sz="2000" b="1" dirty="0" smtClean="0"/>
              <a:t>, </a:t>
            </a:r>
          </a:p>
          <a:p>
            <a:pPr algn="ctr"/>
            <a:r>
              <a:rPr lang="pl-PL" sz="2000" b="1" dirty="0" smtClean="0"/>
              <a:t>wł. MHK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95536" y="2708920"/>
            <a:ext cx="29523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Wenecja, 1910 r., </a:t>
            </a:r>
          </a:p>
          <a:p>
            <a:r>
              <a:rPr lang="pl-PL" sz="2000" b="1" dirty="0" smtClean="0"/>
              <a:t>autor fot. nieznany, </a:t>
            </a:r>
          </a:p>
          <a:p>
            <a:r>
              <a:rPr lang="pl-PL" sz="2000" b="1" dirty="0" smtClean="0"/>
              <a:t>wł. MHK</a:t>
            </a:r>
            <a:endParaRPr lang="pl-PL" sz="2000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287" y="0"/>
            <a:ext cx="570071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6618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wona\Desktop\Mapy komunikacyjne woj krakowskie l.30-te kopia\PIC_1-P-750-5 Kraków 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6907" y="0"/>
            <a:ext cx="5001322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0" y="2852936"/>
            <a:ext cx="3851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000" b="1" dirty="0" smtClean="0"/>
              <a:t>Młodzi pasażerowie pociągu popularnego relacji Kraków</a:t>
            </a:r>
          </a:p>
          <a:p>
            <a:pPr algn="ctr"/>
            <a:r>
              <a:rPr lang="pl-PL" sz="2000" b="1" dirty="0" smtClean="0"/>
              <a:t>Zakopane, 1938 r., wł. NAC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wona\Desktop\pociągi\cache_25426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9000" y="0"/>
            <a:ext cx="4895000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14282" y="2428868"/>
            <a:ext cx="33575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Młodzi pasażerowie pociągu</a:t>
            </a:r>
          </a:p>
          <a:p>
            <a:pPr algn="ctr"/>
            <a:r>
              <a:rPr lang="pl-PL" sz="2000" b="1" dirty="0" smtClean="0"/>
              <a:t> popularnego relacji Kraków-Zakopane, 1938 r., </a:t>
            </a:r>
            <a:r>
              <a:rPr lang="pl-PL" sz="2000" b="1" dirty="0"/>
              <a:t>wł. NAC</a:t>
            </a:r>
          </a:p>
          <a:p>
            <a:pPr algn="ctr"/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kawalla\Desktop\PIC_1-N-2940-1 Warszawa maj 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1059" y="-1"/>
            <a:ext cx="3282941" cy="4719227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187624" y="980728"/>
            <a:ext cx="3995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Wycieczka dzieci</a:t>
            </a:r>
          </a:p>
          <a:p>
            <a:pPr algn="ctr"/>
            <a:r>
              <a:rPr lang="pl-PL" sz="2000" b="1" dirty="0"/>
              <a:t> z Polesia do stolicy, 1938 r., wł. NAC</a:t>
            </a:r>
          </a:p>
          <a:p>
            <a:pPr algn="ctr"/>
            <a:endParaRPr lang="pl-PL" sz="2000" b="1" dirty="0"/>
          </a:p>
        </p:txBody>
      </p:sp>
      <p:pic>
        <p:nvPicPr>
          <p:cNvPr id="5" name="Picture 2" descr="C:\Users\ikawalla\Desktop\PIC_1-N-2940-2 Warszawa maj 19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09" y="2741839"/>
            <a:ext cx="5851550" cy="41161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15616" y="4509120"/>
            <a:ext cx="6656784" cy="2160240"/>
          </a:xfrm>
        </p:spPr>
        <p:txBody>
          <a:bodyPr>
            <a:normAutofit/>
          </a:bodyPr>
          <a:lstStyle/>
          <a:p>
            <a:endParaRPr lang="pl-PL" sz="2000" b="1" dirty="0" smtClean="0">
              <a:solidFill>
                <a:schemeClr val="tx1"/>
              </a:solidFill>
              <a:latin typeface="+mj-lt"/>
            </a:endParaRPr>
          </a:p>
          <a:p>
            <a:endParaRPr lang="pl-PL" sz="2000" b="1" dirty="0" smtClean="0">
              <a:solidFill>
                <a:schemeClr val="tx1"/>
              </a:solidFill>
              <a:latin typeface="+mj-lt"/>
            </a:endParaRPr>
          </a:p>
          <a:p>
            <a:endParaRPr lang="pl-PL" sz="2000" b="1" dirty="0" smtClean="0">
              <a:solidFill>
                <a:schemeClr val="tx1"/>
              </a:solidFill>
              <a:latin typeface="+mj-lt"/>
            </a:endParaRPr>
          </a:p>
          <a:p>
            <a:r>
              <a:rPr lang="pl-PL" sz="2000" b="1" dirty="0" smtClean="0">
                <a:solidFill>
                  <a:schemeClr val="tx1"/>
                </a:solidFill>
                <a:latin typeface="+mj-lt"/>
              </a:rPr>
              <a:t>Odjazd pociągu z harcerzami z krakowskiego dworca, 1937 r., IKC, wł. NAC</a:t>
            </a:r>
            <a:endParaRPr lang="pl-PL" sz="20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15" y="116632"/>
            <a:ext cx="7522485" cy="54726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086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iwona\Desktop\kok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0015" y="116632"/>
            <a:ext cx="5773985" cy="6432889"/>
          </a:xfrm>
          <a:prstGeom prst="rect">
            <a:avLst/>
          </a:prstGeom>
          <a:noFill/>
        </p:spPr>
      </p:pic>
      <p:sp>
        <p:nvSpPr>
          <p:cNvPr id="2" name="pole tekstowe 1"/>
          <p:cNvSpPr txBox="1"/>
          <p:nvPr/>
        </p:nvSpPr>
        <p:spPr>
          <a:xfrm>
            <a:off x="323528" y="2564904"/>
            <a:ext cx="36963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Karta uczestnictwa </a:t>
            </a:r>
          </a:p>
          <a:p>
            <a:r>
              <a:rPr lang="pl-PL" sz="2000" b="1" dirty="0" smtClean="0"/>
              <a:t>w wycieczce </a:t>
            </a:r>
          </a:p>
          <a:p>
            <a:r>
              <a:rPr lang="pl-PL" sz="2000" b="1" dirty="0" smtClean="0"/>
              <a:t>pociągiem popularnym </a:t>
            </a:r>
          </a:p>
          <a:p>
            <a:r>
              <a:rPr lang="pl-PL" sz="2000" b="1" dirty="0" smtClean="0"/>
              <a:t>z Wilna do Krakowa, 1935 r. 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71939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95536" y="5661248"/>
            <a:ext cx="8208912" cy="1080120"/>
          </a:xfrm>
        </p:spPr>
        <p:txBody>
          <a:bodyPr>
            <a:normAutofit fontScale="40000" lnSpcReduction="20000"/>
          </a:bodyPr>
          <a:lstStyle/>
          <a:p>
            <a:endParaRPr lang="pl-PL" sz="2000" b="1" dirty="0" smtClean="0">
              <a:solidFill>
                <a:schemeClr val="tx1"/>
              </a:solidFill>
            </a:endParaRPr>
          </a:p>
          <a:p>
            <a:endParaRPr lang="pl-PL" sz="2400" b="1" dirty="0" smtClean="0">
              <a:solidFill>
                <a:schemeClr val="tx1"/>
              </a:solidFill>
            </a:endParaRPr>
          </a:p>
          <a:p>
            <a:r>
              <a:rPr lang="pl-PL" sz="5000" b="1" dirty="0" smtClean="0">
                <a:solidFill>
                  <a:schemeClr val="tx1"/>
                </a:solidFill>
              </a:rPr>
              <a:t>Biuro Propagandy Turystyki PKP „Orbis” w Krakowie, </a:t>
            </a:r>
          </a:p>
          <a:p>
            <a:r>
              <a:rPr lang="pl-PL" sz="5000" b="1" dirty="0" smtClean="0">
                <a:solidFill>
                  <a:schemeClr val="tx1"/>
                </a:solidFill>
              </a:rPr>
              <a:t>lata 30. XX w., wł. MHK</a:t>
            </a:r>
            <a:endParaRPr lang="pl-PL" sz="5000" b="1" dirty="0">
              <a:solidFill>
                <a:schemeClr val="tx1"/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3175"/>
            <a:ext cx="7461938" cy="54845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79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IC_1-P-3614-12.jpg"/>
          <p:cNvPicPr>
            <a:picLocks noChangeAspect="1" noChangeArrowheads="1"/>
          </p:cNvPicPr>
          <p:nvPr/>
        </p:nvPicPr>
        <p:blipFill>
          <a:blip r:embed="rId2" cstate="print"/>
          <a:srcRect l="1333" r="1333"/>
          <a:stretch>
            <a:fillRect/>
          </a:stretch>
        </p:blipFill>
        <p:spPr bwMode="auto">
          <a:xfrm>
            <a:off x="503649" y="188640"/>
            <a:ext cx="7751577" cy="547260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1403648" y="5483388"/>
            <a:ext cx="63830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Pawilon Ligi Popierania Turystyki w Wiśle, 1937 r., wł. NAC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IC_1-S-3597-1.jpg"/>
          <p:cNvPicPr>
            <a:picLocks noChangeAspect="1" noChangeArrowheads="1"/>
          </p:cNvPicPr>
          <p:nvPr/>
        </p:nvPicPr>
        <p:blipFill>
          <a:blip r:embed="rId2" cstate="print"/>
          <a:srcRect l="6706" r="6706"/>
          <a:stretch>
            <a:fillRect/>
          </a:stretch>
        </p:blipFill>
        <p:spPr bwMode="auto">
          <a:xfrm>
            <a:off x="467544" y="148026"/>
            <a:ext cx="8089315" cy="4958292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1571604" y="5072074"/>
            <a:ext cx="6000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Biuro Ligi Popierania Turystyki w Zakopanem, 1937 r., wł. NAC 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wona\Desktop\mmm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674" y="6369"/>
            <a:ext cx="4648887" cy="6851631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07504" y="2492896"/>
            <a:ext cx="92277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Artykuł promujący </a:t>
            </a:r>
          </a:p>
          <a:p>
            <a:r>
              <a:rPr lang="pl-PL" sz="2000" b="1" dirty="0" smtClean="0"/>
              <a:t>biura turystyczne LPT </a:t>
            </a:r>
          </a:p>
          <a:p>
            <a:r>
              <a:rPr lang="pl-PL" sz="2000" b="1" dirty="0" smtClean="0"/>
              <a:t>w miesięczniku „Turysta w Polsce” </a:t>
            </a:r>
          </a:p>
          <a:p>
            <a:r>
              <a:rPr lang="pl-PL" sz="2000" b="1" dirty="0" smtClean="0"/>
              <a:t>z 1937 r.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wona\Desktop\pociągi\p-nart1-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624" y="0"/>
            <a:ext cx="4286250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071538" y="2571744"/>
            <a:ext cx="2071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Afisz reklamowy Ligi Popierania Turystyki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244321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62" y="116632"/>
            <a:ext cx="8899276" cy="273724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8" y="3068960"/>
            <a:ext cx="8940800" cy="2755900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2411760" y="6021288"/>
            <a:ext cx="4722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„Propaganda” pociągów popularnych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214222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iwona\Desktop\turys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2905" y="5970"/>
            <a:ext cx="4464496" cy="6872104"/>
          </a:xfrm>
          <a:prstGeom prst="rect">
            <a:avLst/>
          </a:prstGeom>
          <a:noFill/>
        </p:spPr>
      </p:pic>
      <p:pic>
        <p:nvPicPr>
          <p:cNvPr id="3" name="Picture 2" descr="C:\Users\iwona\Desktop\jil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00788"/>
            <a:ext cx="3024336" cy="4573386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251521" y="5373216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/>
              <a:t>Kalendarz turystyczny </a:t>
            </a:r>
          </a:p>
          <a:p>
            <a:r>
              <a:rPr lang="pl-PL" b="1"/>
              <a:t> informujący o organizowaniu przejazdów pociągami popularnymi, miesięcznik „Turysta w Polsce”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60434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2050" name="Picture 2" descr="C:\Users\iwona\Desktop\canva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6772" y="-99392"/>
            <a:ext cx="13897544" cy="7128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iwona\Desktop\0071.T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2278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ymbol zastępczy zawartości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464" y="0"/>
            <a:ext cx="4358055" cy="6860701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49933" y="2996952"/>
            <a:ext cx="3332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/>
              <a:t>Afisz reklamowy </a:t>
            </a:r>
          </a:p>
          <a:p>
            <a:pPr algn="ctr"/>
            <a:r>
              <a:rPr lang="pl-PL" b="1"/>
              <a:t>Ligi Popierania Turystyki z 1938 r.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218288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245" y="0"/>
            <a:ext cx="4658489" cy="6844835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33909" y="3068960"/>
            <a:ext cx="3332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/>
              <a:t>Afisz reklamowy </a:t>
            </a:r>
          </a:p>
          <a:p>
            <a:pPr algn="ctr"/>
            <a:r>
              <a:rPr lang="pl-PL" b="1"/>
              <a:t>Ligi Popierania Turystyki z 1939 r.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242276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067" y="0"/>
            <a:ext cx="5124324" cy="6832432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333909" y="3140968"/>
            <a:ext cx="3332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/>
              <a:t>Afisz reklamowy </a:t>
            </a:r>
          </a:p>
          <a:p>
            <a:pPr algn="ctr"/>
            <a:r>
              <a:rPr lang="pl-PL" b="1"/>
              <a:t>Ligi Popierania Turystyki z 1938 r.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114273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36912" y="-99392"/>
            <a:ext cx="16607802" cy="66693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420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iwona\Desktop\jijkmkj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1714" y="-27384"/>
            <a:ext cx="4556590" cy="6885384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827584" y="2564904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Afisz reklamujący</a:t>
            </a:r>
          </a:p>
          <a:p>
            <a:r>
              <a:rPr lang="pl-PL" sz="2000" b="1" dirty="0" smtClean="0"/>
              <a:t>pociągi do Krakowa</a:t>
            </a:r>
            <a:endParaRPr lang="pl-PL" sz="20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750" y="0"/>
            <a:ext cx="4726780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683568" y="278092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Afisz </a:t>
            </a:r>
            <a:r>
              <a:rPr lang="pl-PL" sz="2000" b="1" dirty="0" smtClean="0"/>
              <a:t>reklamujący </a:t>
            </a:r>
          </a:p>
          <a:p>
            <a:pPr algn="ctr"/>
            <a:r>
              <a:rPr lang="pl-PL" sz="2000" b="1" dirty="0" smtClean="0"/>
              <a:t>Dni Krakowa, 1939 r.</a:t>
            </a:r>
          </a:p>
        </p:txBody>
      </p:sp>
    </p:spTree>
    <p:extLst>
      <p:ext uri="{BB962C8B-B14F-4D97-AF65-F5344CB8AC3E}">
        <p14:creationId xmlns="" xmlns:p14="http://schemas.microsoft.com/office/powerpoint/2010/main" val="2723929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kawalla\Desktop\PIC_1-G-3096 Pociąg turystyczny Kraków - Worochta z Os 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7455" y="0"/>
            <a:ext cx="4944139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428596" y="2571744"/>
            <a:ext cx="3143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Pociąg turystyczny (świąteczny)</a:t>
            </a:r>
          </a:p>
          <a:p>
            <a:pPr algn="ctr"/>
            <a:r>
              <a:rPr lang="pl-PL" sz="2000" b="1" dirty="0" smtClean="0"/>
              <a:t>relacji Kraków – </a:t>
            </a:r>
            <a:r>
              <a:rPr lang="pl-PL" sz="2000" b="1" dirty="0" err="1" smtClean="0"/>
              <a:t>Worochta</a:t>
            </a:r>
            <a:r>
              <a:rPr lang="pl-PL" sz="2000" b="1" dirty="0" smtClean="0"/>
              <a:t>, 1930 r., wł. NAC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713776" y="2564904"/>
            <a:ext cx="3744423" cy="1035546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539552" y="2708920"/>
            <a:ext cx="2880320" cy="3528393"/>
          </a:xfrm>
        </p:spPr>
        <p:txBody>
          <a:bodyPr>
            <a:normAutofit/>
          </a:bodyPr>
          <a:lstStyle/>
          <a:p>
            <a:r>
              <a:rPr lang="pl-PL" sz="2000" b="1" dirty="0" smtClean="0">
                <a:solidFill>
                  <a:schemeClr val="tx1"/>
                </a:solidFill>
              </a:rPr>
              <a:t>Wycieczka górali do Krakowa, 1936 r., wł. NAC</a:t>
            </a:r>
            <a:endParaRPr lang="pl-PL" sz="2000" b="1" dirty="0">
              <a:solidFill>
                <a:schemeClr val="tx1"/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777" y="0"/>
            <a:ext cx="4464859" cy="68448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32824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cache_25426409.jpg"/>
          <p:cNvPicPr>
            <a:picLocks noChangeAspect="1" noChangeArrowheads="1"/>
          </p:cNvPicPr>
          <p:nvPr/>
        </p:nvPicPr>
        <p:blipFill>
          <a:blip r:embed="rId2" cstate="print"/>
          <a:srcRect l="2409" r="2409"/>
          <a:stretch>
            <a:fillRect/>
          </a:stretch>
        </p:blipFill>
        <p:spPr bwMode="auto">
          <a:xfrm>
            <a:off x="827584" y="188640"/>
            <a:ext cx="7605488" cy="5018054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785918" y="5143512"/>
            <a:ext cx="5551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Pociąg popularny na stacji w Zakopanem, 1933 r., wł. NAC </a:t>
            </a:r>
            <a:endParaRPr lang="pl-PL" sz="20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wona\Desktop\pociągi\cache_254264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0"/>
            <a:ext cx="4819973" cy="6874387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642910" y="2071678"/>
            <a:ext cx="27860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Harcerze </a:t>
            </a:r>
          </a:p>
          <a:p>
            <a:pPr algn="ctr"/>
            <a:r>
              <a:rPr lang="pl-PL" sz="2000" b="1" dirty="0" smtClean="0"/>
              <a:t>w oczekiwaniu</a:t>
            </a:r>
          </a:p>
          <a:p>
            <a:pPr algn="ctr"/>
            <a:r>
              <a:rPr lang="pl-PL" sz="2000" b="1" dirty="0" smtClean="0"/>
              <a:t> na odjazd pociągu </a:t>
            </a:r>
          </a:p>
          <a:p>
            <a:pPr algn="ctr"/>
            <a:r>
              <a:rPr lang="pl-PL" sz="2000" b="1" dirty="0" smtClean="0"/>
              <a:t>wycieczkowego, </a:t>
            </a:r>
          </a:p>
          <a:p>
            <a:pPr algn="ctr"/>
            <a:r>
              <a:rPr lang="pl-PL" sz="2000" b="1" dirty="0" smtClean="0"/>
              <a:t>lata międzywojenne,</a:t>
            </a:r>
          </a:p>
          <a:p>
            <a:pPr algn="ctr"/>
            <a:r>
              <a:rPr lang="pl-PL" sz="2000" b="1" dirty="0" smtClean="0"/>
              <a:t> wł. NAC</a:t>
            </a:r>
            <a:endParaRPr lang="pl-PL" sz="20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iwona\Desktop\pociągi\pociągi ilość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692696"/>
            <a:ext cx="7140202" cy="322009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714480" y="4286256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Liczba i miejsce wyjazdu i zjazdu pociągów popularnych w latach 1933-1936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39529083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.iplsc.com/worochta-stolica-sportow-zimowych-ii-rp/0003RIH8Y9EA5YE5-C317-F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6628" y="0"/>
            <a:ext cx="4607372" cy="6831621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857224" y="2643182"/>
            <a:ext cx="30003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Rajd kolejowo-narciarski </a:t>
            </a:r>
            <a:r>
              <a:rPr lang="pl-PL" sz="2000" b="1" dirty="0" err="1" smtClean="0"/>
              <a:t>Worochta</a:t>
            </a:r>
            <a:r>
              <a:rPr lang="pl-PL" sz="2000" b="1" dirty="0" smtClean="0"/>
              <a:t>-Wisła, 1934 r., wł. NAC</a:t>
            </a:r>
            <a:endParaRPr lang="pl-PL" sz="20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IC_1-S-3664-2.jpg"/>
          <p:cNvPicPr>
            <a:picLocks noChangeAspect="1" noChangeArrowheads="1"/>
          </p:cNvPicPr>
          <p:nvPr/>
        </p:nvPicPr>
        <p:blipFill>
          <a:blip r:embed="rId2" cstate="print"/>
          <a:srcRect l="1693" r="1693"/>
          <a:stretch>
            <a:fillRect/>
          </a:stretch>
        </p:blipFill>
        <p:spPr bwMode="auto">
          <a:xfrm>
            <a:off x="683568" y="332656"/>
            <a:ext cx="7753689" cy="5143536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1785918" y="5572140"/>
            <a:ext cx="56083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Rajd kolejowo-narciarski do Sianek, 1932 r., wł. NAC</a:t>
            </a:r>
            <a:endParaRPr lang="pl-PL" sz="2000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922" y="0"/>
            <a:ext cx="4529078" cy="6803387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67544" y="2564904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Uczestnicy rajdu narciarskiego, </a:t>
            </a:r>
          </a:p>
          <a:p>
            <a:r>
              <a:rPr lang="pl-PL" sz="2000" b="1" dirty="0" smtClean="0"/>
              <a:t>1933 r., wł. NAC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9579334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Iwona\Desktop\Mapy komunikacyjne woj krakowskie l.30-te kopia\PIC_1-G-3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3022" y="116632"/>
            <a:ext cx="7721426" cy="5616624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1142975" y="5572140"/>
            <a:ext cx="71438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Wnętrze wagonu do przewozu sprzętu narciarskiego </a:t>
            </a:r>
          </a:p>
          <a:p>
            <a:pPr algn="ctr"/>
            <a:r>
              <a:rPr lang="pl-PL" sz="2000" b="1" dirty="0" smtClean="0"/>
              <a:t>w pociągu turystycznym, 1933 r., wł. NAC</a:t>
            </a:r>
            <a:endParaRPr lang="pl-PL" sz="20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Mapy komunikacyjne woj krakowskie l.30-te kopia\PIC_1-G-3032 wagon barow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8640"/>
            <a:ext cx="7604348" cy="543583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214414" y="5715016"/>
            <a:ext cx="76466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Wnętrze</a:t>
            </a:r>
            <a:r>
              <a:rPr lang="pl-PL" b="1" dirty="0" smtClean="0"/>
              <a:t> </a:t>
            </a:r>
            <a:r>
              <a:rPr lang="pl-PL" sz="2000" b="1" dirty="0" smtClean="0"/>
              <a:t>wagonu</a:t>
            </a:r>
            <a:r>
              <a:rPr lang="pl-PL" b="1" dirty="0" smtClean="0"/>
              <a:t> barowego w pociągu turystycznym, 1933 r., wł. NAC </a:t>
            </a:r>
            <a:endParaRPr lang="pl-PL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00298" y="43576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b="1" dirty="0" smtClean="0"/>
              <a:t>Wycieczka dzieci</a:t>
            </a:r>
          </a:p>
          <a:p>
            <a:pPr algn="ctr"/>
            <a:r>
              <a:rPr lang="pl-PL" b="1" dirty="0" smtClean="0"/>
              <a:t> z Podlasia do stolicy, 1938 r.</a:t>
            </a:r>
            <a:endParaRPr lang="pl-PL" b="1" dirty="0"/>
          </a:p>
        </p:txBody>
      </p:sp>
      <p:pic>
        <p:nvPicPr>
          <p:cNvPr id="5122" name="Picture 2" descr="http://img.audiovis.nac.gov.pl/SM0/SM0_1-G-3030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7829857" cy="5017190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1428728" y="5572140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Wnętrze poczekalni w pociągu turystycznym, 1933 r., wł. NAC</a:t>
            </a:r>
            <a:endParaRPr lang="pl-PL" sz="2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629769" cy="6858000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323528" y="2420888"/>
            <a:ext cx="51607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Uczestnicy rajdu narciarskiego </a:t>
            </a:r>
          </a:p>
          <a:p>
            <a:r>
              <a:rPr lang="pl-PL" sz="2000" b="1" dirty="0" smtClean="0"/>
              <a:t>nie tylko szusowali na stokach, </a:t>
            </a:r>
          </a:p>
          <a:p>
            <a:r>
              <a:rPr lang="pl-PL" sz="2000" b="1" dirty="0" smtClean="0"/>
              <a:t>1933 r., wł. NAC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1591472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iwona\Desktop\pociągi\cache_25426407.jpg"/>
          <p:cNvPicPr>
            <a:picLocks noChangeAspect="1" noChangeArrowheads="1"/>
          </p:cNvPicPr>
          <p:nvPr/>
        </p:nvPicPr>
        <p:blipFill>
          <a:blip r:embed="rId2" cstate="print"/>
          <a:srcRect l="2409" r="2409"/>
          <a:stretch>
            <a:fillRect/>
          </a:stretch>
        </p:blipFill>
        <p:spPr bwMode="auto">
          <a:xfrm>
            <a:off x="683568" y="260648"/>
            <a:ext cx="7604918" cy="5146763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2500298" y="5500702"/>
            <a:ext cx="3582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000" b="1" dirty="0" smtClean="0"/>
              <a:t>6. Rajd Narciarski, Wisła, 1938 r.</a:t>
            </a:r>
            <a:endParaRPr lang="pl-PL" sz="2000" b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8966200" cy="25146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2411760" y="4293096"/>
            <a:ext cx="5401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Liczba pociągów w latach 1933-1936</a:t>
            </a:r>
            <a:endParaRPr lang="pl-PL" sz="2000" b="1" dirty="0"/>
          </a:p>
        </p:txBody>
      </p:sp>
    </p:spTree>
    <p:extLst>
      <p:ext uri="{BB962C8B-B14F-4D97-AF65-F5344CB8AC3E}">
        <p14:creationId xmlns="" xmlns:p14="http://schemas.microsoft.com/office/powerpoint/2010/main" val="7606623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ociąg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3030" y="476672"/>
            <a:ext cx="6817940" cy="4005569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714480" y="4786322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Średnie napełnienie, przebieg i wpływ pociągów popularnych w latach 1933-1936</a:t>
            </a:r>
            <a:endParaRPr lang="pl-PL" sz="2000" b="1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642911" y="4071942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Koszty i zyski płynące z uruchomienia pociągów popularnych </a:t>
            </a:r>
          </a:p>
          <a:p>
            <a:pPr algn="ctr"/>
            <a:r>
              <a:rPr lang="pl-PL" sz="2000" b="1" dirty="0" smtClean="0"/>
              <a:t>w latach 1933-1936</a:t>
            </a:r>
            <a:endParaRPr lang="pl-PL" sz="2000" b="1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144000" cy="194621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ociągi odsetek ruch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263" y="476672"/>
            <a:ext cx="6481474" cy="39501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2286000" y="4714884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/>
              <a:t>Zestawienie porównawcze ruchu popularnego </a:t>
            </a:r>
          </a:p>
          <a:p>
            <a:pPr algn="ctr"/>
            <a:r>
              <a:rPr lang="pl-PL" b="1" dirty="0" smtClean="0"/>
              <a:t>z ogólnym w latach 1933-1936</a:t>
            </a:r>
            <a:endParaRPr lang="pl-PL" b="1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ociągi wpły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76672"/>
            <a:ext cx="6906888" cy="358159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714480" y="4500570"/>
            <a:ext cx="5929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Średni wpływ z ruchu pociągów popularnych </a:t>
            </a:r>
          </a:p>
          <a:p>
            <a:pPr algn="ctr"/>
            <a:r>
              <a:rPr lang="pl-PL" sz="2000" b="1" dirty="0" smtClean="0"/>
              <a:t>w latach 1933-1936</a:t>
            </a:r>
            <a:endParaRPr lang="pl-PL" sz="20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iwona\Desktop\pociągi\PIC_1-S-3620.jpg"/>
          <p:cNvPicPr>
            <a:picLocks noChangeAspect="1" noChangeArrowheads="1"/>
          </p:cNvPicPr>
          <p:nvPr/>
        </p:nvPicPr>
        <p:blipFill>
          <a:blip r:embed="rId2" cstate="print"/>
          <a:srcRect l="6510" r="6510"/>
          <a:stretch>
            <a:fillRect/>
          </a:stretch>
        </p:blipFill>
        <p:spPr bwMode="auto">
          <a:xfrm>
            <a:off x="785786" y="455087"/>
            <a:ext cx="7602638" cy="4902739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428728" y="5572140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Pasażerowie pociągu popularnego na stacji w Zakopanem, 1933 r., wł. NAC</a:t>
            </a:r>
            <a:endParaRPr lang="pl-PL" sz="2000" b="1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691680" y="4581128"/>
            <a:ext cx="6080720" cy="1057672"/>
          </a:xfrm>
        </p:spPr>
        <p:txBody>
          <a:bodyPr>
            <a:normAutofit fontScale="92500" lnSpcReduction="10000"/>
          </a:bodyPr>
          <a:lstStyle/>
          <a:p>
            <a:endParaRPr lang="pl-PL" dirty="0" smtClean="0"/>
          </a:p>
          <a:p>
            <a:r>
              <a:rPr lang="pl-PL" dirty="0" smtClean="0"/>
              <a:t>Dziękuję </a:t>
            </a:r>
            <a:r>
              <a:rPr lang="pl-PL" dirty="0"/>
              <a:t>za uwagę </a:t>
            </a:r>
            <a:r>
              <a:rPr lang="pl-PL" dirty="0">
                <a:sym typeface="Wingdings" pitchFamily="2" charset="2"/>
              </a:rPr>
              <a:t></a:t>
            </a:r>
            <a:endParaRPr lang="pl-PL" dirty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6040793" cy="4176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03412031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2165</TotalTime>
  <Words>482</Words>
  <Application>Microsoft Office PowerPoint</Application>
  <PresentationFormat>Pokaz na ekranie (4:3)</PresentationFormat>
  <Paragraphs>93</Paragraphs>
  <Slides>43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43</vt:i4>
      </vt:variant>
    </vt:vector>
  </HeadingPairs>
  <TitlesOfParts>
    <vt:vector size="44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iwona</dc:creator>
  <cp:lastModifiedBy>iwona</cp:lastModifiedBy>
  <cp:revision>69</cp:revision>
  <dcterms:created xsi:type="dcterms:W3CDTF">2015-06-19T07:32:43Z</dcterms:created>
  <dcterms:modified xsi:type="dcterms:W3CDTF">2017-10-18T19:48:58Z</dcterms:modified>
</cp:coreProperties>
</file>