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4"/>
  </p:notesMasterIdLst>
  <p:sldIdLst>
    <p:sldId id="256" r:id="rId2"/>
    <p:sldId id="263" r:id="rId3"/>
    <p:sldId id="261" r:id="rId4"/>
    <p:sldId id="286" r:id="rId5"/>
    <p:sldId id="285" r:id="rId6"/>
    <p:sldId id="284" r:id="rId7"/>
    <p:sldId id="283" r:id="rId8"/>
    <p:sldId id="282" r:id="rId9"/>
    <p:sldId id="290" r:id="rId10"/>
    <p:sldId id="287" r:id="rId11"/>
    <p:sldId id="289" r:id="rId12"/>
    <p:sldId id="288" r:id="rId13"/>
    <p:sldId id="281" r:id="rId14"/>
    <p:sldId id="291" r:id="rId15"/>
    <p:sldId id="294" r:id="rId16"/>
    <p:sldId id="293" r:id="rId17"/>
    <p:sldId id="292" r:id="rId18"/>
    <p:sldId id="279" r:id="rId19"/>
    <p:sldId id="280" r:id="rId20"/>
    <p:sldId id="278" r:id="rId21"/>
    <p:sldId id="277" r:id="rId22"/>
    <p:sldId id="276" r:id="rId23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114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92EC5-1406-4E25-B146-DEB03B655C60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F13FE2-FFE0-4259-987F-3979570362A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383713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6BE9B-7239-4DC1-8113-7BF05E3DA21B}" type="datetime1">
              <a:rPr lang="pl-PL" smtClean="0"/>
              <a:t>2017-10-19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E25B5-4740-4254-ADAF-1F5B2E606F91}" type="datetime1">
              <a:rPr lang="pl-PL" smtClean="0"/>
              <a:t>2017-10-19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526BE-587B-425B-9A39-CF2F6E8A6EA0}" type="datetime1">
              <a:rPr lang="pl-PL" smtClean="0"/>
              <a:t>2017-10-19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15B5B-EC5B-439D-AFAE-B3543B3871EE}" type="datetime1">
              <a:rPr lang="pl-PL" smtClean="0"/>
              <a:t>2017-10-19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53074-592B-4195-9FC3-1146A19E72B3}" type="datetime1">
              <a:rPr lang="pl-PL" smtClean="0"/>
              <a:t>2017-10-19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92360-942A-4802-8D8E-7A062FB112FC}" type="datetime1">
              <a:rPr lang="pl-PL" smtClean="0"/>
              <a:t>2017-10-19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E09E1-5EE3-46C4-AFCD-FB6A1F0F9ED5}" type="datetime1">
              <a:rPr lang="pl-PL" smtClean="0"/>
              <a:t>2017-10-19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2380D-981F-4F79-9896-2241F0B0A07B}" type="datetime1">
              <a:rPr lang="pl-PL" smtClean="0"/>
              <a:t>2017-10-19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E9509-0B9C-4D89-8B6B-82223DAFF5D5}" type="datetime1">
              <a:rPr lang="pl-PL" smtClean="0"/>
              <a:t>2017-10-19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BBA82-5B1C-413E-AE47-24FB7C0F676D}" type="datetime1">
              <a:rPr lang="pl-PL" smtClean="0"/>
              <a:t>2017-10-19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CFDDE-36BA-49F1-BC3C-56143E6C9ADA}" type="datetime1">
              <a:rPr lang="pl-PL" smtClean="0"/>
              <a:t>2017-10-19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3000"/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01E1BD-DA0F-4FB5-A67F-1FEC2A07ABB5}" type="datetime1">
              <a:rPr lang="pl-PL" smtClean="0"/>
              <a:t>2017-10-19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tif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42.jpeg"/><Relationship Id="rId4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tif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tif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5" Type="http://schemas.microsoft.com/office/2007/relationships/hdphoto" Target="../media/hdphoto6.wdp"/><Relationship Id="rId4" Type="http://schemas.openxmlformats.org/officeDocument/2006/relationships/image" Target="../media/image56.jpe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tif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tiff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6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0.wdp"/><Relationship Id="rId5" Type="http://schemas.openxmlformats.org/officeDocument/2006/relationships/image" Target="../media/image67.jpeg"/><Relationship Id="rId4" Type="http://schemas.microsoft.com/office/2007/relationships/hdphoto" Target="../media/hdphoto9.wdp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101749" y="692696"/>
            <a:ext cx="8933278" cy="40626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3200" b="1" dirty="0" smtClean="0"/>
              <a:t>Od Kolei Krakowsko – Górnośląskiej </a:t>
            </a:r>
          </a:p>
          <a:p>
            <a:pPr algn="ctr"/>
            <a:r>
              <a:rPr lang="pl-PL" sz="3200" b="1" dirty="0" smtClean="0"/>
              <a:t>do Wschodniej Kolei Państwowej </a:t>
            </a:r>
          </a:p>
          <a:p>
            <a:pPr algn="ctr"/>
            <a:r>
              <a:rPr lang="pl-PL" sz="3200" b="1" dirty="0" smtClean="0"/>
              <a:t>(1844 – 1858) </a:t>
            </a:r>
          </a:p>
          <a:p>
            <a:pPr algn="ctr"/>
            <a:r>
              <a:rPr lang="pl-PL" sz="3200" b="1" dirty="0" smtClean="0"/>
              <a:t>Kierunki rozwoju pierwszych inwestycji kolejowych </a:t>
            </a:r>
          </a:p>
          <a:p>
            <a:pPr algn="ctr"/>
            <a:r>
              <a:rPr lang="pl-PL" sz="3200" b="1" dirty="0" smtClean="0"/>
              <a:t>w Krakowie</a:t>
            </a:r>
          </a:p>
          <a:p>
            <a:pPr algn="ctr"/>
            <a:endParaRPr lang="pl-PL" sz="2400" b="1" dirty="0" smtClean="0"/>
          </a:p>
          <a:p>
            <a:pPr algn="ctr"/>
            <a:endParaRPr lang="pl-PL" sz="2400" b="1" dirty="0"/>
          </a:p>
          <a:p>
            <a:pPr algn="ctr"/>
            <a:r>
              <a:rPr lang="pl-PL" sz="2600" b="1" dirty="0" smtClean="0"/>
              <a:t>Dominik Lulewicz</a:t>
            </a:r>
          </a:p>
          <a:p>
            <a:pPr algn="ctr"/>
            <a:endParaRPr lang="pl-PL" sz="2400" b="1" dirty="0"/>
          </a:p>
        </p:txBody>
      </p:sp>
      <p:pic>
        <p:nvPicPr>
          <p:cNvPr id="1027" name="Picture 3" descr="C:\Users\dlulewicz\KOLEJ_W_KRAKOWIE\PUBLIKACJE_WLASNE\2016.06.09 i 2017.05.30 KROWODRZA\KROWODRZA OBRAZKI\mhk-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1223" y="4903787"/>
            <a:ext cx="1894329" cy="126151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54318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539552" y="5750004"/>
            <a:ext cx="7992888" cy="110799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pl-PL" sz="2200" b="1" dirty="0" smtClean="0"/>
              <a:t>W przestrzeni kulturowej Krakowa oraz w jego układzie komunikacyjnym można odczytać ponad 170 – letnie związki miasta z drogami żelaznymi</a:t>
            </a:r>
            <a:endParaRPr lang="pl-PL" sz="2200" b="1" dirty="0"/>
          </a:p>
        </p:txBody>
      </p:sp>
      <p:pic>
        <p:nvPicPr>
          <p:cNvPr id="2052" name="Picture 4" descr="C:\Users\dlulewicz\KOLEJ_W_KRAKOWIE\Muzealia dla SITK\177-BrK_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223098"/>
            <a:ext cx="3793453" cy="284586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dlulewicz\KOLEJ_W_KRAKOWIE\Muzealia dla SITK\550-3_0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8304" y="188640"/>
            <a:ext cx="4316500" cy="28803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dlulewicz\KOLEJ_W_KRAKOWIE\WYSTAPIENIA\MHK - SITK 19.10.2017\Krakow_Kamienica_Betmanowska_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4963" y="2924944"/>
            <a:ext cx="4766682" cy="268104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8005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0" y="2690234"/>
            <a:ext cx="9144000" cy="110799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pl-PL" sz="2200" b="1" dirty="0" smtClean="0"/>
              <a:t>Początki i pierwsze lata krakowskich dróg żelaznych miały swoją niepowtarzalna specyfikę, choć były tożsame </a:t>
            </a:r>
          </a:p>
          <a:p>
            <a:pPr algn="ctr"/>
            <a:r>
              <a:rPr lang="pl-PL" sz="2200" b="1" dirty="0" smtClean="0"/>
              <a:t>z narodzinami kolei w państwach zaborczych w 1 połowie XIX w  </a:t>
            </a:r>
            <a:endParaRPr lang="pl-PL" sz="2200" b="1" dirty="0"/>
          </a:p>
        </p:txBody>
      </p:sp>
      <p:pic>
        <p:nvPicPr>
          <p:cNvPr id="3074" name="Picture 2" descr="C:\Users\dlulewicz\KOLEJ_W_KRAKOWIE\WYSTAPIENIA\MHK - SITK 19.10.2017\Eisenbahn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91" y="3996525"/>
            <a:ext cx="4478796" cy="2873895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dlulewicz\KOLEJ_W_KRAKOWIE\WYSTAPIENIA\MHK - SITK 19.10.2017\f2_6_175_ludwigs_eisenbah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596" y="10733"/>
            <a:ext cx="4089091" cy="2615952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dlulewicz\KOLEJ_W_KRAKOWIE\WYSTAPIENIA\MHK - SITK 19.10.2017\20610b64-4ac2-4530-b11b-be451d62bac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0733"/>
            <a:ext cx="4138767" cy="2615951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dlulewicz\KOLEJ_W_KRAKOWIE\Muzealia dla SITK\202-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008946"/>
            <a:ext cx="4088579" cy="2861474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14757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134144" y="5949280"/>
            <a:ext cx="9026061" cy="7694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pl-PL" sz="2200" b="1" dirty="0" smtClean="0"/>
              <a:t>Związki Krakowa z koleją żelazną można już wiązać od narodzin koncepcji</a:t>
            </a:r>
          </a:p>
          <a:p>
            <a:pPr algn="ctr"/>
            <a:r>
              <a:rPr lang="pl-PL" sz="2200" b="1" dirty="0" smtClean="0"/>
              <a:t>prof. Franciszka </a:t>
            </a:r>
            <a:r>
              <a:rPr lang="pl-PL" sz="2200" b="1" dirty="0" err="1" smtClean="0"/>
              <a:t>Riepla</a:t>
            </a:r>
            <a:r>
              <a:rPr lang="pl-PL" sz="2200" b="1" dirty="0" smtClean="0"/>
              <a:t> z 1829 roku – budowy linii: Triest – Wiedeń – Brody  </a:t>
            </a:r>
            <a:endParaRPr lang="pl-PL" sz="2200" b="1" dirty="0"/>
          </a:p>
        </p:txBody>
      </p:sp>
      <p:pic>
        <p:nvPicPr>
          <p:cNvPr id="4099" name="Picture 3" descr="C:\Users\dlulewicz\KOLEJ_W_KRAKOWIE\WYSTAPIENIA\MHK - SITK 19.10.2017\Hauptmann_Carl_Christian_Franz_Radesfeld_-_Politische_Karte_des_Kaisertums_Österreich_um_184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73527"/>
            <a:ext cx="7169727" cy="5437092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dlulewicz\KOLEJ_W_KRAKOWIE\WYSTAPIENIA\MHK - SITK 19.10.2017\1200px-Franz_Xaver_Riepl_Lith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14" y="188640"/>
            <a:ext cx="2233022" cy="2976793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dlulewicz\KOLEJ_W_KRAKOWIE\WYSTAPIENIA\MHK - SITK 19.10.2017\458px-Kaiser_Franz_I_von_Österreich_in_Feldmarschallsuniform_c18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2459" y="2984586"/>
            <a:ext cx="2143679" cy="2808313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dlulewicz\KOLEJ_W_KRAKOWIE\WYSTAPIENIA\MHK - SITK 19.10.2017\Witkowice 1836 — kopia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85" y="3637240"/>
            <a:ext cx="3469307" cy="2312040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9027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-35657" y="5750004"/>
            <a:ext cx="926901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2200" b="1" dirty="0" smtClean="0"/>
              <a:t>Projektem zainteresował się bankier i przedsiębiorca Salomon von </a:t>
            </a:r>
            <a:r>
              <a:rPr lang="pl-PL" sz="2200" b="1" dirty="0" err="1" smtClean="0"/>
              <a:t>Rothschild</a:t>
            </a:r>
            <a:r>
              <a:rPr lang="pl-PL" sz="2200" b="1" dirty="0" smtClean="0"/>
              <a:t> </a:t>
            </a:r>
          </a:p>
          <a:p>
            <a:pPr algn="ctr"/>
            <a:r>
              <a:rPr lang="pl-PL" sz="2200" b="1" dirty="0" smtClean="0"/>
              <a:t>uzyskując 4 marca 1836 r. od cesarza Ferdynanda I przywilej </a:t>
            </a:r>
          </a:p>
          <a:p>
            <a:pPr algn="ctr"/>
            <a:r>
              <a:rPr lang="pl-PL" sz="2200" b="1" dirty="0" smtClean="0"/>
              <a:t>na budowę linii kolejowej: Wiedeń – Bochnia </a:t>
            </a:r>
            <a:endParaRPr lang="pl-PL" sz="2200" b="1" dirty="0"/>
          </a:p>
        </p:txBody>
      </p:sp>
      <p:pic>
        <p:nvPicPr>
          <p:cNvPr id="5124" name="Picture 4" descr="C:\Users\dlulewicz\KOLEJ_W_KRAKOWIE\WYSTAPIENIA\MHK - SITK 19.10.2017\przywilej KFNB 18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789" y="30538"/>
            <a:ext cx="7176120" cy="478109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dlulewicz\KOLEJ_W_KRAKOWIE\WYSTAPIENIA\MHK - SITK 19.10.2017\Salomon_Mayer_von_Rothschild-18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16" y="3068960"/>
            <a:ext cx="2124084" cy="2681043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dlulewicz\KOLEJ_W_KRAKOWIE\WYSTAPIENIA\MHK - SITK 19.10.2017\Ferdinand_I;_Keizer_van_Oostenrijk — kopi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10389"/>
            <a:ext cx="1979712" cy="2639615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50580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430144" y="5750004"/>
            <a:ext cx="833741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2200" b="1" dirty="0" smtClean="0"/>
              <a:t>Kolej Północna </a:t>
            </a:r>
            <a:r>
              <a:rPr lang="pl-PL" sz="2200" b="1" dirty="0"/>
              <a:t>C</a:t>
            </a:r>
            <a:r>
              <a:rPr lang="pl-PL" sz="2200" b="1" dirty="0" smtClean="0"/>
              <a:t>esarza Ferdynanda o długości ponad 400 kilometrów </a:t>
            </a:r>
          </a:p>
          <a:p>
            <a:pPr algn="ctr"/>
            <a:r>
              <a:rPr lang="pl-PL" sz="2200" b="1" dirty="0" smtClean="0"/>
              <a:t>miała połączyć: Wiedeń, Zagłębie Ostrawskie, Wieliczkę i Bochnię </a:t>
            </a:r>
          </a:p>
          <a:p>
            <a:pPr algn="ctr"/>
            <a:r>
              <a:rPr lang="pl-PL" sz="2200" b="1" dirty="0" smtClean="0"/>
              <a:t>z pominięciem Wolnego Miasta Krakowa</a:t>
            </a:r>
            <a:endParaRPr lang="pl-PL" sz="2200" b="1" dirty="0"/>
          </a:p>
        </p:txBody>
      </p:sp>
      <p:pic>
        <p:nvPicPr>
          <p:cNvPr id="6147" name="Picture 3" descr="C:\Users\dlulewicz\KOLEJ_W_KRAKOWIE\WYSTAPIENIA\MHK - SITK 19.10.2017\Kraków Bochnia 1836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000"/>
                    </a14:imgEffect>
                    <a14:imgEffect>
                      <a14:colorTemperature colorTemp="9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577" y="0"/>
            <a:ext cx="5256584" cy="394455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dlulewicz\KOLEJ_W_KRAKOWIE\WYSTAPIENIA\MHK - SITK 19.10.2017\Wieliczka 186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432062"/>
            <a:ext cx="4119547" cy="2317942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dlulewicz\KOLEJ_W_KRAKOWIE\WYSTAPIENIA\MHK - SITK 19.10.2017\zdjecie,600,610106,20160314,kolej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57" y="2948374"/>
            <a:ext cx="4400635" cy="285308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dlulewicz\KOLEJ_W_KRAKOWIE\WYSTAPIENIA\Rewolucja pod parą 10 czerwca 2015\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38" y="-1"/>
            <a:ext cx="2378270" cy="294837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85352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-180528" y="5760218"/>
            <a:ext cx="939653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200" b="1" dirty="0" smtClean="0"/>
              <a:t> Kolej Północna po przestojach wywołanych kryzysem oraz po zmianach </a:t>
            </a:r>
          </a:p>
          <a:p>
            <a:pPr algn="ctr"/>
            <a:r>
              <a:rPr lang="pl-PL" sz="2200" b="1" dirty="0" smtClean="0"/>
              <a:t>zapisów koncesji, </a:t>
            </a:r>
            <a:r>
              <a:rPr lang="pl-PL" sz="2200" b="1" smtClean="0"/>
              <a:t>we </a:t>
            </a:r>
            <a:r>
              <a:rPr lang="pl-PL" sz="2200" b="1" smtClean="0"/>
              <a:t>maju</a:t>
            </a:r>
            <a:r>
              <a:rPr lang="pl-PL" sz="2200" b="1" smtClean="0"/>
              <a:t> </a:t>
            </a:r>
            <a:r>
              <a:rPr lang="pl-PL" sz="2200" b="1" dirty="0" smtClean="0"/>
              <a:t>1848 r. związała się z kolejami pruskimi </a:t>
            </a:r>
          </a:p>
          <a:p>
            <a:pPr algn="ctr"/>
            <a:r>
              <a:rPr lang="pl-PL" sz="2200" b="1" dirty="0" smtClean="0"/>
              <a:t>poprzez stację </a:t>
            </a:r>
            <a:r>
              <a:rPr lang="pl-PL" sz="2200" b="1" dirty="0" err="1" smtClean="0"/>
              <a:t>Oderberg</a:t>
            </a:r>
            <a:r>
              <a:rPr lang="pl-PL" sz="2200" b="1" dirty="0" smtClean="0"/>
              <a:t> (ob. </a:t>
            </a:r>
            <a:r>
              <a:rPr lang="pl-PL" sz="2200" b="1" dirty="0" err="1" smtClean="0"/>
              <a:t>Bohumin</a:t>
            </a:r>
            <a:r>
              <a:rPr lang="pl-PL" sz="2200" b="1" dirty="0" smtClean="0"/>
              <a:t>) </a:t>
            </a:r>
            <a:endParaRPr lang="pl-PL" sz="2200" b="1" dirty="0"/>
          </a:p>
        </p:txBody>
      </p:sp>
      <p:pic>
        <p:nvPicPr>
          <p:cNvPr id="7171" name="Picture 3" descr="C:\Users\dlulewicz\KOLEJ_W_KRAKOWIE\WYSTAPIENIA\MHK - SITK 19.10.2017\image48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370" y="188640"/>
            <a:ext cx="3972807" cy="5295924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dlulewicz\KOLEJ_W_KRAKOWIE\WYSTAPIENIA\MHK - SITK 19.10.2017\_MG_626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68749"/>
            <a:ext cx="3024336" cy="4536503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dlulewicz\KOLEJ_W_KRAKOWIE\WYSTAPIENIA\MHK - SITK 19.10.2017\Oderber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5" y="3411392"/>
            <a:ext cx="3744417" cy="2397701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7089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761352" y="5949280"/>
            <a:ext cx="767498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2200" b="1" dirty="0" smtClean="0"/>
              <a:t>1 marca 1856 r. kolej żelazna przez Dziedzice dotarła do Trzebini </a:t>
            </a:r>
          </a:p>
          <a:p>
            <a:pPr algn="ctr"/>
            <a:r>
              <a:rPr lang="pl-PL" sz="2200" b="1" dirty="0" smtClean="0"/>
              <a:t>„domykając” bezpośrednie połączenie Krakowa z Wiedniem.</a:t>
            </a:r>
            <a:endParaRPr lang="pl-PL" sz="2200" b="1" dirty="0"/>
          </a:p>
        </p:txBody>
      </p:sp>
      <p:pic>
        <p:nvPicPr>
          <p:cNvPr id="1026" name="Picture 2" descr="C:\Users\dlulewicz\KOLEJ_W_KRAKOWIE\WYSTAPIENIA\MHK - SITK 19.10.2017\1858 — ko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8135" y="750072"/>
            <a:ext cx="6284121" cy="4191096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dlulewicz\KOLEJ_W_KRAKOWIE\WYSTAPIENIA\MHK - SITK 19.10.2017\Chybie.t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63" y="137434"/>
            <a:ext cx="3550923" cy="236728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dlulewicz\KOLEJ_W_KRAKOWIE\WYSTAPIENIA\MHK - SITK 19.10.2017\dziedzice.t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6992"/>
            <a:ext cx="3561574" cy="2376264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56006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511359" y="5851514"/>
            <a:ext cx="809029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2200" b="1" dirty="0" smtClean="0"/>
              <a:t>Oprócz Kolei Północnej do Krakowa „zbliżały się” Kolej Górnośląska </a:t>
            </a:r>
          </a:p>
          <a:p>
            <a:pPr algn="ctr"/>
            <a:r>
              <a:rPr lang="pl-PL" sz="2200" b="1" dirty="0" smtClean="0"/>
              <a:t>z Wrocławia (1842 r.) i Droga Żelazna Warszawsko – Wiedeńska </a:t>
            </a:r>
          </a:p>
          <a:p>
            <a:pPr algn="ctr"/>
            <a:r>
              <a:rPr lang="pl-PL" sz="2200" b="1" dirty="0" smtClean="0"/>
              <a:t>z Warszawy (1845 r.) </a:t>
            </a:r>
            <a:endParaRPr lang="pl-PL" sz="2200" b="1" dirty="0"/>
          </a:p>
        </p:txBody>
      </p:sp>
      <p:pic>
        <p:nvPicPr>
          <p:cNvPr id="3" name="Picture 3" descr="C:\Users\dlulewicz\KOLEJ W KRAKOWIE\Wystąpienia\21.11.2016 GEOGRAFIA TRANSPORTU\Bahnkarte_Deutschland_1849 — kopi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4428" y="-16036"/>
            <a:ext cx="4399571" cy="586755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dlulewicz\KOLEJ_W_KRAKOWIE\WYSTAPIENIA\MHK - SITK 19.10.2017\Dworzec_Gornoslaski_362382_Fotopolska-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736"/>
            <a:ext cx="4860032" cy="158204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lulewicz\KOLEJ_W_KRAKOWIE\WYSTAPIENIA\MHK - SITK 19.10.2017\Dworzec_Wiedenski_338060_Fotopolska-E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77868"/>
            <a:ext cx="4860032" cy="273376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30362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1439751" y="5586556"/>
            <a:ext cx="631160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2200" b="1" dirty="0" smtClean="0"/>
              <a:t>W latach 1815 – 1846 Kraków był stolicą </a:t>
            </a:r>
            <a:r>
              <a:rPr lang="pl-PL" sz="2200" b="1" dirty="0"/>
              <a:t>poddanego </a:t>
            </a:r>
          </a:p>
          <a:p>
            <a:pPr algn="ctr"/>
            <a:r>
              <a:rPr lang="pl-PL" sz="2200" b="1" dirty="0"/>
              <a:t>kontroli </a:t>
            </a:r>
            <a:r>
              <a:rPr lang="pl-PL" sz="2200" b="1" dirty="0" smtClean="0"/>
              <a:t>zaborców autonomicznego okręgu </a:t>
            </a:r>
          </a:p>
          <a:p>
            <a:pPr algn="ctr"/>
            <a:r>
              <a:rPr lang="pl-PL" sz="2200" b="1" dirty="0" smtClean="0"/>
              <a:t>– Rzeczypospolitej Krakowskiej</a:t>
            </a:r>
          </a:p>
          <a:p>
            <a:pPr algn="ctr"/>
            <a:endParaRPr lang="pl-PL" sz="2200" b="1" dirty="0"/>
          </a:p>
        </p:txBody>
      </p:sp>
      <p:pic>
        <p:nvPicPr>
          <p:cNvPr id="3" name="Picture 2" descr="C:\Users\dlulewicz\KOLEJ_W_KRAKOWIE\WYSTAPIENIA\RYBNIK 2017 WMK\Obrazki\18 października 1815 plan okręgu Wolnego Miasta Krakowa z 1833 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098" y="1202015"/>
            <a:ext cx="6480720" cy="4320480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dlulewicz\KOLEJ_W_KRAKOWIE\WYSTAPIENIA\RYBNIK 2017 WMK\Obrazki\MHK-786-VII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3551090" cy="217076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dlulewicz\RYNEK PODZIEMNY\RYNEK WYSTAWY\WOLNE MIASTO KRAKÓW\SCENARIUSZE i Dokumenty\scenariusze DL\zdjęcia zabytków\Dział II N\115-2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444068"/>
            <a:ext cx="2128308" cy="207842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21694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dlulewicz\KOLEJ_W_KRAKOWIE\WYSTAPIENIA\MHK - SITK 19.10.2017\_MG_487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510" y="692696"/>
            <a:ext cx="7722955" cy="4342258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ole tekstowe 4"/>
          <p:cNvSpPr txBox="1"/>
          <p:nvPr/>
        </p:nvSpPr>
        <p:spPr>
          <a:xfrm>
            <a:off x="2170584" y="5378546"/>
            <a:ext cx="70667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200" b="1" dirty="0" smtClean="0"/>
              <a:t>W 1840 r. Senat Wolnego Miasta odrzucił ze względów finansowych propozycję Piotra </a:t>
            </a:r>
            <a:r>
              <a:rPr lang="pl-PL" sz="2200" b="1" dirty="0" err="1" smtClean="0"/>
              <a:t>Steinkellera</a:t>
            </a:r>
            <a:r>
              <a:rPr lang="pl-PL" sz="2200" b="1" dirty="0" smtClean="0"/>
              <a:t> – uczestnictwa w budowie odnogi Kolei Warszawsko – Wiedeńskiej </a:t>
            </a:r>
          </a:p>
        </p:txBody>
      </p:sp>
      <p:pic>
        <p:nvPicPr>
          <p:cNvPr id="2050" name="Picture 2" descr="C:\Users\dlulewicz\KOLEJ_W_KRAKOWIE\WYSTAPIENIA\MHK - SITK 19.10.2017\Steinkell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57409"/>
            <a:ext cx="2195736" cy="2631531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dlulewicz\KOLEJ_W_KRAKOWIE\WYSTAPIENIA\MHK - SITK 19.10.2017\rozkład jazdy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0174" y="1"/>
            <a:ext cx="2253825" cy="3068959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9499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3810000" y="4527323"/>
            <a:ext cx="518457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200" b="1" dirty="0" smtClean="0"/>
              <a:t>1 marca 1844 r. wystawiony został przywilej dla Kolei Krakowsko – Górnośląskiej</a:t>
            </a:r>
            <a:r>
              <a:rPr lang="pl-PL" sz="2200" b="1" dirty="0"/>
              <a:t>.</a:t>
            </a:r>
            <a:r>
              <a:rPr lang="pl-PL" sz="2200" b="1" dirty="0" smtClean="0"/>
              <a:t> Kapitał zakładowy wnieśli przedsiębiorcy z Wrocławia, ale siedzibą towarzystwa miał być Kraków</a:t>
            </a:r>
            <a:endParaRPr lang="pl-PL" sz="2200" b="1" dirty="0"/>
          </a:p>
        </p:txBody>
      </p:sp>
      <p:pic>
        <p:nvPicPr>
          <p:cNvPr id="3074" name="Picture 2" descr="C:\Users\dlulewicz\KOLEJ_W_KRAKOWIE\WYSTAPIENIA\MHK - SITK 19.10.2017\_MG_32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198" y="1268760"/>
            <a:ext cx="2583011" cy="3246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dlulewicz\KOLEJ_W_KRAKOWIE\WYSTAPIENIA\MHK - SITK 19.10.2017\_MG_32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121534"/>
            <a:ext cx="3569347" cy="6619834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dlulewicz\KOLEJ_W_KRAKOWIE\WYSTAPIENIA\MHK - SITK 19.10.2017\_MG_320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796" y="355875"/>
            <a:ext cx="2846092" cy="3577182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dlulewicz\KOLEJ_W_KRAKOWIE\WYSTAPIENIA\MHK - SITK 19.10.2017\_MG_326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3242" y="764704"/>
            <a:ext cx="2750756" cy="3320249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84528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-20882" y="5750004"/>
            <a:ext cx="933659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2200" b="1" dirty="0" smtClean="0"/>
              <a:t>Po rozważeniu kilku wariantów lokalizacji zdecydowano, iż krakowski dworzec </a:t>
            </a:r>
          </a:p>
          <a:p>
            <a:pPr algn="ctr"/>
            <a:r>
              <a:rPr lang="pl-PL" sz="2200" b="1" dirty="0" smtClean="0"/>
              <a:t>stanie w bezpośredniej bliskości centrum, aby „swą okazałością przyczynić </a:t>
            </a:r>
          </a:p>
          <a:p>
            <a:pPr algn="ctr"/>
            <a:r>
              <a:rPr lang="pl-PL" sz="2200" b="1" dirty="0" smtClean="0"/>
              <a:t>się do upięknienia miasta”. Jego wznoszenie rozpoczęto jesienią 1844 r.</a:t>
            </a:r>
            <a:endParaRPr lang="pl-PL" sz="2200" b="1" dirty="0"/>
          </a:p>
        </p:txBody>
      </p:sp>
      <p:pic>
        <p:nvPicPr>
          <p:cNvPr id="5123" name="Picture 3" descr="C:\Users\dlulewicz\KOLEJ_W_KRAKOWIE\WYSTAPIENIA\MHK - SITK 19.10.2017\29-T-VIII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15" y="1"/>
            <a:ext cx="3855932" cy="5784914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dlulewicz\KOLEJ_W_KRAKOWIE\WYSTAPIENIA\MHK - SITK 19.10.2017\13 października 1847 - główna ilustracja widok dworca z 1850 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7245" y="3039990"/>
            <a:ext cx="5077317" cy="2744925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dlulewicz\KOLEJ_W_KRAKOWIE\WYSTAPIENIA\MHK - SITK 19.10.2017\EA-000071-43_S46_140467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6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7246" y="1"/>
            <a:ext cx="5077317" cy="3376199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13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31729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45299" y="5792533"/>
            <a:ext cx="91071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2200" b="1" dirty="0" smtClean="0"/>
              <a:t>65 – kilometrową Kolej Krakowsko – Górnośląską wyprowadzono z Krakowa </a:t>
            </a:r>
          </a:p>
          <a:p>
            <a:pPr algn="ctr"/>
            <a:r>
              <a:rPr lang="pl-PL" sz="2200" b="1" dirty="0" smtClean="0"/>
              <a:t>w kierunku północno – zachodnim. Dworce wybudowano w: Krzeszowicach, </a:t>
            </a:r>
          </a:p>
          <a:p>
            <a:pPr algn="ctr"/>
            <a:r>
              <a:rPr lang="pl-PL" sz="2200" b="1" dirty="0" smtClean="0"/>
              <a:t>Trzebini i Szczakowej. Otwarcie linii nastąpiło 13 października 1847 r.</a:t>
            </a:r>
            <a:endParaRPr lang="pl-PL" sz="2200" b="1" dirty="0"/>
          </a:p>
        </p:txBody>
      </p:sp>
      <p:pic>
        <p:nvPicPr>
          <p:cNvPr id="6146" name="Picture 2" descr="C:\Users\dlulewicz\KOLEJ_W_KRAKOWIE\WYSTAPIENIA\MHK - SITK 19.10.2017\Bl_7_Umgebung_von_Krakau_Chrzanow_Trzebinia_Alwernia_und_Zator_300dp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7" y="1543316"/>
            <a:ext cx="7047625" cy="3911984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dlulewicz\KOLEJ_W_KRAKOWIE\WYSTAPIENIA\MHK - SITK 19.10.2017\Krzeszowice.t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70" y="1"/>
            <a:ext cx="3081059" cy="2393104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dlulewicz\KOLEJ_W_KRAKOWIE\WYSTAPIENIA\MHK - SITK 19.10.2017\Trzebinia.t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933057"/>
            <a:ext cx="2925647" cy="1950432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dlulewicz\KOLEJ_W_KRAKOWIE\WYSTAPIENIA\21.11.2016 GEOGRAFIA TRANSPORTU\13.10.184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54" y="43406"/>
            <a:ext cx="2222120" cy="35296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dlulewicz\KOLEJ_W_KRAKOWIE\WYSTAPIENIA\MHK - SITK 19.10.2017\Szczakowa 191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5646" y="-17006"/>
            <a:ext cx="2997352" cy="1933837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14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1738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2784942" y="5313531"/>
            <a:ext cx="607516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200" b="1" dirty="0" smtClean="0"/>
              <a:t>30 maja 1850 r. właścicielem linii została C.K. Wschodnia Kolej Państwowa z siedzibą </a:t>
            </a:r>
          </a:p>
          <a:p>
            <a:pPr algn="ctr"/>
            <a:r>
              <a:rPr lang="pl-PL" sz="2200" b="1" dirty="0" smtClean="0"/>
              <a:t>w Krakowie. Jej zadaniem była kontynuacja </a:t>
            </a:r>
          </a:p>
          <a:p>
            <a:pPr algn="ctr"/>
            <a:r>
              <a:rPr lang="pl-PL" sz="2200" b="1" dirty="0" smtClean="0"/>
              <a:t>inwestycji kolejowych w Galicji</a:t>
            </a:r>
            <a:endParaRPr lang="pl-PL" sz="2200" b="1" dirty="0"/>
          </a:p>
        </p:txBody>
      </p:sp>
      <p:pic>
        <p:nvPicPr>
          <p:cNvPr id="8195" name="Picture 3" descr="C:\Users\dlulewicz\KOLEJ_W_KRAKOWIE\WYSTAPIENIA\MHK - SITK 19.10.2017\ICC1063_Galizien_Ungarn_Slavonien_und_Croatien_Siebenbürgen_und_Dalmatien_Moldau_Wallache_Perthes_Gotha_18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-1"/>
            <a:ext cx="8598622" cy="4835713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dlulewicz\KOLEJ_W_KRAKOWIE\WYSTAPIENIA\MHK - SITK 19.10.2017\_MG_332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61531"/>
            <a:ext cx="2698010" cy="3596469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15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7128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3290918" y="5589240"/>
            <a:ext cx="586814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200" b="1" dirty="0" smtClean="0"/>
              <a:t>W latach 1854 – 1855 dokończono budowę 110 - kilometrowego odcinka: Kraków – Dębica, </a:t>
            </a:r>
          </a:p>
          <a:p>
            <a:pPr algn="ctr"/>
            <a:r>
              <a:rPr lang="pl-PL" sz="2200" b="1" dirty="0" smtClean="0"/>
              <a:t>20 lutego 1856 r. oddając go do użytku </a:t>
            </a:r>
            <a:endParaRPr lang="pl-PL" sz="2200" b="1" dirty="0"/>
          </a:p>
        </p:txBody>
      </p:sp>
      <p:pic>
        <p:nvPicPr>
          <p:cNvPr id="9220" name="Picture 4" descr="C:\Users\dlulewicz\KOLEJ_W_KRAKOWIE\WYSTAPIENIA\MHK - SITK 19.10.2017\Plan Krakowa 1848 AN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" y="77856"/>
            <a:ext cx="3390072" cy="6780144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dlulewicz\KOLEJ_W_KRAKOWIE\WYSTAPIENIA\MHK - SITK 19.10.2017\185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5576" y="77856"/>
            <a:ext cx="5652863" cy="2826432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C:\Users\dlulewicz\KOLEJ_W_KRAKOWIE\WYSTAPIENIA\21.11.2016 GEOGRAFIA TRANSPORTU\20.02.185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513" y="2780928"/>
            <a:ext cx="2498830" cy="2083282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C:\Users\dlulewicz\KOLEJ_W_KRAKOWIE\WYSTAPIENIA\MHK - SITK 19.10.2017\przepust miodowa 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9559" y="2780928"/>
            <a:ext cx="3134441" cy="2083282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16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86169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437189" y="6062613"/>
            <a:ext cx="80307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200" b="1" dirty="0" smtClean="0"/>
              <a:t>Tycząc kolej uwzględniano punkty orientacyjne w obrębie miasta - twierdzy, a stacje rozmieszczano w sposób oszczędny, co 8 – 10 km.</a:t>
            </a:r>
            <a:endParaRPr lang="pl-PL" sz="2200" b="1" dirty="0"/>
          </a:p>
        </p:txBody>
      </p:sp>
      <p:pic>
        <p:nvPicPr>
          <p:cNvPr id="10242" name="Picture 2" descr="C:\Users\dlulewicz\KOLEJ_W_KRAKOWIE\WYSTAPIENIA\MHK - SITK 19.10.2017\1860 — ko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81" y="354086"/>
            <a:ext cx="6374108" cy="569048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Bieżanów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4634" y="0"/>
            <a:ext cx="2858396" cy="2143797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G:\Zdjątka dla TMHiZK\P706017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"/>
                    </a14:imgEffect>
                    <a14:imgEffect>
                      <a14:brightnessContrast bright="1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7092279" y="2343628"/>
            <a:ext cx="2068249" cy="2758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050" name="Picture 2" descr="C:\Users\dlulewicz\KOLEJ_W_KRAKOWIE\WYSTAPIENIA\MHK - SITK 19.10.2017\Kłaj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67927"/>
            <a:ext cx="2843807" cy="1894686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17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0934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985354" y="6088559"/>
            <a:ext cx="72269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2200" b="1" dirty="0" smtClean="0"/>
              <a:t>W latach 1856 – 1858 realizowano kilkukilometrowe odnogi </a:t>
            </a:r>
          </a:p>
          <a:p>
            <a:pPr algn="ctr"/>
            <a:r>
              <a:rPr lang="pl-PL" sz="2200" b="1" dirty="0" smtClean="0"/>
              <a:t>o znaczeniu gospodarczym: do Wieliczki i Niepołomic</a:t>
            </a:r>
            <a:endParaRPr lang="pl-PL" sz="2200" b="1" dirty="0"/>
          </a:p>
        </p:txBody>
      </p:sp>
      <p:pic>
        <p:nvPicPr>
          <p:cNvPr id="1026" name="Picture 2" descr="C:\Users\dlulewicz\KOLEJ_W_KRAKOWIE\WYSTAPIENIA\MHK - SITK 19.10.2017\Niepołomice.tif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 contras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792" y="2446417"/>
            <a:ext cx="3764632" cy="3337626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lulewicz\KOLEJ_W_KRAKOWIE\WYSTAPIENIA\MHK - SITK 19.10.2017\Wieliczka.t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5379"/>
            <a:ext cx="3980106" cy="424771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lulewicz\KOLEJ_W_KRAKOWIE\WYSTAPIENIA\MHK - SITK 19.10.2017\379-3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7895" y="45379"/>
            <a:ext cx="3695363" cy="2467582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dlulewicz\KOLEJ_W_KRAKOWIE\WYSTAPIENIA\MHK - SITK 19.10.2017\Stacja-kolejowa-w-Wieliczce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4" y="3926448"/>
            <a:ext cx="3416666" cy="2162111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18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4805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64844" y="6088559"/>
            <a:ext cx="902971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2200" b="1" dirty="0" smtClean="0"/>
              <a:t>W styczniu 1858 r. nastąpił podział Wschodniej Kolei Państwowej pomiędzy </a:t>
            </a:r>
          </a:p>
          <a:p>
            <a:pPr algn="ctr"/>
            <a:r>
              <a:rPr lang="pl-PL" sz="2200" b="1" dirty="0" smtClean="0"/>
              <a:t>Kolej Północną Cesarza Ferdynanda i Kolej Galicyjską Karola Ludwika</a:t>
            </a:r>
            <a:endParaRPr lang="pl-PL" sz="2200" b="1" dirty="0"/>
          </a:p>
        </p:txBody>
      </p:sp>
      <p:pic>
        <p:nvPicPr>
          <p:cNvPr id="3076" name="Picture 4" descr="C:\Users\dlulewicz\KOLEJ_W_KRAKOWIE\WYSTAPIENIA\MHK - SITK 19.10.2017\1872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974" y="116632"/>
            <a:ext cx="7505453" cy="375650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dlulewicz\KOLEJ_W_KRAKOWIE\WYSTAPIENIA\MHK - SITK 19.10.2017\_MG_938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6982" y="3068959"/>
            <a:ext cx="2030211" cy="3045317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dlulewicz\KOLEJ_W_KRAKOWIE\WYSTAPIENIA\MHK - SITK 19.10.2017\_MG_939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6000" contrast="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473" y="3068959"/>
            <a:ext cx="2172006" cy="2992973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19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8939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0" y="5750004"/>
            <a:ext cx="9144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200" b="1" dirty="0" smtClean="0"/>
              <a:t>Oba towarzystwa zostały zobowiązane do kontynuacji inwestycji </a:t>
            </a:r>
          </a:p>
          <a:p>
            <a:pPr algn="ctr"/>
            <a:r>
              <a:rPr lang="pl-PL" sz="2200" b="1" dirty="0" smtClean="0"/>
              <a:t>w infrastrukturę –  m.in. do wymiany prowizorycznych obiektów </a:t>
            </a:r>
          </a:p>
          <a:p>
            <a:pPr algn="ctr"/>
            <a:r>
              <a:rPr lang="pl-PL" sz="2200" b="1" dirty="0" smtClean="0"/>
              <a:t>inżynieryjnych czy zabudowy murowanych domków strażniczych</a:t>
            </a:r>
            <a:endParaRPr lang="pl-PL" sz="2200" b="1" dirty="0"/>
          </a:p>
        </p:txBody>
      </p:sp>
      <p:pic>
        <p:nvPicPr>
          <p:cNvPr id="3" name="Picture 2" descr="C:\Users\dlulewicz\KOLEJ_W_KRAKOWIE\WYSTAPIENIA\MHK - SITK 19.10.2017\Fs22099-I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112"/>
            <a:ext cx="6156176" cy="346389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C:\Users\dlulewicz\KOLEJ_W_KRAKOWIE\PUBLIKACJE_WLASNE\Dwa miasta dwa brzegi o mostach i kolejach\Podgórze Lulewicz 2016\Podgórze, Lulewicz, obrazki\37.  A-III-0252, kadr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3645"/>
            <a:ext cx="3419872" cy="3419872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dlulewicz\KOLEJ_W_KRAKOWIE\PUBLIKACJE_WLASNE\2016.06.09 i 2017.05.30 KROWODRZA\KROWODRZA OBRAZKI\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0866"/>
            <a:ext cx="4896544" cy="195061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20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44230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5076056" y="4077072"/>
            <a:ext cx="4067944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200" b="1" dirty="0" smtClean="0"/>
              <a:t>Układ linii kolejowych </a:t>
            </a:r>
          </a:p>
          <a:p>
            <a:pPr algn="ctr"/>
            <a:r>
              <a:rPr lang="pl-PL" sz="2200" b="1" dirty="0" smtClean="0"/>
              <a:t>w Krakowie i Podgórzu ustabilizował się na ponad dwadzieścia lat. Od przełomu </a:t>
            </a:r>
          </a:p>
          <a:p>
            <a:pPr algn="ctr"/>
            <a:r>
              <a:rPr lang="pl-PL" sz="2200" b="1" dirty="0" smtClean="0"/>
              <a:t>lat 60. i 70. XIX w. rozpoczęto modernizacje zespołu stacji </a:t>
            </a:r>
          </a:p>
          <a:p>
            <a:pPr algn="ctr"/>
            <a:r>
              <a:rPr lang="pl-PL" sz="2200" b="1" dirty="0" smtClean="0"/>
              <a:t>Kraków Osobowy oraz obu linii. </a:t>
            </a:r>
            <a:endParaRPr lang="pl-PL" sz="2200" b="1" dirty="0"/>
          </a:p>
        </p:txBody>
      </p:sp>
      <p:pic>
        <p:nvPicPr>
          <p:cNvPr id="13314" name="Picture 2" descr="C:\Users\dlulewicz\KOLEJ_W_KRAKOWIE\WYSTAPIENIA\21.11.2016 GEOGRAFIA TRANSPORTU\187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1" y="-7440"/>
            <a:ext cx="5149783" cy="6865440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dlulewicz\KOLEJ_W_KRAKOWIE\WYSTAPIENIA\MHK - SITK 19.10.2017\P723140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3055" y="188640"/>
            <a:ext cx="4710945" cy="3140629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21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1322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3140226" y="5758456"/>
            <a:ext cx="29172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pl-PL" sz="2800" b="1" dirty="0" smtClean="0"/>
              <a:t>Dziękuję za uwagę</a:t>
            </a:r>
            <a:endParaRPr lang="pl-PL" sz="2800" b="1" dirty="0"/>
          </a:p>
        </p:txBody>
      </p:sp>
      <p:pic>
        <p:nvPicPr>
          <p:cNvPr id="4098" name="Picture 2" descr="C:\Users\dlulewicz\KOLEJ_W_KRAKOWIE\IKONOGRAFIA\KRAKOW_HISTORYCZNE\OSOBY\M. Ćwikła\2.4.2. Widok dworca od strony pd-wsch z 1909 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672" y="908720"/>
            <a:ext cx="6952315" cy="446449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22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03349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1228</TotalTime>
  <Words>556</Words>
  <Application>Microsoft Office PowerPoint</Application>
  <PresentationFormat>Pokaz na ekranie (4:3)</PresentationFormat>
  <Paragraphs>78</Paragraphs>
  <Slides>22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22</vt:i4>
      </vt:variant>
    </vt:vector>
  </HeadingPairs>
  <TitlesOfParts>
    <vt:vector size="23" baseType="lpstr"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Dominik Lulewicz</dc:creator>
  <cp:lastModifiedBy>Dominik Lulewicz</cp:lastModifiedBy>
  <cp:revision>75</cp:revision>
  <dcterms:created xsi:type="dcterms:W3CDTF">2017-09-27T17:43:55Z</dcterms:created>
  <dcterms:modified xsi:type="dcterms:W3CDTF">2017-10-19T06:53:44Z</dcterms:modified>
</cp:coreProperties>
</file>