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F2C393-0E3C-4FAD-B605-81FD857FBF4E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BA9A05-3093-448E-A772-616CBD9044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838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870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441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148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733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173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690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138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61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41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87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609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6E38C-802E-4682-8B8B-90DF533E1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733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Marcin.jarzabek@uj.edu.pl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Para, praca, porządek – </a:t>
            </a:r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b="1" dirty="0" smtClean="0"/>
              <a:t>pracownicy </a:t>
            </a:r>
            <a:r>
              <a:rPr lang="pl-PL" b="1" dirty="0"/>
              <a:t>Kolei Krakowsko-Górnośląskiej w świetle instrukcji stanowiskowych z 1847 r.</a:t>
            </a: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67544" y="5085184"/>
            <a:ext cx="29483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Marcin Jarząbek</a:t>
            </a:r>
          </a:p>
          <a:p>
            <a:r>
              <a:rPr lang="pl-PL" dirty="0" smtClean="0"/>
              <a:t>Instytut Historii </a:t>
            </a:r>
          </a:p>
          <a:p>
            <a:r>
              <a:rPr lang="pl-PL" dirty="0" smtClean="0"/>
              <a:t>Uniwersytetu Jagiellońskiego </a:t>
            </a:r>
          </a:p>
          <a:p>
            <a:r>
              <a:rPr lang="pl-PL" dirty="0">
                <a:hlinkClick r:id="rId2"/>
              </a:rPr>
              <a:t>m</a:t>
            </a:r>
            <a:r>
              <a:rPr lang="pl-PL" dirty="0" smtClean="0">
                <a:hlinkClick r:id="rId2"/>
              </a:rPr>
              <a:t>arcin.jarzabek@uj.edu.pl</a:t>
            </a:r>
            <a:r>
              <a:rPr lang="pl-PL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97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Problematyka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Społeczne skutki pojawienia się kolei</a:t>
            </a:r>
          </a:p>
          <a:p>
            <a:pPr lvl="1"/>
            <a:r>
              <a:rPr lang="pl-PL" dirty="0"/>
              <a:t>n</a:t>
            </a:r>
            <a:r>
              <a:rPr lang="pl-PL" dirty="0" smtClean="0"/>
              <a:t>owe zawody</a:t>
            </a:r>
          </a:p>
          <a:p>
            <a:pPr lvl="1"/>
            <a:r>
              <a:rPr lang="pl-PL" dirty="0"/>
              <a:t>r</a:t>
            </a:r>
            <a:r>
              <a:rPr lang="pl-PL" dirty="0" smtClean="0"/>
              <a:t>ytm i organizacja pracy</a:t>
            </a:r>
          </a:p>
          <a:p>
            <a:pPr lvl="1"/>
            <a:r>
              <a:rPr lang="pl-PL" dirty="0"/>
              <a:t>p</a:t>
            </a:r>
            <a:r>
              <a:rPr lang="pl-PL" dirty="0" smtClean="0"/>
              <a:t>rzemiany ładu społecznego</a:t>
            </a:r>
          </a:p>
          <a:p>
            <a:pPr lvl="1"/>
            <a:r>
              <a:rPr lang="pl-PL" dirty="0"/>
              <a:t>d</a:t>
            </a:r>
            <a:r>
              <a:rPr lang="pl-PL" dirty="0" smtClean="0"/>
              <a:t>oświadczenie nowoczesności</a:t>
            </a:r>
          </a:p>
          <a:p>
            <a:endParaRPr lang="en-GB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194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KOE (1847-1850)</a:t>
            </a:r>
            <a:endParaRPr lang="en-GB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Kolej Krakowsko-Górnośląska (</a:t>
            </a:r>
            <a:r>
              <a:rPr lang="de-DE" i="1" dirty="0" smtClean="0">
                <a:effectLst/>
              </a:rPr>
              <a:t>Krakau-Ober</a:t>
            </a:r>
            <a:r>
              <a:rPr lang="pl-PL" i="1" dirty="0" smtClean="0">
                <a:effectLst/>
              </a:rPr>
              <a:t>-</a:t>
            </a:r>
            <a:r>
              <a:rPr lang="pl-PL" i="1" dirty="0"/>
              <a:t>S</a:t>
            </a:r>
            <a:r>
              <a:rPr lang="de-DE" i="1" dirty="0" err="1" smtClean="0">
                <a:effectLst/>
              </a:rPr>
              <a:t>chlesische</a:t>
            </a:r>
            <a:r>
              <a:rPr lang="de-DE" i="1" dirty="0" smtClean="0">
                <a:effectLst/>
              </a:rPr>
              <a:t> Eisenbahn</a:t>
            </a:r>
            <a:r>
              <a:rPr lang="pl-PL" dirty="0" smtClean="0">
                <a:effectLst/>
              </a:rPr>
              <a:t>, KOE) </a:t>
            </a:r>
          </a:p>
          <a:p>
            <a:pPr lvl="1"/>
            <a:r>
              <a:rPr lang="pl-PL" dirty="0" smtClean="0"/>
              <a:t>koncesja 1844</a:t>
            </a:r>
          </a:p>
          <a:p>
            <a:pPr lvl="1"/>
            <a:r>
              <a:rPr lang="pl-PL" dirty="0" smtClean="0"/>
              <a:t>budowa 1845-47</a:t>
            </a:r>
          </a:p>
          <a:p>
            <a:r>
              <a:rPr lang="pl-PL" dirty="0" smtClean="0"/>
              <a:t>spółka prusko-krakowska (dyrekcja OSE – władze Krakowa)</a:t>
            </a:r>
          </a:p>
          <a:p>
            <a:pPr lvl="1"/>
            <a:r>
              <a:rPr lang="pl-PL" dirty="0"/>
              <a:t>p</a:t>
            </a:r>
            <a:r>
              <a:rPr lang="pl-PL" dirty="0" smtClean="0"/>
              <a:t>ruskie wzorce organizacji 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548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l-PL" dirty="0" err="1" smtClean="0"/>
              <a:t>Instrukcye</a:t>
            </a:r>
            <a:r>
              <a:rPr lang="pl-PL" dirty="0" smtClean="0"/>
              <a:t> dla…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244280" cy="4525963"/>
          </a:xfrm>
        </p:spPr>
        <p:txBody>
          <a:bodyPr>
            <a:normAutofit/>
          </a:bodyPr>
          <a:lstStyle/>
          <a:p>
            <a:r>
              <a:rPr lang="pl-PL" dirty="0" smtClean="0"/>
              <a:t>14 instrukcji w zbiorach Biblioteki Jagiellońskiej (12 stanowisk)</a:t>
            </a:r>
          </a:p>
          <a:p>
            <a:pPr lvl="1"/>
            <a:r>
              <a:rPr lang="pl-PL" dirty="0" smtClean="0"/>
              <a:t>12 w j. niemieckim</a:t>
            </a:r>
          </a:p>
          <a:p>
            <a:pPr lvl="1"/>
            <a:r>
              <a:rPr lang="pl-PL" dirty="0" smtClean="0"/>
              <a:t>2 w j. polskim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4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315416"/>
            <a:ext cx="4171964" cy="7416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508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Zawartość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i="1" dirty="0" smtClean="0"/>
              <a:t>Instrukcja dla…</a:t>
            </a:r>
            <a:endParaRPr lang="pl-PL" i="1" dirty="0" smtClean="0"/>
          </a:p>
          <a:p>
            <a:r>
              <a:rPr lang="pl-PL" i="1" dirty="0" smtClean="0"/>
              <a:t>Postanowienia ogólne tyczące się wszystkich Urzędników kolei żelaznej Krakowsko-</a:t>
            </a:r>
            <a:r>
              <a:rPr lang="pl-PL" i="1" dirty="0" err="1" smtClean="0"/>
              <a:t>górno</a:t>
            </a:r>
            <a:r>
              <a:rPr lang="pl-PL" i="1" dirty="0" smtClean="0"/>
              <a:t>-</a:t>
            </a:r>
            <a:r>
              <a:rPr lang="pl-PL" i="1" dirty="0" err="1" smtClean="0"/>
              <a:t>szląskiéj</a:t>
            </a:r>
            <a:endParaRPr lang="pl-PL" i="1" dirty="0" smtClean="0"/>
          </a:p>
          <a:p>
            <a:r>
              <a:rPr lang="pl-PL" i="1" dirty="0" smtClean="0"/>
              <a:t>Obwieszczenie </a:t>
            </a:r>
            <a:r>
              <a:rPr lang="pl-PL" i="1" dirty="0" err="1" smtClean="0"/>
              <a:t>c.k</a:t>
            </a:r>
            <a:r>
              <a:rPr lang="pl-PL" i="1" dirty="0" smtClean="0"/>
              <a:t>. </a:t>
            </a:r>
            <a:r>
              <a:rPr lang="pl-PL" i="1" dirty="0" err="1" smtClean="0"/>
              <a:t>Komissarza</a:t>
            </a:r>
            <a:r>
              <a:rPr lang="pl-PL" i="1" dirty="0" smtClean="0"/>
              <a:t> Nadwornego Hr. </a:t>
            </a:r>
            <a:r>
              <a:rPr lang="pl-PL" i="1" dirty="0" err="1" smtClean="0"/>
              <a:t>Deym</a:t>
            </a:r>
            <a:r>
              <a:rPr lang="pl-PL" i="1" dirty="0" smtClean="0"/>
              <a:t> „Prawo polityczne dla kolei żelaznych” (2.06.1847; wyciąg treści tyczącej się urzędników)</a:t>
            </a:r>
            <a:endParaRPr lang="en-GB" i="1" dirty="0" smtClean="0"/>
          </a:p>
          <a:p>
            <a:endParaRPr lang="en-GB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871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Pracownicy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81128"/>
          </a:xfrm>
        </p:spPr>
        <p:txBody>
          <a:bodyPr>
            <a:normAutofit fontScale="92500" lnSpcReduction="10000"/>
          </a:bodyPr>
          <a:lstStyle/>
          <a:p>
            <a:r>
              <a:rPr lang="pl-PL" dirty="0" smtClean="0"/>
              <a:t>Tragarze (</a:t>
            </a:r>
            <a:r>
              <a:rPr lang="pl-PL" dirty="0" err="1" smtClean="0"/>
              <a:t>Päcker</a:t>
            </a:r>
            <a:r>
              <a:rPr lang="pl-PL" dirty="0" smtClean="0"/>
              <a:t>)</a:t>
            </a:r>
          </a:p>
          <a:p>
            <a:r>
              <a:rPr lang="pl-PL" dirty="0" smtClean="0"/>
              <a:t>Strażnicy (</a:t>
            </a:r>
            <a:r>
              <a:rPr lang="pl-PL" dirty="0" err="1" smtClean="0"/>
              <a:t>Bahnwärter</a:t>
            </a:r>
            <a:r>
              <a:rPr lang="pl-PL" dirty="0" smtClean="0"/>
              <a:t>) – dróżnicy</a:t>
            </a:r>
          </a:p>
          <a:p>
            <a:r>
              <a:rPr lang="pl-PL" dirty="0" err="1" smtClean="0"/>
              <a:t>Bahnmeister</a:t>
            </a:r>
            <a:r>
              <a:rPr lang="pl-PL" dirty="0" smtClean="0"/>
              <a:t> – </a:t>
            </a:r>
          </a:p>
          <a:p>
            <a:r>
              <a:rPr lang="pl-PL" dirty="0" err="1" smtClean="0"/>
              <a:t>Bahnhof-Inspector</a:t>
            </a:r>
            <a:r>
              <a:rPr lang="pl-PL" dirty="0" smtClean="0"/>
              <a:t>/</a:t>
            </a:r>
            <a:r>
              <a:rPr lang="pl-PL" dirty="0" err="1" smtClean="0"/>
              <a:t>Inspizient</a:t>
            </a:r>
            <a:endParaRPr lang="pl-PL" dirty="0" smtClean="0"/>
          </a:p>
          <a:p>
            <a:r>
              <a:rPr lang="pl-PL" dirty="0" err="1"/>
              <a:t>Section-Conducteur</a:t>
            </a:r>
            <a:endParaRPr lang="pl-PL" dirty="0" smtClean="0"/>
          </a:p>
          <a:p>
            <a:r>
              <a:rPr lang="pl-PL" dirty="0" err="1" smtClean="0"/>
              <a:t>Güter-Expedient</a:t>
            </a:r>
            <a:endParaRPr lang="pl-PL" dirty="0" smtClean="0"/>
          </a:p>
          <a:p>
            <a:r>
              <a:rPr lang="pl-PL" dirty="0" err="1" smtClean="0"/>
              <a:t>Gepäck-Expedient</a:t>
            </a:r>
            <a:endParaRPr lang="pl-PL" dirty="0" smtClean="0"/>
          </a:p>
          <a:p>
            <a:r>
              <a:rPr lang="pl-PL" dirty="0" smtClean="0"/>
              <a:t>Special-</a:t>
            </a:r>
            <a:r>
              <a:rPr lang="pl-PL" dirty="0" err="1" smtClean="0"/>
              <a:t>Rendant</a:t>
            </a:r>
            <a:endParaRPr lang="pl-PL" dirty="0" smtClean="0"/>
          </a:p>
          <a:p>
            <a:r>
              <a:rPr lang="pl-PL" dirty="0" err="1" smtClean="0"/>
              <a:t>Kassen-Vorsteher</a:t>
            </a:r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b="1" dirty="0" smtClean="0"/>
          </a:p>
          <a:p>
            <a:endParaRPr lang="en-GB" dirty="0"/>
          </a:p>
        </p:txBody>
      </p:sp>
      <p:sp>
        <p:nvSpPr>
          <p:cNvPr id="7" name="Symbol zastępczy zawartości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 err="1" smtClean="0"/>
              <a:t>Schaffner</a:t>
            </a:r>
            <a:endParaRPr lang="pl-PL" dirty="0" smtClean="0"/>
          </a:p>
          <a:p>
            <a:r>
              <a:rPr lang="pl-PL" dirty="0" err="1" smtClean="0"/>
              <a:t>Ober-Schaffner</a:t>
            </a:r>
            <a:r>
              <a:rPr lang="pl-PL" dirty="0" smtClean="0"/>
              <a:t> </a:t>
            </a:r>
          </a:p>
          <a:p>
            <a:r>
              <a:rPr lang="pl-PL" dirty="0" err="1" smtClean="0"/>
              <a:t>Locomotivf</a:t>
            </a:r>
            <a:r>
              <a:rPr lang="pl-PL" dirty="0" err="1"/>
              <a:t>ührer</a:t>
            </a:r>
            <a:r>
              <a:rPr lang="pl-PL" dirty="0"/>
              <a:t> – maszynista</a:t>
            </a:r>
          </a:p>
          <a:p>
            <a:r>
              <a:rPr lang="pl-PL" dirty="0" err="1"/>
              <a:t>Heizer</a:t>
            </a:r>
            <a:r>
              <a:rPr lang="pl-PL" dirty="0"/>
              <a:t> / </a:t>
            </a:r>
            <a:r>
              <a:rPr lang="pl-PL" dirty="0" err="1"/>
              <a:t>Feuermann</a:t>
            </a:r>
            <a:r>
              <a:rPr lang="pl-PL" dirty="0"/>
              <a:t> – </a:t>
            </a:r>
            <a:r>
              <a:rPr lang="pl-PL" dirty="0" smtClean="0"/>
              <a:t>palacz</a:t>
            </a:r>
          </a:p>
          <a:p>
            <a:r>
              <a:rPr lang="pl-PL" dirty="0" err="1"/>
              <a:t>Maschinenmeister</a:t>
            </a:r>
            <a:endParaRPr lang="pl-PL" dirty="0"/>
          </a:p>
          <a:p>
            <a:endParaRPr lang="en-GB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831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e-DE" dirty="0"/>
              <a:t>Portier</a:t>
            </a:r>
            <a:endParaRPr lang="en-US" dirty="0"/>
          </a:p>
          <a:p>
            <a:r>
              <a:rPr lang="de-DE" dirty="0"/>
              <a:t>„</a:t>
            </a:r>
            <a:r>
              <a:rPr lang="de-DE" dirty="0" err="1"/>
              <a:t>Tragarz</a:t>
            </a:r>
            <a:r>
              <a:rPr lang="de-DE" dirty="0"/>
              <a:t>” (Gepäckträger)</a:t>
            </a:r>
            <a:endParaRPr lang="en-US" dirty="0"/>
          </a:p>
          <a:p>
            <a:r>
              <a:rPr lang="de-DE" dirty="0" err="1"/>
              <a:t>Stróż</a:t>
            </a:r>
            <a:r>
              <a:rPr lang="de-DE" dirty="0"/>
              <a:t> (</a:t>
            </a:r>
            <a:r>
              <a:rPr lang="de-DE" dirty="0" err="1"/>
              <a:t>Nachwarter</a:t>
            </a:r>
            <a:r>
              <a:rPr lang="de-DE" dirty="0"/>
              <a:t>)</a:t>
            </a:r>
            <a:endParaRPr lang="en-US" dirty="0"/>
          </a:p>
          <a:p>
            <a:r>
              <a:rPr lang="de-DE" dirty="0" err="1"/>
              <a:t>Zwrotniczy</a:t>
            </a:r>
            <a:r>
              <a:rPr lang="de-DE" dirty="0"/>
              <a:t> (</a:t>
            </a:r>
            <a:r>
              <a:rPr lang="de-DE" dirty="0" err="1"/>
              <a:t>Weichenwarter</a:t>
            </a:r>
            <a:r>
              <a:rPr lang="de-DE" dirty="0"/>
              <a:t>)</a:t>
            </a:r>
            <a:endParaRPr lang="en-US" dirty="0"/>
          </a:p>
          <a:p>
            <a:r>
              <a:rPr lang="de-DE" dirty="0" err="1"/>
              <a:t>Sprzątacz</a:t>
            </a:r>
            <a:r>
              <a:rPr lang="de-DE" dirty="0"/>
              <a:t> (</a:t>
            </a:r>
            <a:r>
              <a:rPr lang="de-DE" dirty="0" err="1"/>
              <a:t>Wagenpuzer</a:t>
            </a:r>
            <a:r>
              <a:rPr lang="de-DE" dirty="0"/>
              <a:t>)</a:t>
            </a:r>
            <a:endParaRPr lang="en-US" dirty="0"/>
          </a:p>
          <a:p>
            <a:r>
              <a:rPr lang="de-DE" dirty="0" err="1"/>
              <a:t>Pchacz</a:t>
            </a:r>
            <a:r>
              <a:rPr lang="de-DE" dirty="0"/>
              <a:t> (</a:t>
            </a:r>
            <a:r>
              <a:rPr lang="de-DE" dirty="0" err="1"/>
              <a:t>Wagenschiber</a:t>
            </a:r>
            <a:r>
              <a:rPr lang="de-DE" dirty="0"/>
              <a:t>)</a:t>
            </a:r>
            <a:endParaRPr lang="en-US" dirty="0"/>
          </a:p>
          <a:p>
            <a:r>
              <a:rPr lang="pl-PL" dirty="0"/>
              <a:t>Maziarz (</a:t>
            </a:r>
            <a:r>
              <a:rPr lang="pl-PL" dirty="0" err="1"/>
              <a:t>Schmierer</a:t>
            </a:r>
            <a:r>
              <a:rPr lang="pl-PL" dirty="0"/>
              <a:t>)</a:t>
            </a:r>
            <a:endParaRPr lang="en-US" dirty="0"/>
          </a:p>
          <a:p>
            <a:endParaRPr lang="en-GB" dirty="0"/>
          </a:p>
        </p:txBody>
      </p:sp>
      <p:sp>
        <p:nvSpPr>
          <p:cNvPr id="7" name="Symbol zastępczy zawartości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l-PL" dirty="0" err="1" smtClean="0"/>
              <a:t>Inginieur</a:t>
            </a:r>
            <a:endParaRPr lang="pl-PL" dirty="0" smtClean="0"/>
          </a:p>
          <a:p>
            <a:r>
              <a:rPr lang="pl-PL" dirty="0" err="1" smtClean="0"/>
              <a:t>Ober-Inginieur</a:t>
            </a:r>
            <a:endParaRPr lang="pl-PL" dirty="0" smtClean="0"/>
          </a:p>
          <a:p>
            <a:r>
              <a:rPr lang="pl-PL" dirty="0" err="1"/>
              <a:t>Spezial</a:t>
            </a:r>
            <a:r>
              <a:rPr lang="pl-PL" dirty="0"/>
              <a:t>-Direktor</a:t>
            </a:r>
            <a:endParaRPr lang="en-GB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029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Pracownicy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pl-PL" dirty="0" smtClean="0"/>
              <a:t>Liczebność</a:t>
            </a:r>
          </a:p>
          <a:p>
            <a:pPr lvl="1"/>
            <a:r>
              <a:rPr lang="pl-PL" dirty="0" smtClean="0"/>
              <a:t>Pracowników etatowych</a:t>
            </a:r>
          </a:p>
          <a:p>
            <a:pPr lvl="1"/>
            <a:r>
              <a:rPr lang="pl-PL" dirty="0" smtClean="0"/>
              <a:t>Pracowników dniówkowych</a:t>
            </a:r>
          </a:p>
          <a:p>
            <a:pPr lvl="2"/>
            <a:r>
              <a:rPr lang="pl-PL" i="1" dirty="0"/>
              <a:t>Robotnicy na zapłatę dzienną odprawieni być mogą każdego </a:t>
            </a:r>
            <a:r>
              <a:rPr lang="pl-PL" i="1" dirty="0" smtClean="0"/>
              <a:t>czasu</a:t>
            </a:r>
            <a:endParaRPr lang="pl-PL" dirty="0" smtClean="0"/>
          </a:p>
          <a:p>
            <a:r>
              <a:rPr lang="pl-PL" dirty="0" smtClean="0"/>
              <a:t>Wynagrodzenia</a:t>
            </a:r>
          </a:p>
          <a:p>
            <a:pPr lvl="1"/>
            <a:r>
              <a:rPr lang="pl-PL" dirty="0" err="1" smtClean="0"/>
              <a:t>Schaffner</a:t>
            </a:r>
            <a:r>
              <a:rPr lang="pl-PL" dirty="0" smtClean="0"/>
              <a:t> – 3 krajcary/godz. (150-240 złotych reńskich (guldenów)/rok) </a:t>
            </a:r>
          </a:p>
          <a:p>
            <a:pPr lvl="1"/>
            <a:r>
              <a:rPr lang="pl-PL" dirty="0" err="1" smtClean="0"/>
              <a:t>Ober-Schaffner</a:t>
            </a:r>
            <a:r>
              <a:rPr lang="pl-PL" dirty="0" smtClean="0"/>
              <a:t> – 4 krajcary/godz.</a:t>
            </a:r>
          </a:p>
          <a:p>
            <a:pPr lvl="1"/>
            <a:r>
              <a:rPr lang="pl-PL" dirty="0" smtClean="0"/>
              <a:t>Tragarz – taryfa: 2 krajcary</a:t>
            </a:r>
          </a:p>
          <a:p>
            <a:r>
              <a:rPr lang="pl-PL" i="1" dirty="0"/>
              <a:t>F</a:t>
            </a:r>
            <a:r>
              <a:rPr lang="pl-PL" i="1" dirty="0" smtClean="0"/>
              <a:t>undusze wsparcia i </a:t>
            </a:r>
            <a:r>
              <a:rPr lang="pl-PL" i="1" dirty="0" err="1" smtClean="0"/>
              <a:t>pensyi</a:t>
            </a:r>
            <a:r>
              <a:rPr lang="pl-PL" dirty="0" smtClean="0"/>
              <a:t> z obowiązkowych składek</a:t>
            </a:r>
            <a:endParaRPr lang="en-US" dirty="0" smtClean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831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Hierarchia służbowa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0000" lnSpcReduction="20000"/>
          </a:bodyPr>
          <a:lstStyle/>
          <a:p>
            <a:r>
              <a:rPr lang="pl-PL" i="1" dirty="0"/>
              <a:t>każdy urzędnik obowiązany jest co do dopełnienia powierzonych mu obowiązków, najbliższym zwierzchnikom swoim, wszyscy zaś </a:t>
            </a:r>
            <a:r>
              <a:rPr lang="pl-PL" i="1" dirty="0" smtClean="0"/>
              <a:t>Dyrekcji,</a:t>
            </a:r>
            <a:endParaRPr lang="en-US" dirty="0"/>
          </a:p>
          <a:p>
            <a:r>
              <a:rPr lang="pl-PL" i="1" dirty="0"/>
              <a:t>r</a:t>
            </a:r>
            <a:r>
              <a:rPr lang="pl-PL" i="1" dirty="0" smtClean="0"/>
              <a:t>ozporządzenie </a:t>
            </a:r>
            <a:r>
              <a:rPr lang="pl-PL" i="1" dirty="0"/>
              <a:t>pochodzące od wyższego niż najbliżej urzędnika </a:t>
            </a:r>
            <a:r>
              <a:rPr lang="pl-PL" i="1" dirty="0" smtClean="0"/>
              <a:t>Towarzystwa </a:t>
            </a:r>
            <a:r>
              <a:rPr lang="pl-PL" i="1" dirty="0"/>
              <a:t>bez sprzeciwu wypełnić należy, a swemu zwierzchnikowi potrzeba o </a:t>
            </a:r>
            <a:r>
              <a:rPr lang="pl-PL" i="1" dirty="0" err="1"/>
              <a:t>tem</a:t>
            </a:r>
            <a:r>
              <a:rPr lang="pl-PL" i="1" dirty="0"/>
              <a:t> jak </a:t>
            </a:r>
            <a:r>
              <a:rPr lang="pl-PL" i="1" dirty="0" err="1"/>
              <a:t>narychlej</a:t>
            </a:r>
            <a:r>
              <a:rPr lang="pl-PL" i="1" dirty="0"/>
              <a:t> donieść</a:t>
            </a:r>
            <a:endParaRPr lang="en-US" dirty="0"/>
          </a:p>
          <a:p>
            <a:pPr lvl="1"/>
            <a:r>
              <a:rPr lang="pl-PL" dirty="0" smtClean="0"/>
              <a:t>rozkaz </a:t>
            </a:r>
            <a:r>
              <a:rPr lang="pl-PL" dirty="0"/>
              <a:t>niezgodny z przepisami wykonać, ale o tym donieść </a:t>
            </a:r>
            <a:endParaRPr lang="en-US" dirty="0"/>
          </a:p>
          <a:p>
            <a:r>
              <a:rPr lang="pl-PL" i="1" dirty="0" smtClean="0"/>
              <a:t>zażalenia </a:t>
            </a:r>
            <a:r>
              <a:rPr lang="pl-PL" i="1" dirty="0"/>
              <a:t>podwładnych na przełożonych wniesione </a:t>
            </a:r>
            <a:r>
              <a:rPr lang="pl-PL" i="1" dirty="0" err="1"/>
              <a:t>bydź</a:t>
            </a:r>
            <a:r>
              <a:rPr lang="pl-PL" i="1" dirty="0"/>
              <a:t> powinny do najbliższego zwierzchnika zaskarżonego albo </a:t>
            </a:r>
            <a:r>
              <a:rPr lang="pl-PL" i="1" dirty="0" smtClean="0"/>
              <a:t>według </a:t>
            </a:r>
            <a:r>
              <a:rPr lang="pl-PL" i="1" dirty="0"/>
              <a:t>potrzeby do </a:t>
            </a:r>
            <a:r>
              <a:rPr lang="pl-PL" i="1" dirty="0" err="1"/>
              <a:t>Dyrekcyi</a:t>
            </a:r>
            <a:endParaRPr lang="en-US" dirty="0"/>
          </a:p>
          <a:p>
            <a:r>
              <a:rPr lang="pl-PL" dirty="0" smtClean="0"/>
              <a:t>kara</a:t>
            </a:r>
            <a:r>
              <a:rPr lang="pl-PL" i="1" dirty="0" smtClean="0"/>
              <a:t> </a:t>
            </a:r>
            <a:r>
              <a:rPr lang="pl-PL" i="1" dirty="0"/>
              <a:t>zwłaszcza za opilstwo, przeniewierzanie się lub za uchybienie publiczności</a:t>
            </a:r>
            <a:endParaRPr lang="en-US" dirty="0"/>
          </a:p>
          <a:p>
            <a:r>
              <a:rPr lang="pl-PL" b="1" i="1" dirty="0" smtClean="0"/>
              <a:t>Wypełniać </a:t>
            </a:r>
            <a:r>
              <a:rPr lang="pl-PL" b="1" i="1" dirty="0"/>
              <a:t>wszystko, równie jak wszelakie rozkazy Zwierzchników swoich ochoczo, pilnie, żwawo i wiernie; słowem z całych sił swoich dbać o dobro Towarzystwa i starać się o to, aby wszyscy współzawodnicy i podwładni toż samo </a:t>
            </a:r>
            <a:r>
              <a:rPr lang="pl-PL" b="1" i="1" dirty="0" smtClean="0"/>
              <a:t>czynili</a:t>
            </a:r>
            <a:r>
              <a:rPr lang="pl-PL" i="1" dirty="0" smtClean="0"/>
              <a:t>.</a:t>
            </a:r>
            <a:endParaRPr lang="en-GB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679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pl-PL" dirty="0" smtClean="0"/>
              <a:t>Dyscyplinowanie społeczne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29200"/>
          </a:xfrm>
        </p:spPr>
        <p:txBody>
          <a:bodyPr>
            <a:normAutofit fontScale="77500" lnSpcReduction="20000"/>
          </a:bodyPr>
          <a:lstStyle/>
          <a:p>
            <a:r>
              <a:rPr lang="pl-PL" i="1" dirty="0" smtClean="0"/>
              <a:t>Obowiązki Urzędnika: </a:t>
            </a:r>
            <a:r>
              <a:rPr lang="pl-PL" i="1" dirty="0"/>
              <a:t>moralność, trzeźwość, porządek, przyzwoite zachowanie się, zgodność, </a:t>
            </a:r>
            <a:r>
              <a:rPr lang="pl-PL" i="1" dirty="0" err="1"/>
              <a:t>nemniej</a:t>
            </a:r>
            <a:r>
              <a:rPr lang="pl-PL" i="1" dirty="0"/>
              <a:t> grzeczność i uprzejmość we wszystkich stycznościach z Publicznością, ze względu tego </a:t>
            </a:r>
            <a:r>
              <a:rPr lang="pl-PL" i="1" dirty="0" err="1"/>
              <a:t>zabronionem</a:t>
            </a:r>
            <a:r>
              <a:rPr lang="pl-PL" i="1" dirty="0"/>
              <a:t> też jest Urzędnikom palenie tytoniu w czasie czynności służbowych</a:t>
            </a:r>
            <a:endParaRPr lang="en-US" dirty="0"/>
          </a:p>
          <a:p>
            <a:pPr lvl="1"/>
            <a:r>
              <a:rPr lang="pl-PL" dirty="0" err="1" smtClean="0"/>
              <a:t>instrukcyę</a:t>
            </a:r>
            <a:r>
              <a:rPr lang="pl-PL" dirty="0" smtClean="0"/>
              <a:t> </a:t>
            </a:r>
            <a:r>
              <a:rPr lang="pl-PL" i="1" dirty="0"/>
              <a:t>zawsze przy sobie mieć </a:t>
            </a:r>
            <a:r>
              <a:rPr lang="pl-PL" i="1" dirty="0" smtClean="0"/>
              <a:t>powinien</a:t>
            </a:r>
          </a:p>
          <a:p>
            <a:r>
              <a:rPr lang="pl-PL" i="1" dirty="0" smtClean="0"/>
              <a:t>Urzędnik powinien otrzymaną odzież służbową oszczędzać i czysto utrzymywać. […] Pod czas pracy </a:t>
            </a:r>
            <a:r>
              <a:rPr lang="pl-PL" i="1" dirty="0" err="1" smtClean="0"/>
              <a:t>cięższéj</a:t>
            </a:r>
            <a:r>
              <a:rPr lang="pl-PL" i="1" dirty="0" smtClean="0"/>
              <a:t> albo </a:t>
            </a:r>
            <a:r>
              <a:rPr lang="pl-PL" i="1" dirty="0" err="1" smtClean="0"/>
              <a:t>brudząc</a:t>
            </a:r>
            <a:r>
              <a:rPr lang="pl-PL" i="1" dirty="0" err="1" smtClean="0"/>
              <a:t>é</a:t>
            </a:r>
            <a:r>
              <a:rPr lang="pl-PL" i="1" dirty="0" err="1" smtClean="0"/>
              <a:t>j</a:t>
            </a:r>
            <a:r>
              <a:rPr lang="pl-PL" i="1" dirty="0" smtClean="0"/>
              <a:t> powinien zawsze, zamiast surduta, nosić kurtkę, daną mu dla oszczędzenia tamtego</a:t>
            </a:r>
          </a:p>
          <a:p>
            <a:r>
              <a:rPr lang="pl-PL" dirty="0" smtClean="0"/>
              <a:t>Czas pracy, czas przyjścia do pracy, czas na poszczególne czynności </a:t>
            </a:r>
          </a:p>
          <a:p>
            <a:pPr lvl="1"/>
            <a:r>
              <a:rPr lang="pl-PL" i="1" dirty="0" smtClean="0"/>
              <a:t>Pięć minut przed odjazdem po drugim dzwonku maszynista powinien być w maszynie…</a:t>
            </a:r>
          </a:p>
          <a:p>
            <a:r>
              <a:rPr lang="pl-PL" dirty="0" smtClean="0"/>
              <a:t>Sekwencje czynności</a:t>
            </a:r>
          </a:p>
          <a:p>
            <a:r>
              <a:rPr lang="pl-PL" dirty="0" smtClean="0"/>
              <a:t>Sankcje </a:t>
            </a:r>
            <a:endParaRPr lang="en-US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456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52736"/>
            <a:ext cx="7070240" cy="5028532"/>
          </a:xfrm>
        </p:spPr>
      </p:pic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11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Podsumowanie</a:t>
            </a:r>
            <a:endParaRPr lang="en-GB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n</a:t>
            </a:r>
            <a:r>
              <a:rPr lang="pl-PL" dirty="0" smtClean="0"/>
              <a:t>owoczesne społeczeństwo przyjeżdża do Krakowa i okolic koleją</a:t>
            </a:r>
          </a:p>
          <a:p>
            <a:pPr lvl="1"/>
            <a:r>
              <a:rPr lang="pl-PL" dirty="0"/>
              <a:t>r</a:t>
            </a:r>
            <a:r>
              <a:rPr lang="pl-PL" dirty="0" smtClean="0"/>
              <a:t>egulamin pracy (umowa)</a:t>
            </a:r>
          </a:p>
          <a:p>
            <a:pPr lvl="1"/>
            <a:r>
              <a:rPr lang="pl-PL" dirty="0"/>
              <a:t>c</a:t>
            </a:r>
            <a:r>
              <a:rPr lang="pl-PL" dirty="0" smtClean="0"/>
              <a:t>zas pracy</a:t>
            </a:r>
          </a:p>
          <a:p>
            <a:pPr lvl="1"/>
            <a:r>
              <a:rPr lang="pl-PL" dirty="0"/>
              <a:t>h</a:t>
            </a:r>
            <a:r>
              <a:rPr lang="pl-PL" dirty="0" smtClean="0"/>
              <a:t>ierarchia służbowa</a:t>
            </a:r>
          </a:p>
          <a:p>
            <a:pPr lvl="1"/>
            <a:r>
              <a:rPr lang="pl-PL" dirty="0" smtClean="0"/>
              <a:t>wzorce urzędnicze, przemysłowe, wojskowe</a:t>
            </a:r>
          </a:p>
          <a:p>
            <a:r>
              <a:rPr lang="pl-PL" dirty="0"/>
              <a:t>k</a:t>
            </a:r>
            <a:r>
              <a:rPr lang="pl-PL" dirty="0" smtClean="0"/>
              <a:t>onfrontacja urzędowych wymagań z mentalnością społeczeństwa agrarnego </a:t>
            </a:r>
          </a:p>
          <a:p>
            <a:endParaRPr lang="en-GB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854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0132"/>
            <a:ext cx="8064896" cy="6041196"/>
          </a:xfrm>
        </p:spPr>
      </p:pic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19.10.2017</a:t>
            </a:r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6E38C-802E-4682-8B8B-90DF533E128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87043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509</Words>
  <Application>Microsoft Office PowerPoint</Application>
  <PresentationFormat>Pokaz na ekranie (4:3)</PresentationFormat>
  <Paragraphs>108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Para, praca, porządek –  pracownicy Kolei Krakowsko-Górnośląskiej w świetle instrukcji stanowiskowych z 1847 r. </vt:lpstr>
      <vt:lpstr>Problematyka</vt:lpstr>
      <vt:lpstr>KOE (1847-1850)</vt:lpstr>
      <vt:lpstr>Instrukcye dla…</vt:lpstr>
      <vt:lpstr>Zawartość</vt:lpstr>
      <vt:lpstr>Pracownicy</vt:lpstr>
      <vt:lpstr>Prezentacja programu PowerPoint</vt:lpstr>
      <vt:lpstr>Pracownicy</vt:lpstr>
      <vt:lpstr>Hierarchia służbowa</vt:lpstr>
      <vt:lpstr>Dyscyplinowanie społeczne</vt:lpstr>
      <vt:lpstr>Prezentacja programu PowerPoint</vt:lpstr>
      <vt:lpstr>Podsumowanie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Jarzombek</dc:creator>
  <cp:lastModifiedBy>Jarzombek</cp:lastModifiedBy>
  <cp:revision>13</cp:revision>
  <dcterms:created xsi:type="dcterms:W3CDTF">2017-10-18T20:21:11Z</dcterms:created>
  <dcterms:modified xsi:type="dcterms:W3CDTF">2017-10-19T07:13:44Z</dcterms:modified>
</cp:coreProperties>
</file>