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tags/tag1.xml" ContentType="application/vnd.openxmlformats-officedocument.presentationml.tags+xml"/>
  <Override PartName="/ppt/notesSlides/notesSlide2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saveSubsetFonts="1">
  <p:sldMasterIdLst>
    <p:sldMasterId id="2147483648" r:id="rId1"/>
  </p:sldMasterIdLst>
  <p:notesMasterIdLst>
    <p:notesMasterId r:id="rId36"/>
  </p:notesMasterIdLst>
  <p:handoutMasterIdLst>
    <p:handoutMasterId r:id="rId37"/>
  </p:handoutMasterIdLst>
  <p:sldIdLst>
    <p:sldId id="1101" r:id="rId2"/>
    <p:sldId id="1152" r:id="rId3"/>
    <p:sldId id="1150" r:id="rId4"/>
    <p:sldId id="1151" r:id="rId5"/>
    <p:sldId id="1156" r:id="rId6"/>
    <p:sldId id="1142" r:id="rId7"/>
    <p:sldId id="1090" r:id="rId8"/>
    <p:sldId id="1130" r:id="rId9"/>
    <p:sldId id="1162" r:id="rId10"/>
    <p:sldId id="1164" r:id="rId11"/>
    <p:sldId id="1117" r:id="rId12"/>
    <p:sldId id="1123" r:id="rId13"/>
    <p:sldId id="1163" r:id="rId14"/>
    <p:sldId id="1165" r:id="rId15"/>
    <p:sldId id="1089" r:id="rId16"/>
    <p:sldId id="1166" r:id="rId17"/>
    <p:sldId id="1167" r:id="rId18"/>
    <p:sldId id="1168" r:id="rId19"/>
    <p:sldId id="1131" r:id="rId20"/>
    <p:sldId id="1169" r:id="rId21"/>
    <p:sldId id="1170" r:id="rId22"/>
    <p:sldId id="1140" r:id="rId23"/>
    <p:sldId id="1125" r:id="rId24"/>
    <p:sldId id="1172" r:id="rId25"/>
    <p:sldId id="1139" r:id="rId26"/>
    <p:sldId id="1115" r:id="rId27"/>
    <p:sldId id="1171" r:id="rId28"/>
    <p:sldId id="1141" r:id="rId29"/>
    <p:sldId id="1118" r:id="rId30"/>
    <p:sldId id="1138" r:id="rId31"/>
    <p:sldId id="1146" r:id="rId32"/>
    <p:sldId id="1161" r:id="rId33"/>
    <p:sldId id="1153" r:id="rId34"/>
    <p:sldId id="1114" r:id="rId35"/>
  </p:sldIdLst>
  <p:sldSz cx="9144000" cy="6858000" type="screen4x3"/>
  <p:notesSz cx="6797675" cy="9926638"/>
  <p:defaultTextStyle>
    <a:defPPr>
      <a:defRPr lang="pl-PL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75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3" orient="horz" pos="2341" userDrawn="1">
          <p15:clr>
            <a:srgbClr val="A4A3A4"/>
          </p15:clr>
        </p15:guide>
        <p15:guide id="4" pos="3152" userDrawn="1">
          <p15:clr>
            <a:srgbClr val="A4A3A4"/>
          </p15:clr>
        </p15:guide>
        <p15:guide id="5" pos="2608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3" name="Autor" initials="A" lastIdx="3" clrIdx="2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5EEED"/>
    <a:srgbClr val="99FFCC"/>
    <a:srgbClr val="2DC8FF"/>
    <a:srgbClr val="C1FFE0"/>
    <a:srgbClr val="CCCCFF"/>
    <a:srgbClr val="CCFFCC"/>
    <a:srgbClr val="CCECFF"/>
    <a:srgbClr val="FFCCCC"/>
    <a:srgbClr val="E7E9ED"/>
    <a:srgbClr val="C9A6E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 pośredni 2 — Ak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16DA210-FB5B-4158-B5E0-FEB733F419BA}" styleName="Styl jasny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59" autoAdjust="0"/>
    <p:restoredTop sz="90444" autoAdjust="0"/>
  </p:normalViewPr>
  <p:slideViewPr>
    <p:cSldViewPr>
      <p:cViewPr>
        <p:scale>
          <a:sx n="80" d="100"/>
          <a:sy n="80" d="100"/>
        </p:scale>
        <p:origin x="864" y="-356"/>
      </p:cViewPr>
      <p:guideLst>
        <p:guide orient="horz" pos="2750"/>
        <p:guide pos="2880"/>
        <p:guide orient="horz" pos="2341"/>
        <p:guide pos="3152"/>
        <p:guide pos="2608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76" d="100"/>
          <a:sy n="76" d="100"/>
        </p:scale>
        <p:origin x="2184" y="11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handoutMaster" Target="handoutMasters/handoutMaster1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Arkusz_programu_Microsoft_Excel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l-P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Arkusz1!$B$1</c:f>
              <c:strCache>
                <c:ptCount val="1"/>
                <c:pt idx="0">
                  <c:v>Sprzedaż</c:v>
                </c:pt>
              </c:strCache>
            </c:strRef>
          </c:tx>
          <c:spPr>
            <a:scene3d>
              <a:camera prst="orthographicFront"/>
              <a:lightRig rig="threePt" dir="t"/>
            </a:scene3d>
            <a:sp3d>
              <a:bevelT prst="angle"/>
            </a:sp3d>
          </c:spPr>
          <c:dPt>
            <c:idx val="0"/>
            <c:bubble3D val="0"/>
            <c:spPr>
              <a:solidFill>
                <a:srgbClr val="00A249"/>
              </a:solidFill>
              <a:ln w="12700" cap="sq" cmpd="sng">
                <a:solidFill>
                  <a:srgbClr val="00B050"/>
                </a:solidFill>
                <a:round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prst="angle"/>
              </a:sp3d>
            </c:spPr>
          </c:dPt>
          <c:dPt>
            <c:idx val="1"/>
            <c:bubble3D val="0"/>
            <c:spPr>
              <a:solidFill>
                <a:schemeClr val="accent1"/>
              </a:solidFill>
              <a:ln>
                <a:solidFill>
                  <a:schemeClr val="accent1"/>
                </a:solidFill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prst="angle"/>
              </a:sp3d>
            </c:spPr>
          </c:dPt>
          <c:dPt>
            <c:idx val="2"/>
            <c:bubble3D val="0"/>
            <c:spPr>
              <a:solidFill>
                <a:srgbClr val="FF0000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prst="angle"/>
              </a:sp3d>
            </c:spPr>
          </c:dPt>
          <c:dPt>
            <c:idx val="3"/>
            <c:bubble3D val="0"/>
            <c:spPr>
              <a:solidFill>
                <a:srgbClr val="7030A0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prst="angle"/>
              </a:sp3d>
            </c:spPr>
          </c:dPt>
          <c:dPt>
            <c:idx val="4"/>
            <c:bubble3D val="0"/>
            <c:spPr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prst="angle"/>
              </a:sp3d>
            </c:spPr>
          </c:dPt>
          <c:dPt>
            <c:idx val="5"/>
            <c:bubble3D val="0"/>
            <c:spPr>
              <a:solidFill>
                <a:schemeClr val="accent1">
                  <a:lumMod val="20000"/>
                  <a:lumOff val="80000"/>
                </a:schemeClr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prst="angle"/>
              </a:sp3d>
            </c:spPr>
          </c:dPt>
          <c:dPt>
            <c:idx val="6"/>
            <c:bubble3D val="0"/>
            <c:spPr>
              <a:solidFill>
                <a:srgbClr val="C9A6E4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prst="angle"/>
              </a:sp3d>
            </c:spPr>
          </c:dPt>
          <c:dLbls>
            <c:dLbl>
              <c:idx val="5"/>
              <c:spPr>
                <a:noFill/>
                <a:ln>
                  <a:noFill/>
                </a:ln>
                <a:effectLst/>
              </c:spPr>
              <c:txPr>
                <a:bodyPr rot="0" spcFirstLastPara="1" vertOverflow="clip" horzOverflow="clip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pl-PL"/>
                </a:p>
              </c:txPr>
              <c:dLblPos val="inEnd"/>
              <c:showLegendKey val="0"/>
              <c:showVal val="0"/>
              <c:showCatName val="0"/>
              <c:showSerName val="0"/>
              <c:showPercent val="1"/>
              <c:showBubbleSize val="0"/>
            </c:dLbl>
            <c:dLbl>
              <c:idx val="6"/>
              <c:delete val="1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1330" b="1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pl-PL"/>
              </a:p>
            </c:txPr>
            <c:dLblPos val="inEnd"/>
            <c:showLegendKey val="0"/>
            <c:showVal val="0"/>
            <c:showCatName val="0"/>
            <c:showSerName val="0"/>
            <c:showPercent val="1"/>
            <c:showBubbleSize val="0"/>
            <c:showLeaderLines val="0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accentCallout2">
                    <a:avLst/>
                  </a:prstGeom>
                  <a:pattFill prst="pct75">
                    <a:fgClr>
                      <a:schemeClr val="dk1">
                        <a:lumMod val="75000"/>
                        <a:lumOff val="25000"/>
                      </a:schemeClr>
                    </a:fgClr>
                    <a:bgClr>
                      <a:schemeClr val="dk1">
                        <a:lumMod val="65000"/>
                        <a:lumOff val="35000"/>
                      </a:schemeClr>
                    </a:bgClr>
                  </a:pattFill>
                  <a:ln>
                    <a:noFill/>
                  </a:ln>
                </c15:spPr>
                <c15:layout/>
              </c:ext>
            </c:extLst>
          </c:dLbls>
          <c:cat>
            <c:strRef>
              <c:f>Arkusz1!$A$2:$A$8</c:f>
              <c:strCache>
                <c:ptCount val="7"/>
                <c:pt idx="0">
                  <c:v>CEF</c:v>
                </c:pt>
                <c:pt idx="1">
                  <c:v>POIiŚ 2014 - 2020</c:v>
                </c:pt>
                <c:pt idx="2">
                  <c:v>PO PW</c:v>
                </c:pt>
                <c:pt idx="3">
                  <c:v>RPO 2014 - 2020</c:v>
                </c:pt>
                <c:pt idx="4">
                  <c:v>Krajowe</c:v>
                </c:pt>
                <c:pt idx="5">
                  <c:v>POIiŚ 2007 - 2013</c:v>
                </c:pt>
                <c:pt idx="6">
                  <c:v>RPO 2007 - 2013</c:v>
                </c:pt>
              </c:strCache>
            </c:strRef>
          </c:cat>
          <c:val>
            <c:numRef>
              <c:f>Arkusz1!$B$2:$B$8</c:f>
              <c:numCache>
                <c:formatCode>General</c:formatCode>
                <c:ptCount val="7"/>
                <c:pt idx="0">
                  <c:v>19</c:v>
                </c:pt>
                <c:pt idx="1">
                  <c:v>27.1</c:v>
                </c:pt>
                <c:pt idx="2">
                  <c:v>2.2000000000000002</c:v>
                </c:pt>
                <c:pt idx="3">
                  <c:v>4.68</c:v>
                </c:pt>
                <c:pt idx="4">
                  <c:v>10.1</c:v>
                </c:pt>
                <c:pt idx="5">
                  <c:v>3.2</c:v>
                </c:pt>
                <c:pt idx="6">
                  <c:v>0.1</c:v>
                </c:pt>
              </c:numCache>
            </c:numRef>
          </c:val>
        </c:ser>
        <c:dLbls>
          <c:dLblPos val="ctr"/>
          <c:showLegendKey val="0"/>
          <c:showVal val="0"/>
          <c:showCatName val="0"/>
          <c:showSerName val="0"/>
          <c:showPercent val="1"/>
          <c:showBubbleSize val="0"/>
          <c:showLeaderLines val="0"/>
        </c:dLbls>
        <c:firstSliceAng val="0"/>
      </c:pieChart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66193768502846084"/>
          <c:y val="0.24070249820849351"/>
          <c:w val="0.26665011077200573"/>
          <c:h val="0.58804351077564354"/>
        </c:manualLayout>
      </c:layout>
      <c:overlay val="0"/>
      <c:spPr>
        <a:solidFill>
          <a:schemeClr val="lt1">
            <a:lumMod val="95000"/>
            <a:alpha val="39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pl-PL"/>
        </a:p>
      </c:txPr>
    </c:legend>
    <c:plotVisOnly val="1"/>
    <c:dispBlanksAs val="gap"/>
    <c:showDLblsOverMax val="0"/>
  </c:chart>
  <c:spPr>
    <a:gradFill flip="none" rotWithShape="1">
      <a:gsLst>
        <a:gs pos="0">
          <a:schemeClr val="lt1"/>
        </a:gs>
        <a:gs pos="39000">
          <a:schemeClr val="lt1"/>
        </a:gs>
        <a:gs pos="100000">
          <a:schemeClr val="lt1">
            <a:lumMod val="75000"/>
          </a:schemeClr>
        </a:gs>
      </a:gsLst>
      <a:path path="circle">
        <a:fillToRect l="50000" t="-80000" r="50000" b="180000"/>
      </a:path>
      <a:tileRect/>
    </a:gradFill>
    <a:ln w="9525" cap="flat" cmpd="sng" algn="ctr">
      <a:solidFill>
        <a:schemeClr val="dk1">
          <a:lumMod val="25000"/>
          <a:lumOff val="75000"/>
        </a:schemeClr>
      </a:solidFill>
      <a:round/>
    </a:ln>
    <a:effectLst/>
  </c:spPr>
  <c:txPr>
    <a:bodyPr/>
    <a:lstStyle/>
    <a:p>
      <a:pPr>
        <a:defRPr/>
      </a:pPr>
      <a:endParaRPr lang="pl-PL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3">
  <cs:axisTitle>
    <cs:lnRef idx="0"/>
    <cs:fillRef idx="0"/>
    <cs:effectRef idx="0"/>
    <cs:fontRef idx="minor">
      <a:schemeClr val="dk1">
        <a:lumMod val="75000"/>
        <a:lumOff val="25000"/>
      </a:schemeClr>
    </cs:fontRef>
    <cs:defRPr sz="1197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330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330" b="1" i="0" u="none" strike="noStrike" kern="1200" baseline="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1197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22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A2671B2-1F51-449B-BDC3-4477CCD8D26A}" type="datetimeFigureOut">
              <a:rPr lang="pl-PL" smtClean="0"/>
              <a:t>2017-10-18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2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3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2C9632E-0CCD-4098-8E9D-DDE369AF8EC2}" type="slidenum">
              <a:rPr lang="pl-PL" smtClean="0">
                <a:latin typeface="Arial" panose="020B0604020202020204" pitchFamily="34" charset="0"/>
              </a:rPr>
              <a:t>‹#›</a:t>
            </a:fld>
            <a:endParaRPr lang="pl-PL" dirty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4083504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4" y="1"/>
            <a:ext cx="2945873" cy="496652"/>
          </a:xfrm>
          <a:prstGeom prst="rect">
            <a:avLst/>
          </a:prstGeom>
        </p:spPr>
        <p:txBody>
          <a:bodyPr vert="horz" lIns="91762" tIns="45880" rIns="91762" bIns="4588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50200" y="1"/>
            <a:ext cx="2945873" cy="496652"/>
          </a:xfrm>
          <a:prstGeom prst="rect">
            <a:avLst/>
          </a:prstGeom>
        </p:spPr>
        <p:txBody>
          <a:bodyPr vert="horz" lIns="91762" tIns="45880" rIns="91762" bIns="4588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4D04F905-0FDC-4F9F-ADCF-A934B6369FFB}" type="datetimeFigureOut">
              <a:rPr lang="pl-PL"/>
              <a:pPr>
                <a:defRPr/>
              </a:pPr>
              <a:t>2017-10-18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919163" y="746125"/>
            <a:ext cx="4959350" cy="37195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762" tIns="45880" rIns="91762" bIns="45880" rtlCol="0" anchor="ctr"/>
          <a:lstStyle/>
          <a:p>
            <a:pPr lvl="0"/>
            <a:endParaRPr lang="pl-PL" noProof="0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79450" y="4715796"/>
            <a:ext cx="5438783" cy="4466667"/>
          </a:xfrm>
          <a:prstGeom prst="rect">
            <a:avLst/>
          </a:prstGeom>
        </p:spPr>
        <p:txBody>
          <a:bodyPr vert="horz" lIns="91762" tIns="45880" rIns="91762" bIns="45880" rtlCol="0"/>
          <a:lstStyle/>
          <a:p>
            <a:pPr lvl="0"/>
            <a:r>
              <a:rPr lang="pl-PL" noProof="0" smtClean="0"/>
              <a:t>Kliknij, aby edytować style wzorca tekstu</a:t>
            </a:r>
          </a:p>
          <a:p>
            <a:pPr lvl="1"/>
            <a:r>
              <a:rPr lang="pl-PL" noProof="0" smtClean="0"/>
              <a:t>Drugi poziom</a:t>
            </a:r>
          </a:p>
          <a:p>
            <a:pPr lvl="2"/>
            <a:r>
              <a:rPr lang="pl-PL" noProof="0" smtClean="0"/>
              <a:t>Trzeci poziom</a:t>
            </a:r>
          </a:p>
          <a:p>
            <a:pPr lvl="3"/>
            <a:r>
              <a:rPr lang="pl-PL" noProof="0" smtClean="0"/>
              <a:t>Czwarty poziom</a:t>
            </a:r>
          </a:p>
          <a:p>
            <a:pPr lvl="4"/>
            <a:r>
              <a:rPr lang="pl-PL" noProof="0" smtClean="0"/>
              <a:t>Piąty poziom</a:t>
            </a:r>
            <a:endParaRPr lang="pl-PL" noProof="0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4" y="9428391"/>
            <a:ext cx="2945873" cy="496652"/>
          </a:xfrm>
          <a:prstGeom prst="rect">
            <a:avLst/>
          </a:prstGeom>
        </p:spPr>
        <p:txBody>
          <a:bodyPr vert="horz" lIns="91762" tIns="45880" rIns="91762" bIns="4588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50200" y="9428391"/>
            <a:ext cx="2945873" cy="496652"/>
          </a:xfrm>
          <a:prstGeom prst="rect">
            <a:avLst/>
          </a:prstGeom>
        </p:spPr>
        <p:txBody>
          <a:bodyPr vert="horz" wrap="square" lIns="91762" tIns="45880" rIns="91762" bIns="4588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fld id="{489729A0-C39F-4610-89F5-919CA2BA7F7B}" type="slidenum">
              <a:rPr lang="pl-PL" altLang="pl-PL"/>
              <a:pPr/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422993506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>
          <a:xfrm>
            <a:off x="919163" y="746125"/>
            <a:ext cx="4959350" cy="3719513"/>
          </a:xfrm>
        </p:spPr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9729A0-C39F-4610-89F5-919CA2BA7F7B}" type="slidenum">
              <a:rPr lang="pl-PL" altLang="pl-PL" smtClean="0">
                <a:solidFill>
                  <a:prstClr val="black"/>
                </a:solidFill>
              </a:rPr>
              <a:pPr/>
              <a:t>2</a:t>
            </a:fld>
            <a:endParaRPr lang="pl-PL" altLang="pl-P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000665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9729A0-C39F-4610-89F5-919CA2BA7F7B}" type="slidenum">
              <a:rPr lang="pl-PL" altLang="pl-PL" smtClean="0"/>
              <a:pPr/>
              <a:t>5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8638118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9729A0-C39F-4610-89F5-919CA2BA7F7B}" type="slidenum">
              <a:rPr lang="pl-PL" altLang="pl-PL" smtClean="0"/>
              <a:pPr/>
              <a:t>6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44922621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9729A0-C39F-4610-89F5-919CA2BA7F7B}" type="slidenum">
              <a:rPr lang="pl-PL" altLang="pl-PL" smtClean="0"/>
              <a:pPr/>
              <a:t>7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323122219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9729A0-C39F-4610-89F5-919CA2BA7F7B}" type="slidenum">
              <a:rPr lang="pl-PL" altLang="pl-PL" smtClean="0"/>
              <a:pPr/>
              <a:t>8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101919352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9729A0-C39F-4610-89F5-919CA2BA7F7B}" type="slidenum">
              <a:rPr lang="pl-PL" altLang="pl-PL" smtClean="0"/>
              <a:pPr/>
              <a:t>9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369842003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9729A0-C39F-4610-89F5-919CA2BA7F7B}" type="slidenum">
              <a:rPr lang="pl-PL" altLang="pl-PL" smtClean="0"/>
              <a:pPr/>
              <a:t>10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116377070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9729A0-C39F-4610-89F5-919CA2BA7F7B}" type="slidenum">
              <a:rPr lang="pl-PL" altLang="pl-PL" smtClean="0"/>
              <a:pPr/>
              <a:t>11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265442436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9729A0-C39F-4610-89F5-919CA2BA7F7B}" type="slidenum">
              <a:rPr lang="pl-PL" altLang="pl-PL" smtClean="0"/>
              <a:pPr/>
              <a:t>12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186297083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9729A0-C39F-4610-89F5-919CA2BA7F7B}" type="slidenum">
              <a:rPr lang="pl-PL" altLang="pl-PL" smtClean="0"/>
              <a:pPr/>
              <a:t>13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195287155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9729A0-C39F-4610-89F5-919CA2BA7F7B}" type="slidenum">
              <a:rPr lang="pl-PL" altLang="pl-PL" smtClean="0"/>
              <a:pPr/>
              <a:t>14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330764922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9729A0-C39F-4610-89F5-919CA2BA7F7B}" type="slidenum">
              <a:rPr lang="pl-PL" altLang="pl-PL" smtClean="0"/>
              <a:pPr/>
              <a:t>15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107240519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9729A0-C39F-4610-89F5-919CA2BA7F7B}" type="slidenum">
              <a:rPr lang="pl-PL" altLang="pl-PL" smtClean="0"/>
              <a:pPr/>
              <a:t>16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292580082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9729A0-C39F-4610-89F5-919CA2BA7F7B}" type="slidenum">
              <a:rPr lang="pl-PL" altLang="pl-PL" smtClean="0"/>
              <a:pPr/>
              <a:t>17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12306403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9729A0-C39F-4610-89F5-919CA2BA7F7B}" type="slidenum">
              <a:rPr lang="pl-PL" altLang="pl-PL" smtClean="0"/>
              <a:pPr/>
              <a:t>18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354432816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9729A0-C39F-4610-89F5-919CA2BA7F7B}" type="slidenum">
              <a:rPr lang="pl-PL" altLang="pl-PL" smtClean="0"/>
              <a:pPr/>
              <a:t>19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78357583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9729A0-C39F-4610-89F5-919CA2BA7F7B}" type="slidenum">
              <a:rPr lang="pl-PL" altLang="pl-PL" smtClean="0"/>
              <a:pPr/>
              <a:t>20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241553896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9729A0-C39F-4610-89F5-919CA2BA7F7B}" type="slidenum">
              <a:rPr lang="pl-PL" altLang="pl-PL" smtClean="0"/>
              <a:pPr/>
              <a:t>21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255099755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9729A0-C39F-4610-89F5-919CA2BA7F7B}" type="slidenum">
              <a:rPr lang="pl-PL" altLang="pl-PL" smtClean="0"/>
              <a:pPr/>
              <a:t>22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421802826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9729A0-C39F-4610-89F5-919CA2BA7F7B}" type="slidenum">
              <a:rPr lang="pl-PL" altLang="pl-PL" smtClean="0"/>
              <a:pPr/>
              <a:t>23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26716434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9729A0-C39F-4610-89F5-919CA2BA7F7B}" type="slidenum">
              <a:rPr lang="pl-PL" altLang="pl-PL" smtClean="0"/>
              <a:pPr/>
              <a:t>24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171730978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9729A0-C39F-4610-89F5-919CA2BA7F7B}" type="slidenum">
              <a:rPr lang="pl-PL" altLang="pl-PL" smtClean="0"/>
              <a:pPr/>
              <a:t>25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2742312863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9729A0-C39F-4610-89F5-919CA2BA7F7B}" type="slidenum">
              <a:rPr lang="pl-PL" altLang="pl-PL" smtClean="0"/>
              <a:pPr/>
              <a:t>26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134807114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9729A0-C39F-4610-89F5-919CA2BA7F7B}" type="slidenum">
              <a:rPr lang="pl-PL" altLang="pl-PL" smtClean="0"/>
              <a:pPr/>
              <a:t>27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2635328656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9729A0-C39F-4610-89F5-919CA2BA7F7B}" type="slidenum">
              <a:rPr lang="pl-PL" altLang="pl-PL" smtClean="0"/>
              <a:pPr/>
              <a:t>28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4087144805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9729A0-C39F-4610-89F5-919CA2BA7F7B}" type="slidenum">
              <a:rPr lang="pl-PL" altLang="pl-PL" smtClean="0"/>
              <a:pPr/>
              <a:t>29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1421211067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9729A0-C39F-4610-89F5-919CA2BA7F7B}" type="slidenum">
              <a:rPr lang="pl-PL" altLang="pl-PL" smtClean="0"/>
              <a:pPr/>
              <a:t>30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2376318089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723" name="Symbol zastępczy notatek 2"/>
          <p:cNvSpPr>
            <a:spLocks noGrp="1"/>
          </p:cNvSpPr>
          <p:nvPr>
            <p:ph type="body" idx="1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algn="just" eaLnBrk="1" hangingPunct="1">
              <a:lnSpc>
                <a:spcPct val="150000"/>
              </a:lnSpc>
              <a:defRPr/>
            </a:pPr>
            <a:r>
              <a:rPr lang="pl-PL" altLang="pl-PL" b="1" dirty="0" smtClean="0">
                <a:latin typeface="Arial" panose="020B0604020202020204" pitchFamily="34" charset="0"/>
              </a:rPr>
              <a:t>8 wariantów inwestycyjnych. Etap obejmował:</a:t>
            </a:r>
          </a:p>
          <a:p>
            <a:pPr marL="285750" lvl="4" indent="-285750" algn="just" eaLnBrk="1" hangingPunct="1">
              <a:buSzPct val="75000"/>
              <a:buFont typeface="Arial" charset="0"/>
              <a:buChar char="•"/>
              <a:defRPr/>
            </a:pPr>
            <a:r>
              <a:rPr lang="pl-PL" dirty="0" smtClean="0">
                <a:latin typeface="Arial" panose="020B0604020202020204" pitchFamily="34" charset="0"/>
              </a:rPr>
              <a:t>Opracowanie analiz technicznych dla nowych linie 622 Podłęże –Szczyrzyc - Tymbark i 623 Szczyrzyc – Mszana Dolna – przeanalizowano trzy warianty trasowań nowej linii Podłęże – Szczyrzyc – Tymbark / Mszana Dolna, </a:t>
            </a:r>
          </a:p>
          <a:p>
            <a:pPr marL="285750" lvl="4" indent="-285750" algn="just" eaLnBrk="1" hangingPunct="1">
              <a:buSzPct val="75000"/>
              <a:buFont typeface="Arial" charset="0"/>
              <a:buChar char="•"/>
              <a:defRPr/>
            </a:pPr>
            <a:r>
              <a:rPr lang="pl-PL" dirty="0" smtClean="0">
                <a:latin typeface="Arial" panose="020B0604020202020204" pitchFamily="34" charset="0"/>
              </a:rPr>
              <a:t>Opracowanie analiz technicznych dla modernizacji istniejącej linii kolejowej nr 104 Chabówka – Nowy Sącz – przeanalizowano cztery opcje modernizacji,</a:t>
            </a:r>
          </a:p>
          <a:p>
            <a:pPr marL="0" lvl="4" algn="just" eaLnBrk="1" hangingPunct="1">
              <a:buSzPct val="75000"/>
              <a:defRPr/>
            </a:pPr>
            <a:r>
              <a:rPr lang="pl-PL" dirty="0" smtClean="0">
                <a:latin typeface="Arial" panose="020B0604020202020204" pitchFamily="34" charset="0"/>
              </a:rPr>
              <a:t>Przy opracowywaniu trasowań kierowano się następującymi priorytetami:</a:t>
            </a:r>
          </a:p>
          <a:p>
            <a:pPr marL="285750" lvl="4" indent="-285750" algn="just" eaLnBrk="1" hangingPunct="1">
              <a:buSzPct val="75000"/>
              <a:buFont typeface="Arial" charset="0"/>
              <a:buChar char="•"/>
              <a:defRPr/>
            </a:pPr>
            <a:r>
              <a:rPr lang="pl-PL" dirty="0" smtClean="0">
                <a:latin typeface="Arial" panose="020B0604020202020204" pitchFamily="34" charset="0"/>
              </a:rPr>
              <a:t>Uzyskanie jak największej zgodności z trasowaniem rekomendowanym w Studium Wykonalności (tzw. przebieg włoski),</a:t>
            </a:r>
          </a:p>
          <a:p>
            <a:pPr marL="285750" lvl="4" indent="-285750" algn="just" eaLnBrk="1" hangingPunct="1">
              <a:buSzPct val="75000"/>
              <a:buFont typeface="Arial" charset="0"/>
              <a:buChar char="•"/>
              <a:defRPr/>
            </a:pPr>
            <a:r>
              <a:rPr lang="pl-PL" dirty="0" smtClean="0">
                <a:latin typeface="Arial" panose="020B0604020202020204" pitchFamily="34" charset="0"/>
              </a:rPr>
              <a:t>Unikanie kolizji lub też bezpośredniego sąsiedztwa z obszarami Natura 2000, obiektami zabytkowymi i innymi obiektami chronionymi, </a:t>
            </a:r>
          </a:p>
          <a:p>
            <a:pPr marL="285750" lvl="4" indent="-285750" algn="just" eaLnBrk="1" hangingPunct="1">
              <a:buSzPct val="75000"/>
              <a:buFont typeface="Arial" charset="0"/>
              <a:buChar char="•"/>
              <a:defRPr/>
            </a:pPr>
            <a:r>
              <a:rPr lang="pl-PL" dirty="0" smtClean="0">
                <a:latin typeface="Arial" panose="020B0604020202020204" pitchFamily="34" charset="0"/>
              </a:rPr>
              <a:t>Obecność linii w miejscowych planach zagospodarowania (MPZP) oraz Studiach uwarunkowań i kierunków zagospodarowania przestrzennego (</a:t>
            </a:r>
            <a:r>
              <a:rPr lang="pl-PL" dirty="0" err="1" smtClean="0">
                <a:latin typeface="Arial" panose="020B0604020202020204" pitchFamily="34" charset="0"/>
              </a:rPr>
              <a:t>SUiKZP</a:t>
            </a:r>
            <a:r>
              <a:rPr lang="pl-PL" dirty="0" smtClean="0">
                <a:latin typeface="Arial" panose="020B0604020202020204" pitchFamily="34" charset="0"/>
              </a:rPr>
              <a:t>),</a:t>
            </a:r>
          </a:p>
          <a:p>
            <a:pPr marL="285750" lvl="4" indent="-285750" algn="just" eaLnBrk="1" hangingPunct="1">
              <a:buSzPct val="75000"/>
              <a:buFont typeface="Arial" charset="0"/>
              <a:buChar char="•"/>
              <a:defRPr/>
            </a:pPr>
            <a:r>
              <a:rPr lang="pl-PL" dirty="0" smtClean="0">
                <a:latin typeface="Arial" panose="020B0604020202020204" pitchFamily="34" charset="0"/>
              </a:rPr>
              <a:t>Trasowanie opracowywano tak, aby przy zachowaniu przewidzianych w SIWZ parametrów jak najmniejsza była długość tuneli i wiaduktów.</a:t>
            </a:r>
          </a:p>
          <a:p>
            <a:pPr marL="0" lvl="4" algn="just" eaLnBrk="1" hangingPunct="1">
              <a:buSzPct val="75000"/>
              <a:buFont typeface="Arial" charset="0"/>
              <a:buNone/>
              <a:defRPr/>
            </a:pPr>
            <a:r>
              <a:rPr lang="pl-PL" altLang="pl-PL" b="1" dirty="0" smtClean="0">
                <a:latin typeface="Arial" panose="020B0604020202020204" pitchFamily="34" charset="0"/>
              </a:rPr>
              <a:t>Wybrany wariant – założenia projektowe dla budowy nowych linii kolejowych nr 622 i 623 (dodatkowe informacje): </a:t>
            </a:r>
          </a:p>
          <a:p>
            <a:pPr marL="285750" indent="-285750" algn="just">
              <a:spcBef>
                <a:spcPts val="1200"/>
              </a:spcBef>
              <a:buFont typeface="Arial" panose="020B0604020202020204" pitchFamily="34" charset="0"/>
              <a:buChar char="•"/>
              <a:defRPr/>
            </a:pPr>
            <a:r>
              <a:rPr lang="pl-PL" altLang="pl-PL" sz="1400" dirty="0" smtClean="0">
                <a:latin typeface="Arial" panose="020B0604020202020204" pitchFamily="34" charset="0"/>
              </a:rPr>
              <a:t>Trasowanie linii pozwoliło zminimalizować konflikty społeczne, wynikające z koniecznych wyburzeń obiektów cennych kulturowo.</a:t>
            </a:r>
          </a:p>
          <a:p>
            <a:pPr marL="285750" indent="-285750" algn="just">
              <a:spcBef>
                <a:spcPts val="1200"/>
              </a:spcBef>
              <a:buFont typeface="Arial" panose="020B0604020202020204" pitchFamily="34" charset="0"/>
              <a:buChar char="•"/>
              <a:defRPr/>
            </a:pPr>
            <a:r>
              <a:rPr lang="pl-PL" altLang="pl-PL" sz="1400" dirty="0" smtClean="0">
                <a:latin typeface="Arial" panose="020B0604020202020204" pitchFamily="34" charset="0"/>
              </a:rPr>
              <a:t>Pomimo trudnych warunków ukształtowania terenu, Wariant ogranicza długości tuneli, pozytywnie wpływając na wynik ekonomiczny budowy linii.</a:t>
            </a:r>
          </a:p>
          <a:p>
            <a:pPr marL="285750" indent="-285750" algn="just">
              <a:spcBef>
                <a:spcPts val="1200"/>
              </a:spcBef>
              <a:buFont typeface="Arial" panose="020B0604020202020204" pitchFamily="34" charset="0"/>
              <a:buChar char="•"/>
              <a:defRPr/>
            </a:pPr>
            <a:r>
              <a:rPr lang="pl-PL" altLang="pl-PL" sz="1400" dirty="0" smtClean="0">
                <a:latin typeface="Arial" panose="020B0604020202020204" pitchFamily="34" charset="0"/>
              </a:rPr>
              <a:t>Odcinek nowej linii został zaprojektowany tak, aby ominąć jak najwięcej istniejących oraz planowanych zabudowań, jednocześnie nie ograniczając parametrów technicznych linii.</a:t>
            </a:r>
          </a:p>
          <a:p>
            <a:pPr algn="just">
              <a:spcBef>
                <a:spcPts val="1200"/>
              </a:spcBef>
              <a:buFont typeface="Arial" panose="020B0604020202020204" pitchFamily="34" charset="0"/>
              <a:buNone/>
              <a:defRPr/>
            </a:pPr>
            <a:endParaRPr lang="pl-PL" altLang="pl-PL" sz="1400" b="1" dirty="0" smtClean="0">
              <a:latin typeface="Arial" panose="020B0604020202020204" pitchFamily="34" charset="0"/>
            </a:endParaRPr>
          </a:p>
          <a:p>
            <a:pPr algn="just">
              <a:spcBef>
                <a:spcPts val="1200"/>
              </a:spcBef>
              <a:buFont typeface="Arial" panose="020B0604020202020204" pitchFamily="34" charset="0"/>
              <a:buNone/>
              <a:defRPr/>
            </a:pPr>
            <a:r>
              <a:rPr lang="pl-PL" altLang="pl-PL" sz="1400" b="1" dirty="0" smtClean="0">
                <a:latin typeface="Arial" panose="020B0604020202020204" pitchFamily="34" charset="0"/>
              </a:rPr>
              <a:t>Wybrany wariant – założenia projektowe dla modernizacji istniejącej linii kolejowej nr 104 (dodatkowe informacje): </a:t>
            </a:r>
          </a:p>
          <a:p>
            <a:pPr marL="285750" indent="-285750" algn="just">
              <a:spcBef>
                <a:spcPts val="1200"/>
              </a:spcBef>
              <a:buFont typeface="Arial" panose="020B0604020202020204" pitchFamily="34" charset="0"/>
              <a:buChar char="•"/>
              <a:defRPr/>
            </a:pPr>
            <a:r>
              <a:rPr lang="pl-PL" altLang="pl-PL" sz="1400" dirty="0" smtClean="0">
                <a:latin typeface="Arial" panose="020B0604020202020204" pitchFamily="34" charset="0"/>
              </a:rPr>
              <a:t>Na odcinku Mszana Dolna – Tymbark planowane jest odnowienie infrastruktury pozwalające na jazdę pociągów z prędkością do 60 km/h. </a:t>
            </a:r>
          </a:p>
          <a:p>
            <a:pPr marL="285750" indent="-285750" algn="just">
              <a:spcBef>
                <a:spcPts val="1200"/>
              </a:spcBef>
              <a:buFont typeface="Arial" panose="020B0604020202020204" pitchFamily="34" charset="0"/>
              <a:buChar char="•"/>
              <a:defRPr/>
            </a:pPr>
            <a:r>
              <a:rPr lang="pl-PL" altLang="pl-PL" sz="1400" dirty="0" smtClean="0">
                <a:latin typeface="Arial" panose="020B0604020202020204" pitchFamily="34" charset="0"/>
              </a:rPr>
              <a:t>Opcja ta uwzględnią również budowę nowego szybkiego połączenia alternatywnego do 160 km/h dla przejazdu pomiędzy Mszaną Dolną, a Tymbarkiem w ramach linii 622/623 biegnącej na północ od linii 104.</a:t>
            </a:r>
          </a:p>
          <a:p>
            <a:pPr marL="285750" indent="-285750" algn="just">
              <a:spcBef>
                <a:spcPts val="1200"/>
              </a:spcBef>
              <a:buFont typeface="Arial" panose="020B0604020202020204" pitchFamily="34" charset="0"/>
              <a:buChar char="•"/>
              <a:defRPr/>
            </a:pPr>
            <a:r>
              <a:rPr lang="pl-PL" altLang="pl-PL" sz="1400" dirty="0" smtClean="0">
                <a:latin typeface="Arial" panose="020B0604020202020204" pitchFamily="34" charset="0"/>
              </a:rPr>
              <a:t>W ramach tej Opcji Wykonawca zaprojektował 2 tunele, które w znaczący sposób „prostują” przebieg istniejącej linii w trudnym, górzystym terenie. </a:t>
            </a:r>
          </a:p>
          <a:p>
            <a:pPr algn="just">
              <a:spcBef>
                <a:spcPts val="1200"/>
              </a:spcBef>
              <a:buFont typeface="Arial" panose="020B0604020202020204" pitchFamily="34" charset="0"/>
              <a:buNone/>
              <a:defRPr/>
            </a:pPr>
            <a:endParaRPr lang="pl-PL" altLang="pl-PL" sz="1400" b="1" dirty="0" smtClean="0">
              <a:latin typeface="Arial" panose="020B0604020202020204" pitchFamily="34" charset="0"/>
            </a:endParaRPr>
          </a:p>
          <a:p>
            <a:pPr algn="just">
              <a:spcBef>
                <a:spcPts val="1200"/>
              </a:spcBef>
              <a:buFont typeface="Arial" panose="020B0604020202020204" pitchFamily="34" charset="0"/>
              <a:buNone/>
              <a:defRPr/>
            </a:pPr>
            <a:endParaRPr lang="pl-PL" altLang="pl-PL" sz="1400" dirty="0" smtClean="0">
              <a:latin typeface="Arial" panose="020B0604020202020204" pitchFamily="34" charset="0"/>
            </a:endParaRPr>
          </a:p>
          <a:p>
            <a:pPr marL="0" lvl="4" algn="just" eaLnBrk="1" hangingPunct="1">
              <a:buSzPct val="75000"/>
              <a:buFont typeface="Arial" charset="0"/>
              <a:buNone/>
              <a:defRPr/>
            </a:pPr>
            <a:endParaRPr lang="pl-PL" dirty="0" smtClean="0">
              <a:latin typeface="Arial" panose="020B0604020202020204" pitchFamily="34" charset="0"/>
            </a:endParaRPr>
          </a:p>
          <a:p>
            <a:pPr eaLnBrk="1" hangingPunct="1">
              <a:spcBef>
                <a:spcPct val="0"/>
              </a:spcBef>
              <a:defRPr/>
            </a:pPr>
            <a:endParaRPr lang="pl-PL" altLang="pl-PL" dirty="0" smtClean="0"/>
          </a:p>
        </p:txBody>
      </p:sp>
      <p:sp>
        <p:nvSpPr>
          <p:cNvPr id="60420" name="Symbol zastępczy numeru slajd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7713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50938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11313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71688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28888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86088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43288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900488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229211E5-57C0-4D3C-8E36-349C1DD1BF09}" type="slidenum">
              <a:rPr lang="pl-PL" altLang="pl-PL" smtClean="0"/>
              <a:pPr>
                <a:spcBef>
                  <a:spcPct val="0"/>
                </a:spcBef>
              </a:pPr>
              <a:t>31</a:t>
            </a:fld>
            <a:endParaRPr lang="pl-PL" altLang="pl-PL" smtClean="0"/>
          </a:p>
        </p:txBody>
      </p:sp>
    </p:spTree>
    <p:extLst>
      <p:ext uri="{BB962C8B-B14F-4D97-AF65-F5344CB8AC3E}">
        <p14:creationId xmlns:p14="http://schemas.microsoft.com/office/powerpoint/2010/main" val="3939971668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9729A0-C39F-4610-89F5-919CA2BA7F7B}" type="slidenum">
              <a:rPr lang="pl-PL" altLang="pl-PL" smtClean="0"/>
              <a:pPr/>
              <a:t>34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7058458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367512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ytuł i zawartoś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pole tekstowe 2"/>
          <p:cNvSpPr txBox="1">
            <a:spLocks noChangeArrowheads="1"/>
          </p:cNvSpPr>
          <p:nvPr userDrawn="1"/>
        </p:nvSpPr>
        <p:spPr bwMode="auto">
          <a:xfrm>
            <a:off x="8172451" y="6381751"/>
            <a:ext cx="720725" cy="230832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r" eaLnBrk="1" hangingPunct="1"/>
            <a:fld id="{063E4E26-CB77-4C2A-8558-42E157C773D6}" type="slidenum">
              <a:rPr lang="pl-PL" altLang="pl-PL" sz="900">
                <a:latin typeface="Arial" panose="020B0604020202020204" pitchFamily="34" charset="0"/>
              </a:rPr>
              <a:pPr algn="r" eaLnBrk="1" hangingPunct="1"/>
              <a:t>‹#›</a:t>
            </a:fld>
            <a:endParaRPr lang="pl-PL" altLang="pl-PL" sz="900" dirty="0">
              <a:latin typeface="Arial" panose="020B0604020202020204" pitchFamily="34" charset="0"/>
            </a:endParaRPr>
          </a:p>
        </p:txBody>
      </p:sp>
      <p:pic>
        <p:nvPicPr>
          <p:cNvPr id="4" name="Obraz 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22250" y="260350"/>
            <a:ext cx="1511300" cy="439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055018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Slajd tytułow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Obraz 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22250" y="260350"/>
            <a:ext cx="1511300" cy="439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pole tekstowe 5"/>
          <p:cNvSpPr txBox="1">
            <a:spLocks noChangeArrowheads="1"/>
          </p:cNvSpPr>
          <p:nvPr userDrawn="1"/>
        </p:nvSpPr>
        <p:spPr bwMode="auto">
          <a:xfrm>
            <a:off x="8172451" y="6381751"/>
            <a:ext cx="720725" cy="230832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r" eaLnBrk="1" hangingPunct="1"/>
            <a:fld id="{C65D6B22-40EC-4F7E-9F7E-EC5BF1A99D40}" type="slidenum">
              <a:rPr lang="pl-PL" altLang="pl-PL" sz="900">
                <a:latin typeface="Arial" panose="020B0604020202020204" pitchFamily="34" charset="0"/>
              </a:rPr>
              <a:pPr algn="r" eaLnBrk="1" hangingPunct="1"/>
              <a:t>‹#›</a:t>
            </a:fld>
            <a:endParaRPr lang="pl-PL" altLang="pl-PL" sz="900">
              <a:latin typeface="Arial" panose="020B0604020202020204" pitchFamily="34" charset="0"/>
            </a:endParaRPr>
          </a:p>
        </p:txBody>
      </p:sp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9"/>
            <a:ext cx="7772400" cy="147002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pl-PL" dirty="0" smtClean="0"/>
              <a:t>Kliknij, aby edytować styl</a:t>
            </a:r>
            <a:endParaRPr lang="pl-PL" dirty="0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dirty="0" smtClean="0"/>
              <a:t>Kliknij, aby edytować styl wzorca podtytułu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34872385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ytuł i zawartoś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Obraz 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22250" y="260350"/>
            <a:ext cx="1511300" cy="439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pole tekstowe 5"/>
          <p:cNvSpPr txBox="1">
            <a:spLocks noChangeArrowheads="1"/>
          </p:cNvSpPr>
          <p:nvPr userDrawn="1"/>
        </p:nvSpPr>
        <p:spPr bwMode="auto">
          <a:xfrm>
            <a:off x="8172451" y="6381751"/>
            <a:ext cx="720725" cy="230832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r" eaLnBrk="1" hangingPunct="1"/>
            <a:fld id="{E5DE9DCF-71EF-4CDE-87D3-4B4FEDB41795}" type="slidenum">
              <a:rPr lang="pl-PL" altLang="pl-PL" sz="900" smtClean="0">
                <a:latin typeface="Arial" panose="020B0604020202020204" pitchFamily="34" charset="0"/>
              </a:rPr>
              <a:pPr algn="r" eaLnBrk="1" hangingPunct="1"/>
              <a:t>‹#›</a:t>
            </a:fld>
            <a:endParaRPr lang="pl-PL" altLang="pl-PL" sz="900" dirty="0">
              <a:latin typeface="Arial" panose="020B0604020202020204" pitchFamily="34" charset="0"/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57200" y="2780932"/>
            <a:ext cx="8229600" cy="334523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pl-PL" dirty="0" smtClean="0"/>
              <a:t>Kliknij, aby edytować style wzorca tekstu</a:t>
            </a:r>
          </a:p>
          <a:p>
            <a:pPr lvl="1"/>
            <a:r>
              <a:rPr lang="pl-PL" dirty="0" smtClean="0"/>
              <a:t>Drugi poziom</a:t>
            </a:r>
          </a:p>
          <a:p>
            <a:pPr lvl="2"/>
            <a:r>
              <a:rPr lang="pl-PL" dirty="0" smtClean="0"/>
              <a:t>Trzeci poziom</a:t>
            </a:r>
          </a:p>
          <a:p>
            <a:pPr lvl="3"/>
            <a:r>
              <a:rPr lang="pl-PL" dirty="0" smtClean="0"/>
              <a:t>Czwarty poziom</a:t>
            </a:r>
          </a:p>
          <a:p>
            <a:pPr lvl="4"/>
            <a:r>
              <a:rPr lang="pl-PL" dirty="0" smtClean="0"/>
              <a:t>Piąty poziom</a:t>
            </a:r>
            <a:endParaRPr lang="pl-PL" dirty="0"/>
          </a:p>
        </p:txBody>
      </p:sp>
      <p:sp>
        <p:nvSpPr>
          <p:cNvPr id="9" name="Tytuł 1"/>
          <p:cNvSpPr>
            <a:spLocks noGrp="1"/>
          </p:cNvSpPr>
          <p:nvPr>
            <p:ph type="ctrTitle"/>
          </p:nvPr>
        </p:nvSpPr>
        <p:spPr>
          <a:xfrm>
            <a:off x="467544" y="1200153"/>
            <a:ext cx="8208912" cy="1470025"/>
          </a:xfrm>
          <a:prstGeom prst="rect">
            <a:avLst/>
          </a:prstGeom>
        </p:spPr>
        <p:txBody>
          <a:bodyPr/>
          <a:lstStyle>
            <a:lvl1pPr algn="l"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pl-PL" dirty="0" smtClean="0"/>
              <a:t>Kliknij, aby edytować styl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16931052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Obraz 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22250" y="260350"/>
            <a:ext cx="1511300" cy="439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pole tekstowe 5"/>
          <p:cNvSpPr txBox="1">
            <a:spLocks noChangeArrowheads="1"/>
          </p:cNvSpPr>
          <p:nvPr userDrawn="1"/>
        </p:nvSpPr>
        <p:spPr bwMode="auto">
          <a:xfrm>
            <a:off x="8172451" y="6381751"/>
            <a:ext cx="720725" cy="230832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r" eaLnBrk="1" hangingPunct="1"/>
            <a:fld id="{29C06E57-8157-4913-BD01-8018F8AF6B72}" type="slidenum">
              <a:rPr lang="pl-PL" altLang="pl-PL" sz="900">
                <a:latin typeface="Arial" panose="020B0604020202020204" pitchFamily="34" charset="0"/>
              </a:rPr>
              <a:pPr algn="r" eaLnBrk="1" hangingPunct="1"/>
              <a:t>‹#›</a:t>
            </a:fld>
            <a:endParaRPr lang="pl-PL" altLang="pl-PL" sz="900">
              <a:latin typeface="Arial" panose="020B0604020202020204" pitchFamily="34" charset="0"/>
            </a:endParaRPr>
          </a:p>
        </p:txBody>
      </p:sp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4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3000" b="1" cap="all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pl-PL" dirty="0" smtClean="0"/>
              <a:t>Kliknij, aby edytować styl</a:t>
            </a:r>
            <a:endParaRPr lang="pl-PL" dirty="0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5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dirty="0" smtClean="0"/>
              <a:t>Kliknij, aby edytować style wzorca tekstu</a:t>
            </a:r>
          </a:p>
        </p:txBody>
      </p:sp>
    </p:spTree>
    <p:extLst>
      <p:ext uri="{BB962C8B-B14F-4D97-AF65-F5344CB8AC3E}">
        <p14:creationId xmlns:p14="http://schemas.microsoft.com/office/powerpoint/2010/main" val="35828925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wa elementy zawartości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az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Obraz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22250" y="260350"/>
            <a:ext cx="1511300" cy="439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pole tekstowe 6"/>
          <p:cNvSpPr txBox="1">
            <a:spLocks noChangeArrowheads="1"/>
          </p:cNvSpPr>
          <p:nvPr userDrawn="1"/>
        </p:nvSpPr>
        <p:spPr bwMode="auto">
          <a:xfrm>
            <a:off x="8172451" y="6381751"/>
            <a:ext cx="720725" cy="230832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r" eaLnBrk="1" hangingPunct="1"/>
            <a:fld id="{88FD0D78-0C7F-42DE-B283-06B4364C6902}" type="slidenum">
              <a:rPr lang="pl-PL" altLang="pl-PL" sz="900">
                <a:latin typeface="Arial" panose="020B0604020202020204" pitchFamily="34" charset="0"/>
              </a:rPr>
              <a:pPr algn="r" eaLnBrk="1" hangingPunct="1"/>
              <a:t>‹#›</a:t>
            </a:fld>
            <a:endParaRPr lang="pl-PL" altLang="pl-PL" sz="900">
              <a:latin typeface="Arial" panose="020B0604020202020204" pitchFamily="34" charset="0"/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4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1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150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1350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1350">
                <a:latin typeface="Arial" panose="020B0604020202020204" pitchFamily="34" charset="0"/>
                <a:cs typeface="Arial" panose="020B0604020202020204" pitchFamily="34" charset="0"/>
              </a:defRPr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pl-PL" dirty="0" smtClean="0"/>
              <a:t>Kliknij, aby edytować style wzorca tekstu</a:t>
            </a:r>
          </a:p>
          <a:p>
            <a:pPr lvl="1"/>
            <a:r>
              <a:rPr lang="pl-PL" dirty="0" smtClean="0"/>
              <a:t>Drugi poziom</a:t>
            </a:r>
          </a:p>
          <a:p>
            <a:pPr lvl="2"/>
            <a:r>
              <a:rPr lang="pl-PL" dirty="0" smtClean="0"/>
              <a:t>Trzeci poziom</a:t>
            </a:r>
          </a:p>
          <a:p>
            <a:pPr lvl="3"/>
            <a:r>
              <a:rPr lang="pl-PL" dirty="0" smtClean="0"/>
              <a:t>Czwarty poziom</a:t>
            </a:r>
          </a:p>
          <a:p>
            <a:pPr lvl="4"/>
            <a:r>
              <a:rPr lang="pl-PL" dirty="0" smtClean="0"/>
              <a:t>Piąty poziom</a:t>
            </a:r>
            <a:endParaRPr lang="pl-PL" dirty="0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4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1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150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1350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1350">
                <a:latin typeface="Arial" panose="020B0604020202020204" pitchFamily="34" charset="0"/>
                <a:cs typeface="Arial" panose="020B0604020202020204" pitchFamily="34" charset="0"/>
              </a:defRPr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pl-PL" dirty="0" smtClean="0"/>
              <a:t>Kliknij, aby edytować style wzorca tekstu</a:t>
            </a:r>
          </a:p>
          <a:p>
            <a:pPr lvl="1"/>
            <a:r>
              <a:rPr lang="pl-PL" dirty="0" smtClean="0"/>
              <a:t>Drugi poziom</a:t>
            </a:r>
          </a:p>
          <a:p>
            <a:pPr lvl="2"/>
            <a:r>
              <a:rPr lang="pl-PL" dirty="0" smtClean="0"/>
              <a:t>Trzeci poziom</a:t>
            </a:r>
          </a:p>
          <a:p>
            <a:pPr lvl="3"/>
            <a:r>
              <a:rPr lang="pl-PL" dirty="0" smtClean="0"/>
              <a:t>Czwarty poziom</a:t>
            </a:r>
          </a:p>
          <a:p>
            <a:pPr lvl="4"/>
            <a:r>
              <a:rPr lang="pl-PL" dirty="0" smtClean="0"/>
              <a:t>Piąty poziom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23915225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ównani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az 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Obraz 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22250" y="260350"/>
            <a:ext cx="1511300" cy="439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pole tekstowe 8"/>
          <p:cNvSpPr txBox="1">
            <a:spLocks noChangeArrowheads="1"/>
          </p:cNvSpPr>
          <p:nvPr userDrawn="1"/>
        </p:nvSpPr>
        <p:spPr bwMode="auto">
          <a:xfrm>
            <a:off x="8172451" y="6381751"/>
            <a:ext cx="720725" cy="230832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r" eaLnBrk="1" hangingPunct="1"/>
            <a:fld id="{73289C53-C8BF-4ED9-A515-6463176F93B8}" type="slidenum">
              <a:rPr lang="pl-PL" altLang="pl-PL" sz="900">
                <a:latin typeface="Arial" panose="020B0604020202020204" pitchFamily="34" charset="0"/>
              </a:rPr>
              <a:pPr algn="r" eaLnBrk="1" hangingPunct="1"/>
              <a:t>‹#›</a:t>
            </a:fld>
            <a:endParaRPr lang="pl-PL" altLang="pl-PL" sz="900">
              <a:latin typeface="Arial" panose="020B0604020202020204" pitchFamily="34" charset="0"/>
            </a:endParaRPr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484784"/>
            <a:ext cx="4040188" cy="690091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800" b="1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l-PL" dirty="0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15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135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1200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1200">
                <a:latin typeface="Arial" panose="020B0604020202020204" pitchFamily="34" charset="0"/>
                <a:cs typeface="Arial" panose="020B0604020202020204" pitchFamily="34" charset="0"/>
              </a:defRPr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7" y="1484784"/>
            <a:ext cx="4041775" cy="690091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800" b="1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l-PL" dirty="0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7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15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135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1200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1200">
                <a:latin typeface="Arial" panose="020B0604020202020204" pitchFamily="34" charset="0"/>
                <a:cs typeface="Arial" panose="020B0604020202020204" pitchFamily="34" charset="0"/>
              </a:defRPr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5119433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az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Obraz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22250" y="260350"/>
            <a:ext cx="1511300" cy="439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pole tekstowe 6"/>
          <p:cNvSpPr txBox="1">
            <a:spLocks noChangeArrowheads="1"/>
          </p:cNvSpPr>
          <p:nvPr userDrawn="1"/>
        </p:nvSpPr>
        <p:spPr bwMode="auto">
          <a:xfrm>
            <a:off x="8172451" y="6381751"/>
            <a:ext cx="720725" cy="230832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r" eaLnBrk="1" hangingPunct="1"/>
            <a:fld id="{A7568477-6B07-45EC-B106-1A353FFA41BC}" type="slidenum">
              <a:rPr lang="pl-PL" altLang="pl-PL" sz="900">
                <a:latin typeface="Arial" panose="020B0604020202020204" pitchFamily="34" charset="0"/>
              </a:rPr>
              <a:pPr algn="r" eaLnBrk="1" hangingPunct="1"/>
              <a:t>‹#›</a:t>
            </a:fld>
            <a:endParaRPr lang="pl-PL" altLang="pl-PL" sz="900">
              <a:latin typeface="Arial" panose="020B0604020202020204" pitchFamily="34" charset="0"/>
            </a:endParaRPr>
          </a:p>
        </p:txBody>
      </p:sp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67545" y="1700808"/>
            <a:ext cx="3008313" cy="454372"/>
          </a:xfrm>
          <a:prstGeom prst="rect">
            <a:avLst/>
          </a:prstGeom>
        </p:spPr>
        <p:txBody>
          <a:bodyPr anchor="b"/>
          <a:lstStyle>
            <a:lvl1pPr algn="l">
              <a:defRPr sz="1350"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pl-PL" dirty="0" smtClean="0"/>
              <a:t>Kliknij, aby edytować styl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2" y="1700809"/>
            <a:ext cx="5111750" cy="4425355"/>
          </a:xfrm>
          <a:prstGeom prst="rect">
            <a:avLst/>
          </a:prstGeom>
        </p:spPr>
        <p:txBody>
          <a:bodyPr/>
          <a:lstStyle>
            <a:lvl1pPr>
              <a:defRPr sz="24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21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1500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1500">
                <a:latin typeface="Arial" panose="020B0604020202020204" pitchFamily="34" charset="0"/>
                <a:cs typeface="Arial" panose="020B0604020202020204" pitchFamily="34" charset="0"/>
              </a:defRPr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l-PL" dirty="0" smtClean="0"/>
              <a:t>Kliknij, aby edytować style wzorca tekstu</a:t>
            </a:r>
          </a:p>
          <a:p>
            <a:pPr lvl="1"/>
            <a:r>
              <a:rPr lang="pl-PL" dirty="0" smtClean="0"/>
              <a:t>Drugi poziom</a:t>
            </a:r>
          </a:p>
          <a:p>
            <a:pPr lvl="2"/>
            <a:r>
              <a:rPr lang="pl-PL" dirty="0" smtClean="0"/>
              <a:t>Trzeci poziom</a:t>
            </a:r>
          </a:p>
          <a:p>
            <a:pPr lvl="3"/>
            <a:r>
              <a:rPr lang="pl-PL" dirty="0" smtClean="0"/>
              <a:t>Czwarty poziom</a:t>
            </a:r>
          </a:p>
          <a:p>
            <a:pPr lvl="4"/>
            <a:r>
              <a:rPr lang="pl-PL" dirty="0" smtClean="0"/>
              <a:t>Piąty poziom</a:t>
            </a:r>
            <a:endParaRPr lang="pl-PL" dirty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1" y="2204864"/>
            <a:ext cx="3008313" cy="3921299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05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</p:spTree>
    <p:extLst>
      <p:ext uri="{BB962C8B-B14F-4D97-AF65-F5344CB8AC3E}">
        <p14:creationId xmlns:p14="http://schemas.microsoft.com/office/powerpoint/2010/main" val="919558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az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Obraz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22250" y="260350"/>
            <a:ext cx="1511300" cy="439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pole tekstowe 6"/>
          <p:cNvSpPr txBox="1">
            <a:spLocks noChangeArrowheads="1"/>
          </p:cNvSpPr>
          <p:nvPr userDrawn="1"/>
        </p:nvSpPr>
        <p:spPr bwMode="auto">
          <a:xfrm>
            <a:off x="8172451" y="6381751"/>
            <a:ext cx="720725" cy="230832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r" eaLnBrk="1" hangingPunct="1"/>
            <a:fld id="{A762814E-24A7-4F19-A29A-8A542582BB10}" type="slidenum">
              <a:rPr lang="pl-PL" altLang="pl-PL" sz="900">
                <a:latin typeface="Arial" panose="020B0604020202020204" pitchFamily="34" charset="0"/>
              </a:rPr>
              <a:pPr algn="r" eaLnBrk="1" hangingPunct="1"/>
              <a:t>‹#›</a:t>
            </a:fld>
            <a:endParaRPr lang="pl-PL" altLang="pl-PL" sz="900">
              <a:latin typeface="Arial" panose="020B0604020202020204" pitchFamily="34" charset="0"/>
            </a:endParaRPr>
          </a:p>
        </p:txBody>
      </p:sp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1500"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1196755"/>
            <a:ext cx="5486400" cy="3530823"/>
          </a:xfrm>
          <a:prstGeom prst="rect">
            <a:avLst/>
          </a:prstGeom>
        </p:spPr>
        <p:txBody>
          <a:bodyPr rtlCol="0">
            <a:normAutofit/>
          </a:bodyPr>
          <a:lstStyle>
            <a:lvl1pPr marL="0" indent="0">
              <a:buNone/>
              <a:defRPr sz="24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endParaRPr lang="pl-PL" noProof="0" dirty="0" smtClean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05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</p:spTree>
    <p:extLst>
      <p:ext uri="{BB962C8B-B14F-4D97-AF65-F5344CB8AC3E}">
        <p14:creationId xmlns:p14="http://schemas.microsoft.com/office/powerpoint/2010/main" val="11153979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Obraz 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22250" y="260350"/>
            <a:ext cx="1511300" cy="439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pole tekstowe 5"/>
          <p:cNvSpPr txBox="1">
            <a:spLocks noChangeArrowheads="1"/>
          </p:cNvSpPr>
          <p:nvPr userDrawn="1"/>
        </p:nvSpPr>
        <p:spPr bwMode="auto">
          <a:xfrm>
            <a:off x="8172451" y="6381751"/>
            <a:ext cx="720725" cy="230832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r" eaLnBrk="1" hangingPunct="1"/>
            <a:fld id="{F2EEB9D0-DD8A-48F4-9D4B-E52FA77D773E}" type="slidenum">
              <a:rPr lang="pl-PL" altLang="pl-PL" sz="900">
                <a:latin typeface="Arial" panose="020B0604020202020204" pitchFamily="34" charset="0"/>
              </a:rPr>
              <a:pPr algn="r" eaLnBrk="1" hangingPunct="1"/>
              <a:t>‹#›</a:t>
            </a:fld>
            <a:endParaRPr lang="pl-PL" altLang="pl-PL" sz="900">
              <a:latin typeface="Arial" panose="020B0604020202020204" pitchFamily="34" charset="0"/>
            </a:endParaRPr>
          </a:p>
        </p:txBody>
      </p:sp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1184275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pl-PL" dirty="0" smtClean="0"/>
              <a:t>Kliknij, aby edytować styl</a:t>
            </a:r>
            <a:endParaRPr lang="pl-PL" dirty="0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420892"/>
            <a:ext cx="8229600" cy="3705275"/>
          </a:xfrm>
          <a:prstGeom prst="rect">
            <a:avLst/>
          </a:prstGeom>
        </p:spPr>
        <p:txBody>
          <a:bodyPr vert="eaVert"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6498783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Obraz 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22250" y="260350"/>
            <a:ext cx="1511300" cy="439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pole tekstowe 5"/>
          <p:cNvSpPr txBox="1">
            <a:spLocks noChangeArrowheads="1"/>
          </p:cNvSpPr>
          <p:nvPr userDrawn="1"/>
        </p:nvSpPr>
        <p:spPr bwMode="auto">
          <a:xfrm>
            <a:off x="8172451" y="6381751"/>
            <a:ext cx="720725" cy="230832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r" eaLnBrk="1" hangingPunct="1"/>
            <a:fld id="{BF4559E1-8D3B-4D6E-A8C9-FE23B50DCE48}" type="slidenum">
              <a:rPr lang="pl-PL" altLang="pl-PL" sz="900">
                <a:latin typeface="Arial" panose="020B0604020202020204" pitchFamily="34" charset="0"/>
              </a:rPr>
              <a:pPr algn="r" eaLnBrk="1" hangingPunct="1"/>
              <a:t>‹#›</a:t>
            </a:fld>
            <a:endParaRPr lang="pl-PL" altLang="pl-PL" sz="900">
              <a:latin typeface="Arial" panose="020B0604020202020204" pitchFamily="34" charset="0"/>
            </a:endParaRPr>
          </a:p>
        </p:txBody>
      </p:sp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5868144" y="1340768"/>
            <a:ext cx="2520280" cy="4785395"/>
          </a:xfrm>
          <a:prstGeom prst="rect">
            <a:avLst/>
          </a:prstGeom>
        </p:spPr>
        <p:txBody>
          <a:bodyPr vert="eaVert"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pl-PL" dirty="0" smtClean="0"/>
              <a:t>Kliknij, aby edytować styl</a:t>
            </a:r>
            <a:endParaRPr lang="pl-PL" dirty="0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1" y="1340768"/>
            <a:ext cx="5050904" cy="4785395"/>
          </a:xfrm>
          <a:prstGeom prst="rect">
            <a:avLst/>
          </a:prstGeom>
        </p:spPr>
        <p:txBody>
          <a:bodyPr vert="eaVert"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pl-PL" dirty="0" smtClean="0"/>
              <a:t>Kliknij, aby edytować style wzorca tekstu</a:t>
            </a:r>
          </a:p>
          <a:p>
            <a:pPr lvl="1"/>
            <a:r>
              <a:rPr lang="pl-PL" dirty="0" smtClean="0"/>
              <a:t>Drugi poziom</a:t>
            </a:r>
          </a:p>
          <a:p>
            <a:pPr lvl="2"/>
            <a:r>
              <a:rPr lang="pl-PL" dirty="0" smtClean="0"/>
              <a:t>Trzeci poziom</a:t>
            </a:r>
          </a:p>
          <a:p>
            <a:pPr lvl="3"/>
            <a:r>
              <a:rPr lang="pl-PL" dirty="0" smtClean="0"/>
              <a:t>Czwarty poziom</a:t>
            </a:r>
          </a:p>
          <a:p>
            <a:pPr lvl="4"/>
            <a:r>
              <a:rPr lang="pl-PL" dirty="0" smtClean="0"/>
              <a:t>Piąty poziom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234034622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ust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pole tekstowe 2"/>
          <p:cNvSpPr txBox="1">
            <a:spLocks noChangeArrowheads="1"/>
          </p:cNvSpPr>
          <p:nvPr userDrawn="1"/>
        </p:nvSpPr>
        <p:spPr bwMode="auto">
          <a:xfrm>
            <a:off x="8172451" y="6381751"/>
            <a:ext cx="720725" cy="230832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r" eaLnBrk="1" hangingPunct="1"/>
            <a:fld id="{CA7BD72A-08A4-444F-9008-F45D0762DD9B}" type="slidenum">
              <a:rPr lang="pl-PL" altLang="pl-PL" sz="900">
                <a:latin typeface="Arial" panose="020B0604020202020204" pitchFamily="34" charset="0"/>
              </a:rPr>
              <a:pPr algn="r" eaLnBrk="1" hangingPunct="1"/>
              <a:t>‹#›</a:t>
            </a:fld>
            <a:endParaRPr lang="pl-PL" altLang="pl-PL" sz="900">
              <a:latin typeface="Arial" panose="020B0604020202020204" pitchFamily="34" charset="0"/>
            </a:endParaRPr>
          </a:p>
        </p:txBody>
      </p:sp>
      <p:pic>
        <p:nvPicPr>
          <p:cNvPr id="4" name="Obraz 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22250" y="260350"/>
            <a:ext cx="1511300" cy="439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668273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6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890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Obraz 7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84551" y="260350"/>
            <a:ext cx="2374900" cy="376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pole tekstowe 3"/>
          <p:cNvSpPr txBox="1"/>
          <p:nvPr userDrawn="1"/>
        </p:nvSpPr>
        <p:spPr>
          <a:xfrm>
            <a:off x="2627314" y="692150"/>
            <a:ext cx="3887787" cy="21005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l-PL" sz="765" i="1" dirty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Zarządca narodowej sieci linii kolejowych</a:t>
            </a:r>
          </a:p>
        </p:txBody>
      </p:sp>
      <p:sp>
        <p:nvSpPr>
          <p:cNvPr id="5" name="Symbol zastępczy numeru slajdu 5"/>
          <p:cNvSpPr>
            <a:spLocks noGrp="1"/>
          </p:cNvSpPr>
          <p:nvPr>
            <p:ph type="sldNum" sz="quarter" idx="12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922836F-A0E0-4B51-8EA2-4154D1EA3589}" type="slidenum">
              <a:rPr lang="pl-PL" smtClean="0"/>
              <a:t>‹#›</a:t>
            </a:fld>
            <a:endParaRPr lang="pl-PL" dirty="0"/>
          </a:p>
        </p:txBody>
      </p:sp>
      <p:sp>
        <p:nvSpPr>
          <p:cNvPr id="8" name="Tytuł 1"/>
          <p:cNvSpPr>
            <a:spLocks noGrp="1"/>
          </p:cNvSpPr>
          <p:nvPr>
            <p:ph type="title"/>
          </p:nvPr>
        </p:nvSpPr>
        <p:spPr>
          <a:xfrm>
            <a:off x="457200" y="890588"/>
            <a:ext cx="8229600" cy="773112"/>
          </a:xfrm>
          <a:prstGeom prst="rect">
            <a:avLst/>
          </a:prstGeom>
        </p:spPr>
        <p:txBody>
          <a:bodyPr/>
          <a:lstStyle>
            <a:lvl1pPr>
              <a:defRPr sz="1800" b="1">
                <a:solidFill>
                  <a:srgbClr val="002060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pl-PL" dirty="0" smtClean="0"/>
              <a:t>Kliknij, aby edytować styl</a:t>
            </a:r>
            <a:endParaRPr lang="pl-PL" dirty="0"/>
          </a:p>
        </p:txBody>
      </p:sp>
      <p:sp>
        <p:nvSpPr>
          <p:cNvPr id="7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63702"/>
            <a:ext cx="8229600" cy="44624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350">
                <a:latin typeface="Arial" pitchFamily="34" charset="0"/>
                <a:cs typeface="Arial" pitchFamily="34" charset="0"/>
              </a:defRPr>
            </a:lvl1pPr>
            <a:lvl2pPr marL="557213" indent="-214313">
              <a:buClrTx/>
              <a:buFont typeface="Arial" pitchFamily="34" charset="0"/>
              <a:buChar char="•"/>
              <a:defRPr sz="1200">
                <a:latin typeface="Arial" pitchFamily="34" charset="0"/>
                <a:cs typeface="Arial" pitchFamily="34" charset="0"/>
              </a:defRPr>
            </a:lvl2pPr>
            <a:lvl3pPr marL="857250" indent="-171450">
              <a:buClrTx/>
              <a:buFont typeface="Wingdings" pitchFamily="2" charset="2"/>
              <a:buChar char="Ø"/>
              <a:defRPr sz="1200">
                <a:latin typeface="Arial" pitchFamily="34" charset="0"/>
                <a:cs typeface="Arial" pitchFamily="34" charset="0"/>
              </a:defRPr>
            </a:lvl3pPr>
            <a:lvl4pPr>
              <a:buClrTx/>
              <a:defRPr sz="1050">
                <a:latin typeface="Arial" pitchFamily="34" charset="0"/>
                <a:cs typeface="Arial" pitchFamily="34" charset="0"/>
              </a:defRPr>
            </a:lvl4pPr>
            <a:lvl5pPr>
              <a:defRPr sz="1050">
                <a:latin typeface="Arial" pitchFamily="34" charset="0"/>
                <a:cs typeface="Arial" pitchFamily="34" charset="0"/>
              </a:defRPr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pl-PL" dirty="0" smtClean="0"/>
              <a:t>Kliknij, aby edytować style wzorca tekstu</a:t>
            </a:r>
          </a:p>
          <a:p>
            <a:pPr lvl="1"/>
            <a:r>
              <a:rPr lang="pl-PL" dirty="0" smtClean="0"/>
              <a:t>Drugi poziom</a:t>
            </a:r>
          </a:p>
          <a:p>
            <a:pPr lvl="2"/>
            <a:r>
              <a:rPr lang="pl-PL" dirty="0" smtClean="0"/>
              <a:t>Trzeci poziom</a:t>
            </a:r>
          </a:p>
          <a:p>
            <a:pPr lvl="3"/>
            <a:r>
              <a:rPr lang="pl-PL" dirty="0" smtClean="0"/>
              <a:t>Czwarty poziom</a:t>
            </a:r>
          </a:p>
        </p:txBody>
      </p:sp>
    </p:spTree>
    <p:extLst>
      <p:ext uri="{BB962C8B-B14F-4D97-AF65-F5344CB8AC3E}">
        <p14:creationId xmlns:p14="http://schemas.microsoft.com/office/powerpoint/2010/main" val="12044715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_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6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890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Obraz 7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84551" y="260350"/>
            <a:ext cx="2374900" cy="376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pole tekstowe 3"/>
          <p:cNvSpPr txBox="1"/>
          <p:nvPr userDrawn="1"/>
        </p:nvSpPr>
        <p:spPr>
          <a:xfrm>
            <a:off x="2627314" y="692150"/>
            <a:ext cx="3887787" cy="21005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l-PL" sz="765" i="1" dirty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Zarządca narodowej sieci linii kolejowych</a:t>
            </a:r>
          </a:p>
        </p:txBody>
      </p:sp>
      <p:sp>
        <p:nvSpPr>
          <p:cNvPr id="5" name="Symbol zastępczy numeru slajdu 5"/>
          <p:cNvSpPr>
            <a:spLocks noGrp="1"/>
          </p:cNvSpPr>
          <p:nvPr>
            <p:ph type="sldNum" sz="quarter" idx="12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922836F-A0E0-4B51-8EA2-4154D1EA3589}" type="slidenum">
              <a:rPr lang="pl-PL" smtClean="0"/>
              <a:t>‹#›</a:t>
            </a:fld>
            <a:endParaRPr lang="pl-PL" dirty="0"/>
          </a:p>
        </p:txBody>
      </p:sp>
      <p:sp>
        <p:nvSpPr>
          <p:cNvPr id="8" name="Tytuł 1"/>
          <p:cNvSpPr>
            <a:spLocks noGrp="1"/>
          </p:cNvSpPr>
          <p:nvPr>
            <p:ph type="title"/>
          </p:nvPr>
        </p:nvSpPr>
        <p:spPr>
          <a:xfrm>
            <a:off x="457200" y="890588"/>
            <a:ext cx="8229600" cy="773112"/>
          </a:xfrm>
          <a:prstGeom prst="rect">
            <a:avLst/>
          </a:prstGeom>
        </p:spPr>
        <p:txBody>
          <a:bodyPr/>
          <a:lstStyle>
            <a:lvl1pPr>
              <a:defRPr sz="1800" b="1">
                <a:solidFill>
                  <a:srgbClr val="002060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pl-PL" dirty="0" smtClean="0"/>
              <a:t>Kliknij, aby edytować styl</a:t>
            </a:r>
            <a:endParaRPr lang="pl-PL" dirty="0"/>
          </a:p>
        </p:txBody>
      </p:sp>
      <p:sp>
        <p:nvSpPr>
          <p:cNvPr id="7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63702"/>
            <a:ext cx="8229600" cy="44624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350">
                <a:latin typeface="Arial" pitchFamily="34" charset="0"/>
                <a:cs typeface="Arial" pitchFamily="34" charset="0"/>
              </a:defRPr>
            </a:lvl1pPr>
            <a:lvl2pPr marL="557213" indent="-214313">
              <a:buClrTx/>
              <a:buFont typeface="Arial" pitchFamily="34" charset="0"/>
              <a:buChar char="•"/>
              <a:defRPr sz="1200">
                <a:latin typeface="Arial" pitchFamily="34" charset="0"/>
                <a:cs typeface="Arial" pitchFamily="34" charset="0"/>
              </a:defRPr>
            </a:lvl2pPr>
            <a:lvl3pPr marL="857250" indent="-171450">
              <a:buClrTx/>
              <a:buFont typeface="Wingdings" pitchFamily="2" charset="2"/>
              <a:buChar char="Ø"/>
              <a:defRPr sz="1200">
                <a:latin typeface="Arial" pitchFamily="34" charset="0"/>
                <a:cs typeface="Arial" pitchFamily="34" charset="0"/>
              </a:defRPr>
            </a:lvl3pPr>
            <a:lvl4pPr>
              <a:buClrTx/>
              <a:defRPr sz="1050">
                <a:latin typeface="Arial" pitchFamily="34" charset="0"/>
                <a:cs typeface="Arial" pitchFamily="34" charset="0"/>
              </a:defRPr>
            </a:lvl4pPr>
            <a:lvl5pPr>
              <a:defRPr sz="1050">
                <a:latin typeface="Arial" pitchFamily="34" charset="0"/>
                <a:cs typeface="Arial" pitchFamily="34" charset="0"/>
              </a:defRPr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pl-PL" dirty="0" smtClean="0"/>
              <a:t>Kliknij, aby edytować style wzorca tekstu</a:t>
            </a:r>
          </a:p>
          <a:p>
            <a:pPr lvl="1"/>
            <a:r>
              <a:rPr lang="pl-PL" dirty="0" smtClean="0"/>
              <a:t>Drugi poziom</a:t>
            </a:r>
          </a:p>
          <a:p>
            <a:pPr lvl="2"/>
            <a:r>
              <a:rPr lang="pl-PL" dirty="0" smtClean="0"/>
              <a:t>Trzeci poziom</a:t>
            </a:r>
          </a:p>
          <a:p>
            <a:pPr lvl="3"/>
            <a:r>
              <a:rPr lang="pl-PL" dirty="0" smtClean="0"/>
              <a:t>Czwarty poziom</a:t>
            </a:r>
          </a:p>
        </p:txBody>
      </p:sp>
    </p:spTree>
    <p:extLst>
      <p:ext uri="{BB962C8B-B14F-4D97-AF65-F5344CB8AC3E}">
        <p14:creationId xmlns:p14="http://schemas.microsoft.com/office/powerpoint/2010/main" val="110300756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0_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6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890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Obraz 7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84551" y="260350"/>
            <a:ext cx="2374900" cy="376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pole tekstowe 3"/>
          <p:cNvSpPr txBox="1"/>
          <p:nvPr userDrawn="1"/>
        </p:nvSpPr>
        <p:spPr>
          <a:xfrm>
            <a:off x="2627314" y="692150"/>
            <a:ext cx="3887787" cy="21005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l-PL" sz="765" i="1" dirty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Zarządca narodowej sieci linii kolejowych</a:t>
            </a:r>
          </a:p>
        </p:txBody>
      </p:sp>
      <p:sp>
        <p:nvSpPr>
          <p:cNvPr id="5" name="Symbol zastępczy numeru slajdu 5"/>
          <p:cNvSpPr>
            <a:spLocks noGrp="1"/>
          </p:cNvSpPr>
          <p:nvPr>
            <p:ph type="sldNum" sz="quarter" idx="12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922836F-A0E0-4B51-8EA2-4154D1EA3589}" type="slidenum">
              <a:rPr lang="pl-PL" smtClean="0"/>
              <a:t>‹#›</a:t>
            </a:fld>
            <a:endParaRPr lang="pl-PL" dirty="0"/>
          </a:p>
        </p:txBody>
      </p:sp>
      <p:sp>
        <p:nvSpPr>
          <p:cNvPr id="8" name="Tytuł 1"/>
          <p:cNvSpPr>
            <a:spLocks noGrp="1"/>
          </p:cNvSpPr>
          <p:nvPr>
            <p:ph type="title"/>
          </p:nvPr>
        </p:nvSpPr>
        <p:spPr>
          <a:xfrm>
            <a:off x="457200" y="890588"/>
            <a:ext cx="8229600" cy="773112"/>
          </a:xfrm>
          <a:prstGeom prst="rect">
            <a:avLst/>
          </a:prstGeom>
        </p:spPr>
        <p:txBody>
          <a:bodyPr/>
          <a:lstStyle>
            <a:lvl1pPr>
              <a:defRPr sz="1800" b="1">
                <a:solidFill>
                  <a:srgbClr val="002060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pl-PL" dirty="0" smtClean="0"/>
              <a:t>Kliknij, aby edytować styl</a:t>
            </a:r>
            <a:endParaRPr lang="pl-PL" dirty="0"/>
          </a:p>
        </p:txBody>
      </p:sp>
      <p:sp>
        <p:nvSpPr>
          <p:cNvPr id="7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63702"/>
            <a:ext cx="8229600" cy="44624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350">
                <a:latin typeface="Arial" pitchFamily="34" charset="0"/>
                <a:cs typeface="Arial" pitchFamily="34" charset="0"/>
              </a:defRPr>
            </a:lvl1pPr>
            <a:lvl2pPr marL="557213" indent="-214313">
              <a:buClrTx/>
              <a:buFont typeface="Arial" pitchFamily="34" charset="0"/>
              <a:buChar char="•"/>
              <a:defRPr sz="1200">
                <a:latin typeface="Arial" pitchFamily="34" charset="0"/>
                <a:cs typeface="Arial" pitchFamily="34" charset="0"/>
              </a:defRPr>
            </a:lvl2pPr>
            <a:lvl3pPr marL="857250" indent="-171450">
              <a:buClrTx/>
              <a:buFont typeface="Wingdings" pitchFamily="2" charset="2"/>
              <a:buChar char="Ø"/>
              <a:defRPr sz="1200">
                <a:latin typeface="Arial" pitchFamily="34" charset="0"/>
                <a:cs typeface="Arial" pitchFamily="34" charset="0"/>
              </a:defRPr>
            </a:lvl3pPr>
            <a:lvl4pPr>
              <a:buClrTx/>
              <a:defRPr sz="1050">
                <a:latin typeface="Arial" pitchFamily="34" charset="0"/>
                <a:cs typeface="Arial" pitchFamily="34" charset="0"/>
              </a:defRPr>
            </a:lvl4pPr>
            <a:lvl5pPr>
              <a:defRPr sz="1050">
                <a:latin typeface="Arial" pitchFamily="34" charset="0"/>
                <a:cs typeface="Arial" pitchFamily="34" charset="0"/>
              </a:defRPr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pl-PL" dirty="0" smtClean="0"/>
              <a:t>Kliknij, aby edytować style wzorca tekstu</a:t>
            </a:r>
          </a:p>
          <a:p>
            <a:pPr lvl="1"/>
            <a:r>
              <a:rPr lang="pl-PL" dirty="0" smtClean="0"/>
              <a:t>Drugi poziom</a:t>
            </a:r>
          </a:p>
          <a:p>
            <a:pPr lvl="2"/>
            <a:r>
              <a:rPr lang="pl-PL" dirty="0" smtClean="0"/>
              <a:t>Trzeci poziom</a:t>
            </a:r>
          </a:p>
          <a:p>
            <a:pPr lvl="3"/>
            <a:r>
              <a:rPr lang="pl-PL" dirty="0" smtClean="0"/>
              <a:t>Czwarty poziom</a:t>
            </a:r>
          </a:p>
        </p:txBody>
      </p:sp>
    </p:spTree>
    <p:extLst>
      <p:ext uri="{BB962C8B-B14F-4D97-AF65-F5344CB8AC3E}">
        <p14:creationId xmlns:p14="http://schemas.microsoft.com/office/powerpoint/2010/main" val="119797376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1_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6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890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Obraz 7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84551" y="260350"/>
            <a:ext cx="2374900" cy="376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pole tekstowe 3"/>
          <p:cNvSpPr txBox="1"/>
          <p:nvPr userDrawn="1"/>
        </p:nvSpPr>
        <p:spPr>
          <a:xfrm>
            <a:off x="2627314" y="692150"/>
            <a:ext cx="3887787" cy="21005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l-PL" sz="765" i="1" dirty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Zarządca narodowej sieci linii kolejowych</a:t>
            </a:r>
          </a:p>
        </p:txBody>
      </p:sp>
      <p:sp>
        <p:nvSpPr>
          <p:cNvPr id="5" name="Symbol zastępczy numeru slajdu 5"/>
          <p:cNvSpPr>
            <a:spLocks noGrp="1"/>
          </p:cNvSpPr>
          <p:nvPr>
            <p:ph type="sldNum" sz="quarter" idx="12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922836F-A0E0-4B51-8EA2-4154D1EA3589}" type="slidenum">
              <a:rPr lang="pl-PL" smtClean="0"/>
              <a:t>‹#›</a:t>
            </a:fld>
            <a:endParaRPr lang="pl-PL" dirty="0"/>
          </a:p>
        </p:txBody>
      </p:sp>
      <p:sp>
        <p:nvSpPr>
          <p:cNvPr id="8" name="Tytuł 1"/>
          <p:cNvSpPr>
            <a:spLocks noGrp="1"/>
          </p:cNvSpPr>
          <p:nvPr>
            <p:ph type="title"/>
          </p:nvPr>
        </p:nvSpPr>
        <p:spPr>
          <a:xfrm>
            <a:off x="457200" y="890588"/>
            <a:ext cx="8229600" cy="773112"/>
          </a:xfrm>
          <a:prstGeom prst="rect">
            <a:avLst/>
          </a:prstGeom>
        </p:spPr>
        <p:txBody>
          <a:bodyPr/>
          <a:lstStyle>
            <a:lvl1pPr>
              <a:defRPr sz="1800" b="1">
                <a:solidFill>
                  <a:srgbClr val="002060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pl-PL" dirty="0" smtClean="0"/>
              <a:t>Kliknij, aby edytować styl</a:t>
            </a:r>
            <a:endParaRPr lang="pl-PL" dirty="0"/>
          </a:p>
        </p:txBody>
      </p:sp>
      <p:sp>
        <p:nvSpPr>
          <p:cNvPr id="7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63702"/>
            <a:ext cx="8229600" cy="44624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350">
                <a:latin typeface="Arial" pitchFamily="34" charset="0"/>
                <a:cs typeface="Arial" pitchFamily="34" charset="0"/>
              </a:defRPr>
            </a:lvl1pPr>
            <a:lvl2pPr marL="557213" indent="-214313">
              <a:buClrTx/>
              <a:buFont typeface="Arial" pitchFamily="34" charset="0"/>
              <a:buChar char="•"/>
              <a:defRPr sz="1200">
                <a:latin typeface="Arial" pitchFamily="34" charset="0"/>
                <a:cs typeface="Arial" pitchFamily="34" charset="0"/>
              </a:defRPr>
            </a:lvl2pPr>
            <a:lvl3pPr marL="857250" indent="-171450">
              <a:buClrTx/>
              <a:buFont typeface="Wingdings" pitchFamily="2" charset="2"/>
              <a:buChar char="Ø"/>
              <a:defRPr sz="1200">
                <a:latin typeface="Arial" pitchFamily="34" charset="0"/>
                <a:cs typeface="Arial" pitchFamily="34" charset="0"/>
              </a:defRPr>
            </a:lvl3pPr>
            <a:lvl4pPr>
              <a:buClrTx/>
              <a:defRPr sz="1050">
                <a:latin typeface="Arial" pitchFamily="34" charset="0"/>
                <a:cs typeface="Arial" pitchFamily="34" charset="0"/>
              </a:defRPr>
            </a:lvl4pPr>
            <a:lvl5pPr>
              <a:defRPr sz="1050">
                <a:latin typeface="Arial" pitchFamily="34" charset="0"/>
                <a:cs typeface="Arial" pitchFamily="34" charset="0"/>
              </a:defRPr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pl-PL" dirty="0" smtClean="0"/>
              <a:t>Kliknij, aby edytować style wzorca tekstu</a:t>
            </a:r>
          </a:p>
          <a:p>
            <a:pPr lvl="1"/>
            <a:r>
              <a:rPr lang="pl-PL" dirty="0" smtClean="0"/>
              <a:t>Drugi poziom</a:t>
            </a:r>
          </a:p>
          <a:p>
            <a:pPr lvl="2"/>
            <a:r>
              <a:rPr lang="pl-PL" dirty="0" smtClean="0"/>
              <a:t>Trzeci poziom</a:t>
            </a:r>
          </a:p>
          <a:p>
            <a:pPr lvl="3"/>
            <a:r>
              <a:rPr lang="pl-PL" dirty="0" smtClean="0"/>
              <a:t>Czwarty poziom</a:t>
            </a:r>
          </a:p>
        </p:txBody>
      </p:sp>
    </p:spTree>
    <p:extLst>
      <p:ext uri="{BB962C8B-B14F-4D97-AF65-F5344CB8AC3E}">
        <p14:creationId xmlns:p14="http://schemas.microsoft.com/office/powerpoint/2010/main" val="104217456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2_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6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890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Obraz 7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84551" y="260350"/>
            <a:ext cx="2374900" cy="376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pole tekstowe 3"/>
          <p:cNvSpPr txBox="1"/>
          <p:nvPr userDrawn="1"/>
        </p:nvSpPr>
        <p:spPr>
          <a:xfrm>
            <a:off x="2627314" y="692150"/>
            <a:ext cx="3887787" cy="21005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l-PL" sz="765" i="1" dirty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Zarządca narodowej sieci linii kolejowych</a:t>
            </a:r>
          </a:p>
        </p:txBody>
      </p:sp>
      <p:sp>
        <p:nvSpPr>
          <p:cNvPr id="5" name="Symbol zastępczy numeru slajdu 5"/>
          <p:cNvSpPr>
            <a:spLocks noGrp="1"/>
          </p:cNvSpPr>
          <p:nvPr>
            <p:ph type="sldNum" sz="quarter" idx="12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922836F-A0E0-4B51-8EA2-4154D1EA3589}" type="slidenum">
              <a:rPr lang="pl-PL" smtClean="0"/>
              <a:t>‹#›</a:t>
            </a:fld>
            <a:endParaRPr lang="pl-PL" dirty="0"/>
          </a:p>
        </p:txBody>
      </p:sp>
      <p:sp>
        <p:nvSpPr>
          <p:cNvPr id="8" name="Tytuł 1"/>
          <p:cNvSpPr>
            <a:spLocks noGrp="1"/>
          </p:cNvSpPr>
          <p:nvPr>
            <p:ph type="title"/>
          </p:nvPr>
        </p:nvSpPr>
        <p:spPr>
          <a:xfrm>
            <a:off x="457200" y="890588"/>
            <a:ext cx="8229600" cy="773112"/>
          </a:xfrm>
          <a:prstGeom prst="rect">
            <a:avLst/>
          </a:prstGeom>
        </p:spPr>
        <p:txBody>
          <a:bodyPr/>
          <a:lstStyle>
            <a:lvl1pPr>
              <a:defRPr sz="1800" b="1">
                <a:solidFill>
                  <a:srgbClr val="002060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pl-PL" dirty="0" smtClean="0"/>
              <a:t>Kliknij, aby edytować styl</a:t>
            </a:r>
            <a:endParaRPr lang="pl-PL" dirty="0"/>
          </a:p>
        </p:txBody>
      </p:sp>
      <p:sp>
        <p:nvSpPr>
          <p:cNvPr id="7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63702"/>
            <a:ext cx="8229600" cy="44624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350">
                <a:latin typeface="Arial" pitchFamily="34" charset="0"/>
                <a:cs typeface="Arial" pitchFamily="34" charset="0"/>
              </a:defRPr>
            </a:lvl1pPr>
            <a:lvl2pPr marL="557213" indent="-214313">
              <a:buClrTx/>
              <a:buFont typeface="Arial" pitchFamily="34" charset="0"/>
              <a:buChar char="•"/>
              <a:defRPr sz="1200">
                <a:latin typeface="Arial" pitchFamily="34" charset="0"/>
                <a:cs typeface="Arial" pitchFamily="34" charset="0"/>
              </a:defRPr>
            </a:lvl2pPr>
            <a:lvl3pPr marL="857250" indent="-171450">
              <a:buClrTx/>
              <a:buFont typeface="Wingdings" pitchFamily="2" charset="2"/>
              <a:buChar char="Ø"/>
              <a:defRPr sz="1200">
                <a:latin typeface="Arial" pitchFamily="34" charset="0"/>
                <a:cs typeface="Arial" pitchFamily="34" charset="0"/>
              </a:defRPr>
            </a:lvl3pPr>
            <a:lvl4pPr>
              <a:buClrTx/>
              <a:defRPr sz="1050">
                <a:latin typeface="Arial" pitchFamily="34" charset="0"/>
                <a:cs typeface="Arial" pitchFamily="34" charset="0"/>
              </a:defRPr>
            </a:lvl4pPr>
            <a:lvl5pPr>
              <a:defRPr sz="1050">
                <a:latin typeface="Arial" pitchFamily="34" charset="0"/>
                <a:cs typeface="Arial" pitchFamily="34" charset="0"/>
              </a:defRPr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pl-PL" dirty="0" smtClean="0"/>
              <a:t>Kliknij, aby edytować style wzorca tekstu</a:t>
            </a:r>
          </a:p>
          <a:p>
            <a:pPr lvl="1"/>
            <a:r>
              <a:rPr lang="pl-PL" dirty="0" smtClean="0"/>
              <a:t>Drugi poziom</a:t>
            </a:r>
          </a:p>
          <a:p>
            <a:pPr lvl="2"/>
            <a:r>
              <a:rPr lang="pl-PL" dirty="0" smtClean="0"/>
              <a:t>Trzeci poziom</a:t>
            </a:r>
          </a:p>
          <a:p>
            <a:pPr lvl="3"/>
            <a:r>
              <a:rPr lang="pl-PL" dirty="0" smtClean="0"/>
              <a:t>Czwarty poziom</a:t>
            </a:r>
          </a:p>
        </p:txBody>
      </p:sp>
    </p:spTree>
    <p:extLst>
      <p:ext uri="{BB962C8B-B14F-4D97-AF65-F5344CB8AC3E}">
        <p14:creationId xmlns:p14="http://schemas.microsoft.com/office/powerpoint/2010/main" val="42356813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3_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6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890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Obraz 7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84551" y="260350"/>
            <a:ext cx="2374900" cy="376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pole tekstowe 3"/>
          <p:cNvSpPr txBox="1"/>
          <p:nvPr userDrawn="1"/>
        </p:nvSpPr>
        <p:spPr>
          <a:xfrm>
            <a:off x="2627314" y="692150"/>
            <a:ext cx="3887787" cy="21005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l-PL" sz="765" i="1" dirty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Zarządca narodowej sieci linii kolejowych</a:t>
            </a:r>
          </a:p>
        </p:txBody>
      </p:sp>
      <p:sp>
        <p:nvSpPr>
          <p:cNvPr id="5" name="Symbol zastępczy numeru slajdu 5"/>
          <p:cNvSpPr>
            <a:spLocks noGrp="1"/>
          </p:cNvSpPr>
          <p:nvPr>
            <p:ph type="sldNum" sz="quarter" idx="12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922836F-A0E0-4B51-8EA2-4154D1EA3589}" type="slidenum">
              <a:rPr lang="pl-PL" smtClean="0"/>
              <a:t>‹#›</a:t>
            </a:fld>
            <a:endParaRPr lang="pl-PL" dirty="0"/>
          </a:p>
        </p:txBody>
      </p:sp>
      <p:sp>
        <p:nvSpPr>
          <p:cNvPr id="8" name="Tytuł 1"/>
          <p:cNvSpPr>
            <a:spLocks noGrp="1"/>
          </p:cNvSpPr>
          <p:nvPr>
            <p:ph type="title"/>
          </p:nvPr>
        </p:nvSpPr>
        <p:spPr>
          <a:xfrm>
            <a:off x="457200" y="890588"/>
            <a:ext cx="8229600" cy="773112"/>
          </a:xfrm>
          <a:prstGeom prst="rect">
            <a:avLst/>
          </a:prstGeom>
        </p:spPr>
        <p:txBody>
          <a:bodyPr/>
          <a:lstStyle>
            <a:lvl1pPr>
              <a:defRPr sz="1800" b="1">
                <a:solidFill>
                  <a:srgbClr val="002060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pl-PL" dirty="0" smtClean="0"/>
              <a:t>Kliknij, aby edytować styl</a:t>
            </a:r>
            <a:endParaRPr lang="pl-PL" dirty="0"/>
          </a:p>
        </p:txBody>
      </p:sp>
      <p:sp>
        <p:nvSpPr>
          <p:cNvPr id="7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63702"/>
            <a:ext cx="8229600" cy="44624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350">
                <a:latin typeface="Arial" pitchFamily="34" charset="0"/>
                <a:cs typeface="Arial" pitchFamily="34" charset="0"/>
              </a:defRPr>
            </a:lvl1pPr>
            <a:lvl2pPr marL="557213" indent="-214313">
              <a:buClrTx/>
              <a:buFont typeface="Arial" pitchFamily="34" charset="0"/>
              <a:buChar char="•"/>
              <a:defRPr sz="1200">
                <a:latin typeface="Arial" pitchFamily="34" charset="0"/>
                <a:cs typeface="Arial" pitchFamily="34" charset="0"/>
              </a:defRPr>
            </a:lvl2pPr>
            <a:lvl3pPr marL="857250" indent="-171450">
              <a:buClrTx/>
              <a:buFont typeface="Wingdings" pitchFamily="2" charset="2"/>
              <a:buChar char="Ø"/>
              <a:defRPr sz="1200">
                <a:latin typeface="Arial" pitchFamily="34" charset="0"/>
                <a:cs typeface="Arial" pitchFamily="34" charset="0"/>
              </a:defRPr>
            </a:lvl3pPr>
            <a:lvl4pPr>
              <a:buClrTx/>
              <a:defRPr sz="1050">
                <a:latin typeface="Arial" pitchFamily="34" charset="0"/>
                <a:cs typeface="Arial" pitchFamily="34" charset="0"/>
              </a:defRPr>
            </a:lvl4pPr>
            <a:lvl5pPr>
              <a:defRPr sz="1050">
                <a:latin typeface="Arial" pitchFamily="34" charset="0"/>
                <a:cs typeface="Arial" pitchFamily="34" charset="0"/>
              </a:defRPr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pl-PL" dirty="0" smtClean="0"/>
              <a:t>Kliknij, aby edytować style wzorca tekstu</a:t>
            </a:r>
          </a:p>
          <a:p>
            <a:pPr lvl="1"/>
            <a:r>
              <a:rPr lang="pl-PL" dirty="0" smtClean="0"/>
              <a:t>Drugi poziom</a:t>
            </a:r>
          </a:p>
          <a:p>
            <a:pPr lvl="2"/>
            <a:r>
              <a:rPr lang="pl-PL" dirty="0" smtClean="0"/>
              <a:t>Trzeci poziom</a:t>
            </a:r>
          </a:p>
          <a:p>
            <a:pPr lvl="3"/>
            <a:r>
              <a:rPr lang="pl-PL" dirty="0" smtClean="0"/>
              <a:t>Czwarty poziom</a:t>
            </a:r>
          </a:p>
        </p:txBody>
      </p:sp>
    </p:spTree>
    <p:extLst>
      <p:ext uri="{BB962C8B-B14F-4D97-AF65-F5344CB8AC3E}">
        <p14:creationId xmlns:p14="http://schemas.microsoft.com/office/powerpoint/2010/main" val="126368173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4_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6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890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Obraz 7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84551" y="260350"/>
            <a:ext cx="2374900" cy="376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pole tekstowe 3"/>
          <p:cNvSpPr txBox="1"/>
          <p:nvPr userDrawn="1"/>
        </p:nvSpPr>
        <p:spPr>
          <a:xfrm>
            <a:off x="2627314" y="692150"/>
            <a:ext cx="3887787" cy="21005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l-PL" sz="765" i="1" dirty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Zarządca narodowej sieci linii kolejowych</a:t>
            </a:r>
          </a:p>
        </p:txBody>
      </p:sp>
      <p:sp>
        <p:nvSpPr>
          <p:cNvPr id="5" name="Symbol zastępczy numeru slajdu 5"/>
          <p:cNvSpPr>
            <a:spLocks noGrp="1"/>
          </p:cNvSpPr>
          <p:nvPr>
            <p:ph type="sldNum" sz="quarter" idx="12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922836F-A0E0-4B51-8EA2-4154D1EA3589}" type="slidenum">
              <a:rPr lang="pl-PL" smtClean="0"/>
              <a:t>‹#›</a:t>
            </a:fld>
            <a:endParaRPr lang="pl-PL" dirty="0"/>
          </a:p>
        </p:txBody>
      </p:sp>
      <p:sp>
        <p:nvSpPr>
          <p:cNvPr id="8" name="Tytuł 1"/>
          <p:cNvSpPr>
            <a:spLocks noGrp="1"/>
          </p:cNvSpPr>
          <p:nvPr>
            <p:ph type="title"/>
          </p:nvPr>
        </p:nvSpPr>
        <p:spPr>
          <a:xfrm>
            <a:off x="457200" y="890588"/>
            <a:ext cx="8229600" cy="773112"/>
          </a:xfrm>
          <a:prstGeom prst="rect">
            <a:avLst/>
          </a:prstGeom>
        </p:spPr>
        <p:txBody>
          <a:bodyPr/>
          <a:lstStyle>
            <a:lvl1pPr>
              <a:defRPr sz="1800" b="1">
                <a:solidFill>
                  <a:srgbClr val="002060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pl-PL" dirty="0" smtClean="0"/>
              <a:t>Kliknij, aby edytować styl</a:t>
            </a:r>
            <a:endParaRPr lang="pl-PL" dirty="0"/>
          </a:p>
        </p:txBody>
      </p:sp>
      <p:sp>
        <p:nvSpPr>
          <p:cNvPr id="7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63702"/>
            <a:ext cx="8229600" cy="44624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350">
                <a:latin typeface="Arial" pitchFamily="34" charset="0"/>
                <a:cs typeface="Arial" pitchFamily="34" charset="0"/>
              </a:defRPr>
            </a:lvl1pPr>
            <a:lvl2pPr marL="557213" indent="-214313">
              <a:buClrTx/>
              <a:buFont typeface="Arial" pitchFamily="34" charset="0"/>
              <a:buChar char="•"/>
              <a:defRPr sz="1200">
                <a:latin typeface="Arial" pitchFamily="34" charset="0"/>
                <a:cs typeface="Arial" pitchFamily="34" charset="0"/>
              </a:defRPr>
            </a:lvl2pPr>
            <a:lvl3pPr marL="857250" indent="-171450">
              <a:buClrTx/>
              <a:buFont typeface="Wingdings" pitchFamily="2" charset="2"/>
              <a:buChar char="Ø"/>
              <a:defRPr sz="1200">
                <a:latin typeface="Arial" pitchFamily="34" charset="0"/>
                <a:cs typeface="Arial" pitchFamily="34" charset="0"/>
              </a:defRPr>
            </a:lvl3pPr>
            <a:lvl4pPr>
              <a:buClrTx/>
              <a:defRPr sz="1050">
                <a:latin typeface="Arial" pitchFamily="34" charset="0"/>
                <a:cs typeface="Arial" pitchFamily="34" charset="0"/>
              </a:defRPr>
            </a:lvl4pPr>
            <a:lvl5pPr>
              <a:defRPr sz="1050">
                <a:latin typeface="Arial" pitchFamily="34" charset="0"/>
                <a:cs typeface="Arial" pitchFamily="34" charset="0"/>
              </a:defRPr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pl-PL" dirty="0" smtClean="0"/>
              <a:t>Kliknij, aby edytować style wzorca tekstu</a:t>
            </a:r>
          </a:p>
          <a:p>
            <a:pPr lvl="1"/>
            <a:r>
              <a:rPr lang="pl-PL" dirty="0" smtClean="0"/>
              <a:t>Drugi poziom</a:t>
            </a:r>
          </a:p>
          <a:p>
            <a:pPr lvl="2"/>
            <a:r>
              <a:rPr lang="pl-PL" dirty="0" smtClean="0"/>
              <a:t>Trzeci poziom</a:t>
            </a:r>
          </a:p>
          <a:p>
            <a:pPr lvl="3"/>
            <a:r>
              <a:rPr lang="pl-PL" dirty="0" smtClean="0"/>
              <a:t>Czwarty poziom</a:t>
            </a:r>
          </a:p>
        </p:txBody>
      </p:sp>
    </p:spTree>
    <p:extLst>
      <p:ext uri="{BB962C8B-B14F-4D97-AF65-F5344CB8AC3E}">
        <p14:creationId xmlns:p14="http://schemas.microsoft.com/office/powerpoint/2010/main" val="94729531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5_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6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890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Obraz 7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84551" y="260350"/>
            <a:ext cx="2374900" cy="376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pole tekstowe 3"/>
          <p:cNvSpPr txBox="1"/>
          <p:nvPr userDrawn="1"/>
        </p:nvSpPr>
        <p:spPr>
          <a:xfrm>
            <a:off x="2627314" y="692150"/>
            <a:ext cx="3887787" cy="21005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l-PL" sz="765" i="1" dirty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Zarządca narodowej sieci linii kolejowych</a:t>
            </a:r>
          </a:p>
        </p:txBody>
      </p:sp>
      <p:sp>
        <p:nvSpPr>
          <p:cNvPr id="5" name="Symbol zastępczy numeru slajdu 5"/>
          <p:cNvSpPr>
            <a:spLocks noGrp="1"/>
          </p:cNvSpPr>
          <p:nvPr>
            <p:ph type="sldNum" sz="quarter" idx="12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922836F-A0E0-4B51-8EA2-4154D1EA3589}" type="slidenum">
              <a:rPr lang="pl-PL" smtClean="0"/>
              <a:t>‹#›</a:t>
            </a:fld>
            <a:endParaRPr lang="pl-PL" dirty="0"/>
          </a:p>
        </p:txBody>
      </p:sp>
      <p:sp>
        <p:nvSpPr>
          <p:cNvPr id="8" name="Tytuł 1"/>
          <p:cNvSpPr>
            <a:spLocks noGrp="1"/>
          </p:cNvSpPr>
          <p:nvPr>
            <p:ph type="title"/>
          </p:nvPr>
        </p:nvSpPr>
        <p:spPr>
          <a:xfrm>
            <a:off x="457200" y="890588"/>
            <a:ext cx="8229600" cy="773112"/>
          </a:xfrm>
          <a:prstGeom prst="rect">
            <a:avLst/>
          </a:prstGeom>
        </p:spPr>
        <p:txBody>
          <a:bodyPr/>
          <a:lstStyle>
            <a:lvl1pPr>
              <a:defRPr sz="1800" b="1">
                <a:solidFill>
                  <a:srgbClr val="002060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pl-PL" dirty="0" smtClean="0"/>
              <a:t>Kliknij, aby edytować styl</a:t>
            </a:r>
            <a:endParaRPr lang="pl-PL" dirty="0"/>
          </a:p>
        </p:txBody>
      </p:sp>
      <p:sp>
        <p:nvSpPr>
          <p:cNvPr id="7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63702"/>
            <a:ext cx="8229600" cy="44624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350">
                <a:latin typeface="Arial" pitchFamily="34" charset="0"/>
                <a:cs typeface="Arial" pitchFamily="34" charset="0"/>
              </a:defRPr>
            </a:lvl1pPr>
            <a:lvl2pPr marL="557213" indent="-214313">
              <a:buClrTx/>
              <a:buFont typeface="Arial" pitchFamily="34" charset="0"/>
              <a:buChar char="•"/>
              <a:defRPr sz="1200">
                <a:latin typeface="Arial" pitchFamily="34" charset="0"/>
                <a:cs typeface="Arial" pitchFamily="34" charset="0"/>
              </a:defRPr>
            </a:lvl2pPr>
            <a:lvl3pPr marL="857250" indent="-171450">
              <a:buClrTx/>
              <a:buFont typeface="Wingdings" pitchFamily="2" charset="2"/>
              <a:buChar char="Ø"/>
              <a:defRPr sz="1200">
                <a:latin typeface="Arial" pitchFamily="34" charset="0"/>
                <a:cs typeface="Arial" pitchFamily="34" charset="0"/>
              </a:defRPr>
            </a:lvl3pPr>
            <a:lvl4pPr>
              <a:buClrTx/>
              <a:defRPr sz="1050">
                <a:latin typeface="Arial" pitchFamily="34" charset="0"/>
                <a:cs typeface="Arial" pitchFamily="34" charset="0"/>
              </a:defRPr>
            </a:lvl4pPr>
            <a:lvl5pPr>
              <a:defRPr sz="1050">
                <a:latin typeface="Arial" pitchFamily="34" charset="0"/>
                <a:cs typeface="Arial" pitchFamily="34" charset="0"/>
              </a:defRPr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pl-PL" dirty="0" smtClean="0"/>
              <a:t>Kliknij, aby edytować style wzorca tekstu</a:t>
            </a:r>
          </a:p>
          <a:p>
            <a:pPr lvl="1"/>
            <a:r>
              <a:rPr lang="pl-PL" dirty="0" smtClean="0"/>
              <a:t>Drugi poziom</a:t>
            </a:r>
          </a:p>
          <a:p>
            <a:pPr lvl="2"/>
            <a:r>
              <a:rPr lang="pl-PL" dirty="0" smtClean="0"/>
              <a:t>Trzeci poziom</a:t>
            </a:r>
          </a:p>
          <a:p>
            <a:pPr lvl="3"/>
            <a:r>
              <a:rPr lang="pl-PL" dirty="0" smtClean="0"/>
              <a:t>Czwarty poziom</a:t>
            </a:r>
          </a:p>
        </p:txBody>
      </p:sp>
    </p:spTree>
    <p:extLst>
      <p:ext uri="{BB962C8B-B14F-4D97-AF65-F5344CB8AC3E}">
        <p14:creationId xmlns:p14="http://schemas.microsoft.com/office/powerpoint/2010/main" val="206305972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6_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6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890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Obraz 7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84551" y="260350"/>
            <a:ext cx="2374900" cy="376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pole tekstowe 3"/>
          <p:cNvSpPr txBox="1"/>
          <p:nvPr userDrawn="1"/>
        </p:nvSpPr>
        <p:spPr>
          <a:xfrm>
            <a:off x="2627314" y="692150"/>
            <a:ext cx="3887787" cy="21005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l-PL" sz="765" i="1" dirty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Zarządca narodowej sieci linii kolejowych</a:t>
            </a:r>
          </a:p>
        </p:txBody>
      </p:sp>
      <p:sp>
        <p:nvSpPr>
          <p:cNvPr id="5" name="Symbol zastępczy numeru slajdu 5"/>
          <p:cNvSpPr>
            <a:spLocks noGrp="1"/>
          </p:cNvSpPr>
          <p:nvPr>
            <p:ph type="sldNum" sz="quarter" idx="12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922836F-A0E0-4B51-8EA2-4154D1EA3589}" type="slidenum">
              <a:rPr lang="pl-PL" smtClean="0"/>
              <a:t>‹#›</a:t>
            </a:fld>
            <a:endParaRPr lang="pl-PL" dirty="0"/>
          </a:p>
        </p:txBody>
      </p:sp>
      <p:sp>
        <p:nvSpPr>
          <p:cNvPr id="8" name="Tytuł 1"/>
          <p:cNvSpPr>
            <a:spLocks noGrp="1"/>
          </p:cNvSpPr>
          <p:nvPr>
            <p:ph type="title"/>
          </p:nvPr>
        </p:nvSpPr>
        <p:spPr>
          <a:xfrm>
            <a:off x="457200" y="890588"/>
            <a:ext cx="8229600" cy="773112"/>
          </a:xfrm>
          <a:prstGeom prst="rect">
            <a:avLst/>
          </a:prstGeom>
        </p:spPr>
        <p:txBody>
          <a:bodyPr/>
          <a:lstStyle>
            <a:lvl1pPr>
              <a:defRPr sz="1800" b="1">
                <a:solidFill>
                  <a:srgbClr val="002060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pl-PL" dirty="0" smtClean="0"/>
              <a:t>Kliknij, aby edytować styl</a:t>
            </a:r>
            <a:endParaRPr lang="pl-PL" dirty="0"/>
          </a:p>
        </p:txBody>
      </p:sp>
      <p:sp>
        <p:nvSpPr>
          <p:cNvPr id="7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63702"/>
            <a:ext cx="8229600" cy="44624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350">
                <a:latin typeface="Arial" pitchFamily="34" charset="0"/>
                <a:cs typeface="Arial" pitchFamily="34" charset="0"/>
              </a:defRPr>
            </a:lvl1pPr>
            <a:lvl2pPr marL="557213" indent="-214313">
              <a:buClrTx/>
              <a:buFont typeface="Arial" pitchFamily="34" charset="0"/>
              <a:buChar char="•"/>
              <a:defRPr sz="1200">
                <a:latin typeface="Arial" pitchFamily="34" charset="0"/>
                <a:cs typeface="Arial" pitchFamily="34" charset="0"/>
              </a:defRPr>
            </a:lvl2pPr>
            <a:lvl3pPr marL="857250" indent="-171450">
              <a:buClrTx/>
              <a:buFont typeface="Wingdings" pitchFamily="2" charset="2"/>
              <a:buChar char="Ø"/>
              <a:defRPr sz="1200">
                <a:latin typeface="Arial" pitchFamily="34" charset="0"/>
                <a:cs typeface="Arial" pitchFamily="34" charset="0"/>
              </a:defRPr>
            </a:lvl3pPr>
            <a:lvl4pPr>
              <a:buClrTx/>
              <a:defRPr sz="1050">
                <a:latin typeface="Arial" pitchFamily="34" charset="0"/>
                <a:cs typeface="Arial" pitchFamily="34" charset="0"/>
              </a:defRPr>
            </a:lvl4pPr>
            <a:lvl5pPr>
              <a:defRPr sz="1050">
                <a:latin typeface="Arial" pitchFamily="34" charset="0"/>
                <a:cs typeface="Arial" pitchFamily="34" charset="0"/>
              </a:defRPr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pl-PL" dirty="0" smtClean="0"/>
              <a:t>Kliknij, aby edytować style wzorca tekstu</a:t>
            </a:r>
          </a:p>
          <a:p>
            <a:pPr lvl="1"/>
            <a:r>
              <a:rPr lang="pl-PL" dirty="0" smtClean="0"/>
              <a:t>Drugi poziom</a:t>
            </a:r>
          </a:p>
          <a:p>
            <a:pPr lvl="2"/>
            <a:r>
              <a:rPr lang="pl-PL" dirty="0" smtClean="0"/>
              <a:t>Trzeci poziom</a:t>
            </a:r>
          </a:p>
          <a:p>
            <a:pPr lvl="3"/>
            <a:r>
              <a:rPr lang="pl-PL" dirty="0" smtClean="0"/>
              <a:t>Czwarty poziom</a:t>
            </a:r>
          </a:p>
        </p:txBody>
      </p:sp>
    </p:spTree>
    <p:extLst>
      <p:ext uri="{BB962C8B-B14F-4D97-AF65-F5344CB8AC3E}">
        <p14:creationId xmlns:p14="http://schemas.microsoft.com/office/powerpoint/2010/main" val="160204674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7_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6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890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Obraz 7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384551" y="260350"/>
            <a:ext cx="2374900" cy="376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pole tekstowe 3"/>
          <p:cNvSpPr txBox="1"/>
          <p:nvPr userDrawn="1"/>
        </p:nvSpPr>
        <p:spPr>
          <a:xfrm>
            <a:off x="2627314" y="692150"/>
            <a:ext cx="3887787" cy="21005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l-PL" sz="765" i="1" dirty="0">
                <a:solidFill>
                  <a:srgbClr val="1F497D"/>
                </a:solidFill>
                <a:latin typeface="Arial" pitchFamily="34" charset="0"/>
                <a:cs typeface="Arial" pitchFamily="34" charset="0"/>
              </a:rPr>
              <a:t>Zarządca narodowej sieci linii kolejowych</a:t>
            </a:r>
          </a:p>
        </p:txBody>
      </p:sp>
      <p:sp>
        <p:nvSpPr>
          <p:cNvPr id="5" name="Symbol zastępczy numeru slajdu 5"/>
          <p:cNvSpPr>
            <a:spLocks noGrp="1"/>
          </p:cNvSpPr>
          <p:nvPr>
            <p:ph type="sldNum" sz="quarter" idx="12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922836F-A0E0-4B51-8EA2-4154D1EA3589}" type="slidenum">
              <a:rPr lang="pl-PL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pl-PL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Tytuł 1"/>
          <p:cNvSpPr>
            <a:spLocks noGrp="1"/>
          </p:cNvSpPr>
          <p:nvPr>
            <p:ph type="title"/>
          </p:nvPr>
        </p:nvSpPr>
        <p:spPr>
          <a:xfrm>
            <a:off x="457200" y="890588"/>
            <a:ext cx="8229600" cy="773112"/>
          </a:xfrm>
          <a:prstGeom prst="rect">
            <a:avLst/>
          </a:prstGeom>
        </p:spPr>
        <p:txBody>
          <a:bodyPr/>
          <a:lstStyle>
            <a:lvl1pPr>
              <a:defRPr sz="1800" b="1">
                <a:solidFill>
                  <a:srgbClr val="002060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pl-PL" dirty="0" smtClean="0"/>
              <a:t>Kliknij, aby edytować styl</a:t>
            </a:r>
            <a:endParaRPr lang="pl-PL" dirty="0"/>
          </a:p>
        </p:txBody>
      </p:sp>
      <p:sp>
        <p:nvSpPr>
          <p:cNvPr id="7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63702"/>
            <a:ext cx="8229600" cy="44624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350">
                <a:latin typeface="Arial" pitchFamily="34" charset="0"/>
                <a:cs typeface="Arial" pitchFamily="34" charset="0"/>
              </a:defRPr>
            </a:lvl1pPr>
            <a:lvl2pPr marL="557213" indent="-214313">
              <a:buClrTx/>
              <a:buFont typeface="Arial" pitchFamily="34" charset="0"/>
              <a:buChar char="•"/>
              <a:defRPr sz="1200">
                <a:latin typeface="Arial" pitchFamily="34" charset="0"/>
                <a:cs typeface="Arial" pitchFamily="34" charset="0"/>
              </a:defRPr>
            </a:lvl2pPr>
            <a:lvl3pPr marL="857250" indent="-171450">
              <a:buClrTx/>
              <a:buFont typeface="Wingdings" pitchFamily="2" charset="2"/>
              <a:buChar char="Ø"/>
              <a:defRPr sz="1200">
                <a:latin typeface="Arial" pitchFamily="34" charset="0"/>
                <a:cs typeface="Arial" pitchFamily="34" charset="0"/>
              </a:defRPr>
            </a:lvl3pPr>
            <a:lvl4pPr>
              <a:buClrTx/>
              <a:defRPr sz="1050">
                <a:latin typeface="Arial" pitchFamily="34" charset="0"/>
                <a:cs typeface="Arial" pitchFamily="34" charset="0"/>
              </a:defRPr>
            </a:lvl4pPr>
            <a:lvl5pPr>
              <a:defRPr sz="1050">
                <a:latin typeface="Arial" pitchFamily="34" charset="0"/>
                <a:cs typeface="Arial" pitchFamily="34" charset="0"/>
              </a:defRPr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pl-PL" dirty="0" smtClean="0"/>
              <a:t>Kliknij, aby edytować style wzorca tekstu</a:t>
            </a:r>
          </a:p>
          <a:p>
            <a:pPr lvl="1"/>
            <a:r>
              <a:rPr lang="pl-PL" dirty="0" smtClean="0"/>
              <a:t>Drugi poziom</a:t>
            </a:r>
          </a:p>
          <a:p>
            <a:pPr lvl="2"/>
            <a:r>
              <a:rPr lang="pl-PL" dirty="0" smtClean="0"/>
              <a:t>Trzeci poziom</a:t>
            </a:r>
          </a:p>
          <a:p>
            <a:pPr lvl="3"/>
            <a:r>
              <a:rPr lang="pl-PL" dirty="0" smtClean="0"/>
              <a:t>Czwarty poziom</a:t>
            </a:r>
          </a:p>
        </p:txBody>
      </p:sp>
    </p:spTree>
    <p:extLst>
      <p:ext uri="{BB962C8B-B14F-4D97-AF65-F5344CB8AC3E}">
        <p14:creationId xmlns:p14="http://schemas.microsoft.com/office/powerpoint/2010/main" val="22438179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8_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6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890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Obraz 7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384551" y="260350"/>
            <a:ext cx="2374900" cy="376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pole tekstowe 3"/>
          <p:cNvSpPr txBox="1"/>
          <p:nvPr userDrawn="1"/>
        </p:nvSpPr>
        <p:spPr>
          <a:xfrm>
            <a:off x="2627314" y="692150"/>
            <a:ext cx="3887787" cy="21005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l-PL" sz="765" i="1" dirty="0">
                <a:solidFill>
                  <a:srgbClr val="1F497D"/>
                </a:solidFill>
                <a:latin typeface="Arial" pitchFamily="34" charset="0"/>
                <a:cs typeface="Arial" pitchFamily="34" charset="0"/>
              </a:rPr>
              <a:t>Zarządca narodowej sieci linii kolejowych</a:t>
            </a:r>
          </a:p>
        </p:txBody>
      </p:sp>
      <p:sp>
        <p:nvSpPr>
          <p:cNvPr id="5" name="Symbol zastępczy numeru slajdu 5"/>
          <p:cNvSpPr>
            <a:spLocks noGrp="1"/>
          </p:cNvSpPr>
          <p:nvPr>
            <p:ph type="sldNum" sz="quarter" idx="12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922836F-A0E0-4B51-8EA2-4154D1EA3589}" type="slidenum">
              <a:rPr lang="pl-PL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pl-PL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Tytuł 1"/>
          <p:cNvSpPr>
            <a:spLocks noGrp="1"/>
          </p:cNvSpPr>
          <p:nvPr>
            <p:ph type="title"/>
          </p:nvPr>
        </p:nvSpPr>
        <p:spPr>
          <a:xfrm>
            <a:off x="457200" y="890588"/>
            <a:ext cx="8229600" cy="773112"/>
          </a:xfrm>
          <a:prstGeom prst="rect">
            <a:avLst/>
          </a:prstGeom>
        </p:spPr>
        <p:txBody>
          <a:bodyPr/>
          <a:lstStyle>
            <a:lvl1pPr>
              <a:defRPr sz="1800" b="1">
                <a:solidFill>
                  <a:srgbClr val="002060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pl-PL" dirty="0" smtClean="0"/>
              <a:t>Kliknij, aby edytować styl</a:t>
            </a:r>
            <a:endParaRPr lang="pl-PL" dirty="0"/>
          </a:p>
        </p:txBody>
      </p:sp>
      <p:sp>
        <p:nvSpPr>
          <p:cNvPr id="7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63702"/>
            <a:ext cx="8229600" cy="44624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350">
                <a:latin typeface="Arial" pitchFamily="34" charset="0"/>
                <a:cs typeface="Arial" pitchFamily="34" charset="0"/>
              </a:defRPr>
            </a:lvl1pPr>
            <a:lvl2pPr marL="557213" indent="-214313">
              <a:buClrTx/>
              <a:buFont typeface="Arial" pitchFamily="34" charset="0"/>
              <a:buChar char="•"/>
              <a:defRPr sz="1200">
                <a:latin typeface="Arial" pitchFamily="34" charset="0"/>
                <a:cs typeface="Arial" pitchFamily="34" charset="0"/>
              </a:defRPr>
            </a:lvl2pPr>
            <a:lvl3pPr marL="857250" indent="-171450">
              <a:buClrTx/>
              <a:buFont typeface="Wingdings" pitchFamily="2" charset="2"/>
              <a:buChar char="Ø"/>
              <a:defRPr sz="1200">
                <a:latin typeface="Arial" pitchFamily="34" charset="0"/>
                <a:cs typeface="Arial" pitchFamily="34" charset="0"/>
              </a:defRPr>
            </a:lvl3pPr>
            <a:lvl4pPr>
              <a:buClrTx/>
              <a:defRPr sz="1050">
                <a:latin typeface="Arial" pitchFamily="34" charset="0"/>
                <a:cs typeface="Arial" pitchFamily="34" charset="0"/>
              </a:defRPr>
            </a:lvl4pPr>
            <a:lvl5pPr>
              <a:defRPr sz="1050">
                <a:latin typeface="Arial" pitchFamily="34" charset="0"/>
                <a:cs typeface="Arial" pitchFamily="34" charset="0"/>
              </a:defRPr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pl-PL" dirty="0" smtClean="0"/>
              <a:t>Kliknij, aby edytować style wzorca tekstu</a:t>
            </a:r>
          </a:p>
          <a:p>
            <a:pPr lvl="1"/>
            <a:r>
              <a:rPr lang="pl-PL" dirty="0" smtClean="0"/>
              <a:t>Drugi poziom</a:t>
            </a:r>
          </a:p>
          <a:p>
            <a:pPr lvl="2"/>
            <a:r>
              <a:rPr lang="pl-PL" dirty="0" smtClean="0"/>
              <a:t>Trzeci poziom</a:t>
            </a:r>
          </a:p>
          <a:p>
            <a:pPr lvl="3"/>
            <a:r>
              <a:rPr lang="pl-PL" dirty="0" smtClean="0"/>
              <a:t>Czwarty poziom</a:t>
            </a:r>
          </a:p>
        </p:txBody>
      </p:sp>
    </p:spTree>
    <p:extLst>
      <p:ext uri="{BB962C8B-B14F-4D97-AF65-F5344CB8AC3E}">
        <p14:creationId xmlns:p14="http://schemas.microsoft.com/office/powerpoint/2010/main" val="75124431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2_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 hasCustomPrompt="1"/>
          </p:nvPr>
        </p:nvSpPr>
        <p:spPr>
          <a:xfrm>
            <a:off x="539751" y="1268760"/>
            <a:ext cx="8147050" cy="936104"/>
          </a:xfrm>
          <a:prstGeom prst="rect">
            <a:avLst/>
          </a:prstGeom>
        </p:spPr>
        <p:txBody>
          <a:bodyPr>
            <a:normAutofit/>
          </a:bodyPr>
          <a:lstStyle>
            <a:lvl1pPr algn="l">
              <a:defRPr sz="2100" baseline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pl-PL" dirty="0" smtClean="0"/>
              <a:t>Tytuł slajdu możesz zmniejszyć do 16pp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 hasCustomPrompt="1"/>
          </p:nvPr>
        </p:nvSpPr>
        <p:spPr>
          <a:xfrm>
            <a:off x="539751" y="2276475"/>
            <a:ext cx="8136706" cy="3849688"/>
          </a:xfrm>
          <a:prstGeom prst="rect">
            <a:avLst/>
          </a:prstGeom>
        </p:spPr>
        <p:txBody>
          <a:bodyPr/>
          <a:lstStyle>
            <a:lvl1pPr>
              <a:defRPr sz="15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135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120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1050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1050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pl-PL" dirty="0" smtClean="0"/>
              <a:t>Najmniejsza dozwolona czcionka w treści slajdu to 10pp</a:t>
            </a:r>
          </a:p>
          <a:p>
            <a:pPr lvl="1"/>
            <a:r>
              <a:rPr lang="pl-PL" dirty="0" smtClean="0"/>
              <a:t>Drugi poziom</a:t>
            </a:r>
          </a:p>
          <a:p>
            <a:pPr lvl="2"/>
            <a:r>
              <a:rPr lang="pl-PL" dirty="0" smtClean="0"/>
              <a:t>Trzeci poziom</a:t>
            </a:r>
          </a:p>
          <a:p>
            <a:pPr lvl="3"/>
            <a:r>
              <a:rPr lang="pl-PL" dirty="0" smtClean="0"/>
              <a:t>Czwarty poziom</a:t>
            </a:r>
          </a:p>
          <a:p>
            <a:pPr lvl="4"/>
            <a:r>
              <a:rPr lang="pl-PL" dirty="0" smtClean="0"/>
              <a:t>Piąty poziom</a:t>
            </a:r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/>
          <a:lstStyle/>
          <a:p>
            <a:fld id="{98DFF09A-599E-4916-ABF1-64C1E362DABF}" type="slidenum">
              <a:rPr lang="pl-PL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pl-PL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7" name="Obraz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Obraz 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250" y="260350"/>
            <a:ext cx="1511300" cy="439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381407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6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90852" r:id="rId1"/>
    <p:sldLayoutId id="2147490856" r:id="rId2"/>
    <p:sldLayoutId id="2147490857" r:id="rId3"/>
    <p:sldLayoutId id="2147490858" r:id="rId4"/>
    <p:sldLayoutId id="2147490859" r:id="rId5"/>
    <p:sldLayoutId id="2147490860" r:id="rId6"/>
    <p:sldLayoutId id="2147490861" r:id="rId7"/>
    <p:sldLayoutId id="2147490862" r:id="rId8"/>
    <p:sldLayoutId id="2147490863" r:id="rId9"/>
    <p:sldLayoutId id="2147490864" r:id="rId10"/>
    <p:sldLayoutId id="2147490865" r:id="rId11"/>
    <p:sldLayoutId id="2147490866" r:id="rId12"/>
    <p:sldLayoutId id="2147490899" r:id="rId13"/>
    <p:sldLayoutId id="2147490900" r:id="rId14"/>
    <p:sldLayoutId id="2147490901" r:id="rId15"/>
    <p:sldLayoutId id="2147490902" r:id="rId16"/>
    <p:sldLayoutId id="2147490903" r:id="rId17"/>
    <p:sldLayoutId id="2147490904" r:id="rId18"/>
    <p:sldLayoutId id="2147490905" r:id="rId19"/>
    <p:sldLayoutId id="2147490906" r:id="rId20"/>
    <p:sldLayoutId id="2147490907" r:id="rId21"/>
    <p:sldLayoutId id="2147490973" r:id="rId22"/>
    <p:sldLayoutId id="2147490974" r:id="rId23"/>
    <p:sldLayoutId id="2147490975" r:id="rId24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</a:defRPr>
      </a:lvl5pPr>
      <a:lvl6pPr marL="342900" algn="ctr" rtl="0" fontAlgn="base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</a:defRPr>
      </a:lvl6pPr>
      <a:lvl7pPr marL="685800" algn="ctr" rtl="0" fontAlgn="base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</a:defRPr>
      </a:lvl7pPr>
      <a:lvl8pPr marL="1028700" algn="ctr" rtl="0" fontAlgn="base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</a:defRPr>
      </a:lvl8pPr>
      <a:lvl9pPr marL="1371600" algn="ctr" rtl="0" fontAlgn="base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</a:defRPr>
      </a:lvl9pPr>
    </p:titleStyle>
    <p:bodyStyle>
      <a:lvl1pPr marL="257175" indent="-257175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214313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spcBef>
          <a:spcPct val="20000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spcBef>
          <a:spcPct val="20000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spcBef>
          <a:spcPct val="20000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spcBef>
          <a:spcPct val="20000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9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Relationship Id="rId4" Type="http://schemas.openxmlformats.org/officeDocument/2006/relationships/image" Target="../media/image3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az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6840"/>
          <a:stretch/>
        </p:blipFill>
        <p:spPr>
          <a:xfrm>
            <a:off x="107504" y="260350"/>
            <a:ext cx="9036496" cy="4392723"/>
          </a:xfrm>
          <a:prstGeom prst="rect">
            <a:avLst/>
          </a:prstGeom>
        </p:spPr>
      </p:pic>
      <p:pic>
        <p:nvPicPr>
          <p:cNvPr id="11266" name="Obraz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9752" y="-26988"/>
            <a:ext cx="9144000" cy="6884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8" name="pole tekstowe 6"/>
          <p:cNvSpPr txBox="1">
            <a:spLocks noChangeArrowheads="1"/>
          </p:cNvSpPr>
          <p:nvPr/>
        </p:nvSpPr>
        <p:spPr bwMode="auto">
          <a:xfrm>
            <a:off x="3563888" y="6168330"/>
            <a:ext cx="5256213" cy="369888"/>
          </a:xfrm>
          <a:prstGeom prst="rect">
            <a:avLst/>
          </a:prstGeom>
          <a:solidFill>
            <a:schemeClr val="bg1"/>
          </a:solidFill>
          <a:ln>
            <a:noFill/>
          </a:ln>
          <a:extLst/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r>
              <a:rPr lang="pl-PL" altLang="pl-PL" sz="1800" dirty="0" smtClean="0">
                <a:latin typeface="Arial" panose="020B0604020202020204" pitchFamily="34" charset="0"/>
              </a:rPr>
              <a:t>Kraków, 19 października 2017 </a:t>
            </a:r>
            <a:r>
              <a:rPr lang="pl-PL" altLang="pl-PL" sz="1800" dirty="0">
                <a:latin typeface="Arial" panose="020B0604020202020204" pitchFamily="34" charset="0"/>
              </a:rPr>
              <a:t>r.</a:t>
            </a:r>
          </a:p>
        </p:txBody>
      </p:sp>
      <p:pic>
        <p:nvPicPr>
          <p:cNvPr id="11269" name="Obraz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838" y="260350"/>
            <a:ext cx="1511300" cy="439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pole tekstowe 5"/>
          <p:cNvSpPr txBox="1">
            <a:spLocks noChangeArrowheads="1"/>
          </p:cNvSpPr>
          <p:nvPr/>
        </p:nvSpPr>
        <p:spPr bwMode="auto">
          <a:xfrm>
            <a:off x="1619672" y="4493981"/>
            <a:ext cx="648072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l-PL" altLang="pl-PL" sz="2800" b="1" dirty="0" smtClean="0">
                <a:latin typeface="Arial" panose="020B0604020202020204" pitchFamily="34" charset="0"/>
              </a:rPr>
              <a:t>Kolej </a:t>
            </a:r>
            <a:r>
              <a:rPr lang="pl-PL" altLang="pl-PL" sz="2800" b="1" dirty="0">
                <a:latin typeface="Arial" panose="020B0604020202020204" pitchFamily="34" charset="0"/>
              </a:rPr>
              <a:t>w Krakowie 170 lat </a:t>
            </a:r>
            <a:r>
              <a:rPr lang="pl-PL" altLang="pl-PL" sz="2800" b="1" dirty="0" smtClean="0">
                <a:latin typeface="Arial" panose="020B0604020202020204" pitchFamily="34" charset="0"/>
              </a:rPr>
              <a:t>później</a:t>
            </a:r>
            <a:endParaRPr lang="pl-PL" altLang="pl-PL" sz="2800" b="1" i="1" dirty="0">
              <a:latin typeface="Arial" panose="020B0604020202020204" pitchFamily="34" charset="0"/>
            </a:endParaRPr>
          </a:p>
        </p:txBody>
      </p:sp>
      <p:sp>
        <p:nvSpPr>
          <p:cNvPr id="8" name="pole tekstowe 6"/>
          <p:cNvSpPr txBox="1">
            <a:spLocks noChangeArrowheads="1"/>
          </p:cNvSpPr>
          <p:nvPr/>
        </p:nvSpPr>
        <p:spPr bwMode="auto">
          <a:xfrm>
            <a:off x="1589920" y="5209145"/>
            <a:ext cx="7632848" cy="646331"/>
          </a:xfrm>
          <a:prstGeom prst="rect">
            <a:avLst/>
          </a:prstGeom>
          <a:solidFill>
            <a:schemeClr val="bg1"/>
          </a:solidFill>
          <a:ln>
            <a:noFill/>
          </a:ln>
          <a:extLst/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pl-PL" altLang="pl-PL" sz="1800" b="1" i="1" dirty="0" smtClean="0">
                <a:latin typeface="Arial" panose="020B0604020202020204" pitchFamily="34" charset="0"/>
              </a:rPr>
              <a:t>Konrad Gawłowski </a:t>
            </a:r>
            <a:r>
              <a:rPr lang="pl-PL" altLang="pl-PL" sz="1800" dirty="0" smtClean="0">
                <a:latin typeface="Arial" panose="020B0604020202020204" pitchFamily="34" charset="0"/>
              </a:rPr>
              <a:t>–z-ca dyr. Regionu Południowego ds. Projektów Unijnych, Centrum Realizacji Inwestycji PKP </a:t>
            </a:r>
            <a:r>
              <a:rPr lang="pl-PL" altLang="pl-PL" sz="1800" dirty="0" smtClean="0">
                <a:latin typeface="Arial" panose="020B0604020202020204" pitchFamily="34" charset="0"/>
              </a:rPr>
              <a:t>Polskie Linie Kolejowe S.A</a:t>
            </a:r>
            <a:r>
              <a:rPr lang="pl-PL" altLang="pl-PL" sz="1800" dirty="0" smtClean="0">
                <a:latin typeface="Arial" panose="020B0604020202020204" pitchFamily="34" charset="0"/>
              </a:rPr>
              <a:t>.</a:t>
            </a:r>
            <a:endParaRPr lang="pl-PL" altLang="pl-PL" sz="1800" dirty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749540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trzałka w dół 6"/>
          <p:cNvSpPr/>
          <p:nvPr/>
        </p:nvSpPr>
        <p:spPr>
          <a:xfrm rot="16200000">
            <a:off x="46683" y="3003722"/>
            <a:ext cx="349306" cy="481299"/>
          </a:xfrm>
          <a:prstGeom prst="downArrow">
            <a:avLst/>
          </a:prstGeom>
          <a:solidFill>
            <a:srgbClr val="073872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>
              <a:defRPr/>
            </a:pPr>
            <a:endParaRPr lang="pl-PL" kern="0" dirty="0" smtClean="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8" name="Prostokąt 7"/>
          <p:cNvSpPr/>
          <p:nvPr/>
        </p:nvSpPr>
        <p:spPr>
          <a:xfrm>
            <a:off x="475538" y="2768436"/>
            <a:ext cx="2424998" cy="1116000"/>
          </a:xfrm>
          <a:prstGeom prst="rect">
            <a:avLst/>
          </a:prstGeom>
          <a:solidFill>
            <a:srgbClr val="073872"/>
          </a:solidFill>
          <a:ln w="25400" cap="flat" cmpd="sng" algn="ctr">
            <a:noFill/>
            <a:prstDash val="solid"/>
          </a:ln>
          <a:effectLst/>
        </p:spPr>
        <p:txBody>
          <a:bodyPr lIns="54000" tIns="27000" rIns="54000" bIns="27000" rtlCol="0" anchor="ctr" anchorCtr="0"/>
          <a:lstStyle/>
          <a:p>
            <a:pPr algn="ctr">
              <a:defRPr/>
            </a:pPr>
            <a:r>
              <a:rPr lang="pl-PL" sz="1200" b="1" kern="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Poprawa </a:t>
            </a:r>
            <a:r>
              <a:rPr lang="pl-PL" sz="1200" b="1" kern="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atrakcyjności kolejowego transportu pasażerskiego </a:t>
            </a:r>
          </a:p>
          <a:p>
            <a:pPr algn="ctr">
              <a:defRPr/>
            </a:pPr>
            <a:r>
              <a:rPr lang="pl-PL" sz="1200" b="1" kern="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w </a:t>
            </a:r>
            <a:r>
              <a:rPr lang="pl-PL" sz="1200" b="1" kern="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aglomeracjach</a:t>
            </a:r>
            <a:endParaRPr lang="pl-PL" sz="1200" b="1" kern="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490818" y="5277241"/>
            <a:ext cx="2424998" cy="1116215"/>
          </a:xfrm>
          <a:prstGeom prst="rect">
            <a:avLst/>
          </a:prstGeom>
          <a:solidFill>
            <a:srgbClr val="073872"/>
          </a:solidFill>
          <a:ln w="25400" cap="flat" cmpd="sng" algn="ctr">
            <a:noFill/>
            <a:prstDash val="solid"/>
          </a:ln>
          <a:effectLst/>
        </p:spPr>
        <p:txBody>
          <a:bodyPr lIns="54000" tIns="27000" rIns="54000" bIns="27000" rtlCol="0" anchor="t" anchorCtr="0"/>
          <a:lstStyle/>
          <a:p>
            <a:pPr algn="ctr">
              <a:defRPr/>
            </a:pPr>
            <a:endParaRPr lang="pl-PL" sz="1200" b="1" kern="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</a:endParaRPr>
          </a:p>
          <a:p>
            <a:pPr algn="ctr">
              <a:defRPr/>
            </a:pPr>
            <a:endParaRPr lang="pl-PL" sz="788" b="1" kern="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</a:endParaRPr>
          </a:p>
          <a:p>
            <a:pPr algn="ctr">
              <a:defRPr/>
            </a:pPr>
            <a:r>
              <a:rPr lang="pl-PL" sz="1200" b="1" kern="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Poprawa atrakcyjności kolejowego transportu towarowego</a:t>
            </a:r>
          </a:p>
        </p:txBody>
      </p:sp>
      <p:sp>
        <p:nvSpPr>
          <p:cNvPr id="12" name="Prostokąt 11"/>
          <p:cNvSpPr/>
          <p:nvPr/>
        </p:nvSpPr>
        <p:spPr>
          <a:xfrm>
            <a:off x="478353" y="4022838"/>
            <a:ext cx="2422183" cy="1116000"/>
          </a:xfrm>
          <a:prstGeom prst="rect">
            <a:avLst/>
          </a:prstGeom>
          <a:solidFill>
            <a:srgbClr val="073872"/>
          </a:solidFill>
          <a:ln w="25400" cap="flat" cmpd="sng" algn="ctr">
            <a:noFill/>
            <a:prstDash val="solid"/>
          </a:ln>
          <a:effectLst/>
        </p:spPr>
        <p:txBody>
          <a:bodyPr lIns="54000" tIns="27000" rIns="54000" bIns="27000" rtlCol="0" anchor="t"/>
          <a:lstStyle/>
          <a:p>
            <a:pPr algn="ctr">
              <a:defRPr/>
            </a:pPr>
            <a:endParaRPr lang="pl-PL" sz="1200" b="1" kern="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</a:endParaRPr>
          </a:p>
          <a:p>
            <a:pPr algn="ctr">
              <a:defRPr/>
            </a:pPr>
            <a:r>
              <a:rPr lang="pl-PL" sz="1200" b="1" kern="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Poprawa atrakcyjności kolejowego transportu pasażerskiego w ruchu </a:t>
            </a:r>
            <a:r>
              <a:rPr lang="pl-PL" sz="1200" b="1" kern="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międzyaglomeracyjnym</a:t>
            </a:r>
            <a:r>
              <a:rPr lang="pl-PL" sz="1200" kern="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 </a:t>
            </a:r>
          </a:p>
          <a:p>
            <a:pPr>
              <a:defRPr/>
            </a:pPr>
            <a:endParaRPr lang="pl-PL" sz="1200" kern="0" dirty="0">
              <a:solidFill>
                <a:prstClr val="white"/>
              </a:solidFill>
              <a:latin typeface="Calibri"/>
            </a:endParaRPr>
          </a:p>
          <a:p>
            <a:pPr>
              <a:defRPr/>
            </a:pPr>
            <a:endParaRPr lang="pl-PL" sz="1200" kern="0" dirty="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5" name="Prostokąt 4"/>
          <p:cNvSpPr/>
          <p:nvPr/>
        </p:nvSpPr>
        <p:spPr>
          <a:xfrm>
            <a:off x="391697" y="1487686"/>
            <a:ext cx="2596127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1600" b="1" dirty="0" smtClean="0">
                <a:solidFill>
                  <a:srgbClr val="92D050"/>
                </a:solidFill>
                <a:latin typeface="Arial" panose="020B0604020202020204" pitchFamily="34" charset="0"/>
              </a:rPr>
              <a:t>Cel:</a:t>
            </a:r>
            <a:endParaRPr lang="pl-PL" sz="1600" b="1" dirty="0">
              <a:solidFill>
                <a:srgbClr val="92D050"/>
              </a:solidFill>
              <a:latin typeface="Arial" panose="020B0604020202020204" pitchFamily="34" charset="0"/>
            </a:endParaRPr>
          </a:p>
          <a:p>
            <a:r>
              <a:rPr lang="pl-PL" sz="1600" b="1" dirty="0">
                <a:solidFill>
                  <a:srgbClr val="073872"/>
                </a:solidFill>
                <a:latin typeface="Arial" panose="020B0604020202020204" pitchFamily="34" charset="0"/>
              </a:rPr>
              <a:t>Stworzenie spójnej sieci na koniec perspektywy </a:t>
            </a:r>
            <a:r>
              <a:rPr lang="pl-PL" sz="1600" b="1" dirty="0" smtClean="0">
                <a:solidFill>
                  <a:srgbClr val="073872"/>
                </a:solidFill>
                <a:latin typeface="Arial" panose="020B0604020202020204" pitchFamily="34" charset="0"/>
              </a:rPr>
              <a:t>2014 </a:t>
            </a:r>
            <a:r>
              <a:rPr lang="pl-PL" sz="1600" b="1" dirty="0">
                <a:solidFill>
                  <a:srgbClr val="073872"/>
                </a:solidFill>
                <a:latin typeface="Arial" panose="020B0604020202020204" pitchFamily="34" charset="0"/>
              </a:rPr>
              <a:t>- 2020</a:t>
            </a:r>
          </a:p>
        </p:txBody>
      </p:sp>
      <p:sp>
        <p:nvSpPr>
          <p:cNvPr id="16" name="Strzałka w dół 15"/>
          <p:cNvSpPr/>
          <p:nvPr/>
        </p:nvSpPr>
        <p:spPr>
          <a:xfrm rot="16200000">
            <a:off x="67911" y="4280671"/>
            <a:ext cx="331348" cy="481299"/>
          </a:xfrm>
          <a:prstGeom prst="downArrow">
            <a:avLst/>
          </a:prstGeom>
          <a:solidFill>
            <a:srgbClr val="073872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>
              <a:defRPr/>
            </a:pPr>
            <a:endParaRPr lang="pl-PL" kern="0" smtClean="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17" name="Strzałka w dół 16"/>
          <p:cNvSpPr/>
          <p:nvPr/>
        </p:nvSpPr>
        <p:spPr>
          <a:xfrm rot="16200000">
            <a:off x="58276" y="5535178"/>
            <a:ext cx="350618" cy="481299"/>
          </a:xfrm>
          <a:prstGeom prst="downArrow">
            <a:avLst/>
          </a:prstGeom>
          <a:solidFill>
            <a:srgbClr val="073872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>
              <a:defRPr/>
            </a:pPr>
            <a:endParaRPr lang="pl-PL" kern="0" smtClean="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22" name="Tytuł 1"/>
          <p:cNvSpPr txBox="1">
            <a:spLocks/>
          </p:cNvSpPr>
          <p:nvPr/>
        </p:nvSpPr>
        <p:spPr>
          <a:xfrm>
            <a:off x="2195736" y="68302"/>
            <a:ext cx="6635080" cy="504056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pl-PL" sz="1800" b="1" dirty="0" smtClean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Inwestycje w perspektywie 2014 – 2020</a:t>
            </a:r>
            <a:endParaRPr lang="pl-PL" sz="1800" b="1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Obraz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9240" y="836712"/>
            <a:ext cx="6134760" cy="57332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81834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2"/>
          <p:cNvSpPr txBox="1">
            <a:spLocks noChangeArrowheads="1"/>
          </p:cNvSpPr>
          <p:nvPr/>
        </p:nvSpPr>
        <p:spPr bwMode="auto">
          <a:xfrm>
            <a:off x="1460163" y="77147"/>
            <a:ext cx="7884368" cy="598097"/>
          </a:xfrm>
          <a:prstGeom prst="rect">
            <a:avLst/>
          </a:prstGeom>
        </p:spPr>
        <p:txBody>
          <a:bodyPr>
            <a:noAutofit/>
          </a:bodyPr>
          <a:lstStyle>
            <a:defPPr>
              <a:defRPr lang="pl-PL"/>
            </a:defPPr>
            <a:lvl1pPr algn="ctr">
              <a:spcBef>
                <a:spcPct val="0"/>
              </a:spcBef>
              <a:buNone/>
              <a:defRPr sz="2500" b="1" i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pl-PL" sz="1700" i="0" dirty="0">
                <a:solidFill>
                  <a:prstClr val="white"/>
                </a:solidFill>
                <a:latin typeface="Arial" pitchFamily="34" charset="0"/>
                <a:ea typeface="+mn-ea"/>
                <a:cs typeface="Arial" panose="020B0604020202020204" pitchFamily="34" charset="0"/>
              </a:rPr>
              <a:t>Wybór i przygotowanie inwestycji perspektywy </a:t>
            </a:r>
            <a:r>
              <a:rPr lang="pl-PL" sz="1700" i="0" dirty="0" smtClean="0">
                <a:solidFill>
                  <a:prstClr val="white"/>
                </a:solidFill>
                <a:latin typeface="Arial" pitchFamily="34" charset="0"/>
                <a:ea typeface="+mn-ea"/>
                <a:cs typeface="Arial" panose="020B0604020202020204" pitchFamily="34" charset="0"/>
              </a:rPr>
              <a:t>UE </a:t>
            </a:r>
            <a:r>
              <a:rPr lang="pl-PL" sz="1700" i="0" dirty="0">
                <a:solidFill>
                  <a:prstClr val="white"/>
                </a:solidFill>
                <a:latin typeface="Arial" pitchFamily="34" charset="0"/>
                <a:ea typeface="+mn-ea"/>
                <a:cs typeface="Arial" panose="020B0604020202020204" pitchFamily="34" charset="0"/>
              </a:rPr>
              <a:t>2014 - 2020</a:t>
            </a:r>
            <a:endParaRPr lang="en-AU" sz="1700" i="0" dirty="0">
              <a:solidFill>
                <a:prstClr val="white"/>
              </a:solidFill>
              <a:latin typeface="Arial" pitchFamily="34" charset="0"/>
              <a:ea typeface="+mn-ea"/>
              <a:cs typeface="Arial" panose="020B0604020202020204" pitchFamily="34" charset="0"/>
            </a:endParaRPr>
          </a:p>
        </p:txBody>
      </p:sp>
      <p:grpSp>
        <p:nvGrpSpPr>
          <p:cNvPr id="9" name="Grupa 8"/>
          <p:cNvGrpSpPr/>
          <p:nvPr/>
        </p:nvGrpSpPr>
        <p:grpSpPr>
          <a:xfrm>
            <a:off x="97159" y="942954"/>
            <a:ext cx="8928994" cy="5855391"/>
            <a:chOff x="97159" y="942954"/>
            <a:chExt cx="8928994" cy="5855391"/>
          </a:xfrm>
        </p:grpSpPr>
        <p:sp>
          <p:nvSpPr>
            <p:cNvPr id="26" name="Strzałka w dół 25"/>
            <p:cNvSpPr/>
            <p:nvPr/>
          </p:nvSpPr>
          <p:spPr>
            <a:xfrm flipV="1">
              <a:off x="6401606" y="4560633"/>
              <a:ext cx="947446" cy="738530"/>
            </a:xfrm>
            <a:prstGeom prst="downArrow">
              <a:avLst/>
            </a:prstGeom>
            <a:solidFill>
              <a:srgbClr val="92D050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 dirty="0"/>
            </a:p>
          </p:txBody>
        </p:sp>
        <p:sp>
          <p:nvSpPr>
            <p:cNvPr id="24" name="Strzałka w dół 23"/>
            <p:cNvSpPr/>
            <p:nvPr/>
          </p:nvSpPr>
          <p:spPr>
            <a:xfrm flipV="1">
              <a:off x="2872573" y="4560633"/>
              <a:ext cx="947446" cy="738530"/>
            </a:xfrm>
            <a:prstGeom prst="downArrow">
              <a:avLst/>
            </a:prstGeom>
            <a:solidFill>
              <a:srgbClr val="92D050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 dirty="0"/>
            </a:p>
          </p:txBody>
        </p:sp>
        <p:sp>
          <p:nvSpPr>
            <p:cNvPr id="22" name="Strzałka w dół 21"/>
            <p:cNvSpPr/>
            <p:nvPr/>
          </p:nvSpPr>
          <p:spPr>
            <a:xfrm>
              <a:off x="971876" y="3394230"/>
              <a:ext cx="947446" cy="738530"/>
            </a:xfrm>
            <a:prstGeom prst="downArrow">
              <a:avLst/>
            </a:prstGeom>
            <a:solidFill>
              <a:srgbClr val="92D050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 dirty="0"/>
            </a:p>
          </p:txBody>
        </p:sp>
        <p:sp>
          <p:nvSpPr>
            <p:cNvPr id="11" name="Strzałka w dół 10"/>
            <p:cNvSpPr/>
            <p:nvPr/>
          </p:nvSpPr>
          <p:spPr>
            <a:xfrm>
              <a:off x="5524543" y="3399698"/>
              <a:ext cx="947446" cy="738530"/>
            </a:xfrm>
            <a:prstGeom prst="downArrow">
              <a:avLst/>
            </a:prstGeom>
            <a:solidFill>
              <a:srgbClr val="92D050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 dirty="0"/>
            </a:p>
          </p:txBody>
        </p:sp>
        <p:sp>
          <p:nvSpPr>
            <p:cNvPr id="10" name="Strzałka w dół 9"/>
            <p:cNvSpPr/>
            <p:nvPr/>
          </p:nvSpPr>
          <p:spPr>
            <a:xfrm>
              <a:off x="5524543" y="2611924"/>
              <a:ext cx="947446" cy="738530"/>
            </a:xfrm>
            <a:prstGeom prst="downArrow">
              <a:avLst/>
            </a:prstGeom>
            <a:solidFill>
              <a:srgbClr val="92D050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 dirty="0"/>
            </a:p>
          </p:txBody>
        </p:sp>
        <p:sp>
          <p:nvSpPr>
            <p:cNvPr id="2" name="Prostokąt 1"/>
            <p:cNvSpPr/>
            <p:nvPr/>
          </p:nvSpPr>
          <p:spPr>
            <a:xfrm>
              <a:off x="2970380" y="1626254"/>
              <a:ext cx="6055772" cy="1321313"/>
            </a:xfrm>
            <a:prstGeom prst="rect">
              <a:avLst/>
            </a:prstGeom>
            <a:gradFill flip="none" rotWithShape="1">
              <a:gsLst>
                <a:gs pos="0">
                  <a:srgbClr val="073872">
                    <a:tint val="66000"/>
                    <a:satMod val="160000"/>
                  </a:srgbClr>
                </a:gs>
                <a:gs pos="50000">
                  <a:srgbClr val="073872">
                    <a:tint val="44500"/>
                    <a:satMod val="160000"/>
                  </a:srgbClr>
                </a:gs>
                <a:gs pos="100000">
                  <a:srgbClr val="073872">
                    <a:tint val="23500"/>
                    <a:satMod val="160000"/>
                  </a:srgbClr>
                </a:gs>
              </a:gsLst>
              <a:lin ang="5400000" scaled="1"/>
              <a:tileRect/>
            </a:gradFill>
            <a:effectLst>
              <a:softEdge rad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l-PL" sz="1400" dirty="0" smtClean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Wstępne określenie potrzeb inwestycyjnych:</a:t>
              </a:r>
            </a:p>
            <a:p>
              <a:pPr marL="171450" indent="-171450">
                <a:buFont typeface="Wingdings" panose="05000000000000000000" pitchFamily="2" charset="2"/>
                <a:buChar char="§"/>
              </a:pPr>
              <a:r>
                <a:rPr lang="pl-PL" sz="1200" i="1" dirty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Strategia Rozwoju Transportu do 2020 r. (z perspektywą do 2030 r.),</a:t>
              </a:r>
            </a:p>
            <a:p>
              <a:pPr marL="171450" indent="-171450">
                <a:buFont typeface="Wingdings" panose="05000000000000000000" pitchFamily="2" charset="2"/>
                <a:buChar char="§"/>
              </a:pPr>
              <a:r>
                <a:rPr lang="pl-PL" sz="1200" i="1" dirty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Master Plan dla Transportu Kolejowego w Polsce do 2030 r</a:t>
              </a:r>
              <a:r>
                <a:rPr lang="pl-PL" sz="1200" dirty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.,</a:t>
              </a:r>
            </a:p>
            <a:p>
              <a:pPr marL="171450" indent="-171450">
                <a:buFont typeface="Wingdings" panose="05000000000000000000" pitchFamily="2" charset="2"/>
                <a:buChar char="§"/>
              </a:pPr>
              <a:r>
                <a:rPr lang="pl-PL" sz="1200" dirty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uzupełnienie inwestycji perspektywy 2007 – 2013,</a:t>
              </a:r>
            </a:p>
            <a:p>
              <a:pPr marL="171450" indent="-171450">
                <a:buFont typeface="Wingdings" panose="05000000000000000000" pitchFamily="2" charset="2"/>
                <a:buChar char="§"/>
              </a:pPr>
              <a:r>
                <a:rPr lang="pl-PL" sz="1200" dirty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poprawa parametrów linii ważnych dla transportu towarowego.</a:t>
              </a:r>
            </a:p>
          </p:txBody>
        </p:sp>
        <p:sp>
          <p:nvSpPr>
            <p:cNvPr id="20" name="Prostokąt 19"/>
            <p:cNvSpPr/>
            <p:nvPr/>
          </p:nvSpPr>
          <p:spPr>
            <a:xfrm>
              <a:off x="2970380" y="3360863"/>
              <a:ext cx="6055773" cy="371406"/>
            </a:xfrm>
            <a:prstGeom prst="rect">
              <a:avLst/>
            </a:prstGeom>
            <a:solidFill>
              <a:srgbClr val="073872"/>
            </a:solidFill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l-PL" sz="1500" dirty="0" smtClean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pl-PL" sz="1500" i="1" dirty="0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Dokument Implementacyjny do Strategii Rozwoju Transportu (…)</a:t>
              </a:r>
              <a:endParaRPr lang="pl-PL" sz="15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3" name="Strzałka w dół 12"/>
            <p:cNvSpPr/>
            <p:nvPr/>
          </p:nvSpPr>
          <p:spPr>
            <a:xfrm flipV="1">
              <a:off x="688067" y="4560633"/>
              <a:ext cx="947446" cy="738530"/>
            </a:xfrm>
            <a:prstGeom prst="downArrow">
              <a:avLst/>
            </a:prstGeom>
            <a:solidFill>
              <a:srgbClr val="92D050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 dirty="0"/>
            </a:p>
          </p:txBody>
        </p:sp>
        <p:sp>
          <p:nvSpPr>
            <p:cNvPr id="21" name="Prostokąt 20"/>
            <p:cNvSpPr/>
            <p:nvPr/>
          </p:nvSpPr>
          <p:spPr>
            <a:xfrm>
              <a:off x="673223" y="4142624"/>
              <a:ext cx="8003232" cy="421686"/>
            </a:xfrm>
            <a:prstGeom prst="rect">
              <a:avLst/>
            </a:prstGeom>
            <a:solidFill>
              <a:srgbClr val="073872"/>
            </a:solidFill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l-PL" i="1" dirty="0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Krajowy Program Kolejowy</a:t>
              </a:r>
              <a:r>
                <a:rPr lang="pl-PL" dirty="0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pl-PL" i="1" dirty="0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do 2023 </a:t>
              </a:r>
              <a:r>
                <a:rPr lang="pl-PL" i="1" dirty="0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roku – </a:t>
              </a:r>
              <a:r>
                <a:rPr lang="pl-PL" sz="2800" i="1" dirty="0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ok. 66 mld zł</a:t>
              </a:r>
              <a:endParaRPr lang="pl-PL" sz="2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6" name="Prostokąt 15"/>
            <p:cNvSpPr/>
            <p:nvPr/>
          </p:nvSpPr>
          <p:spPr>
            <a:xfrm>
              <a:off x="2970380" y="942954"/>
              <a:ext cx="6055772" cy="683300"/>
            </a:xfrm>
            <a:prstGeom prst="rect">
              <a:avLst/>
            </a:prstGeom>
            <a:solidFill>
              <a:schemeClr val="bg1"/>
            </a:solidFill>
            <a:ln w="28575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l-PL" sz="1500" dirty="0" smtClean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Lista </a:t>
              </a:r>
              <a:r>
                <a:rPr lang="pl-PL" sz="1500" dirty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inwestycji o znaczeniu ponadregionalnym dofinansowanych </a:t>
              </a:r>
              <a:r>
                <a:rPr lang="pl-PL" sz="1500" dirty="0" smtClean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/>
              </a:r>
              <a:br>
                <a:rPr lang="pl-PL" sz="1500" dirty="0" smtClean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</a:br>
              <a:r>
                <a:rPr lang="pl-PL" sz="1500" dirty="0" smtClean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ze </a:t>
              </a:r>
              <a:r>
                <a:rPr lang="pl-PL" sz="1500" dirty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środków UE (CEF, POIiŚ, PO PW)</a:t>
              </a:r>
            </a:p>
          </p:txBody>
        </p:sp>
        <p:sp>
          <p:nvSpPr>
            <p:cNvPr id="19" name="Prostokąt 18"/>
            <p:cNvSpPr/>
            <p:nvPr/>
          </p:nvSpPr>
          <p:spPr>
            <a:xfrm>
              <a:off x="97159" y="1201868"/>
              <a:ext cx="2696880" cy="617192"/>
            </a:xfrm>
            <a:prstGeom prst="rect">
              <a:avLst/>
            </a:prstGeom>
            <a:solidFill>
              <a:schemeClr val="bg1"/>
            </a:solidFill>
            <a:ln w="28575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l-PL" sz="1500" dirty="0" smtClean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Lista </a:t>
              </a:r>
              <a:r>
                <a:rPr lang="pl-PL" sz="1500" dirty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inwestycji </a:t>
              </a:r>
              <a:r>
                <a:rPr lang="pl-PL" sz="1500" dirty="0" smtClean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RPO</a:t>
              </a:r>
              <a:endParaRPr lang="pl-PL" sz="15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5" name="Prostokąt 24"/>
            <p:cNvSpPr/>
            <p:nvPr/>
          </p:nvSpPr>
          <p:spPr>
            <a:xfrm>
              <a:off x="4778981" y="6417888"/>
              <a:ext cx="4198873" cy="380457"/>
            </a:xfrm>
            <a:prstGeom prst="rect">
              <a:avLst/>
            </a:prstGeom>
            <a:solidFill>
              <a:schemeClr val="bg1"/>
            </a:solidFill>
            <a:ln w="28575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l-PL" sz="1500" dirty="0" smtClean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Lista </a:t>
              </a:r>
              <a:r>
                <a:rPr lang="pl-PL" sz="1500" dirty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inwestycji </a:t>
              </a:r>
              <a:r>
                <a:rPr lang="pl-PL" sz="1500" dirty="0" smtClean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ze środków krajowych</a:t>
              </a:r>
              <a:endParaRPr lang="pl-PL" sz="15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9" name="Prostokąt 28"/>
            <p:cNvSpPr/>
            <p:nvPr/>
          </p:nvSpPr>
          <p:spPr>
            <a:xfrm>
              <a:off x="295434" y="6417887"/>
              <a:ext cx="4202227" cy="380457"/>
            </a:xfrm>
            <a:prstGeom prst="rect">
              <a:avLst/>
            </a:prstGeom>
            <a:solidFill>
              <a:schemeClr val="bg1"/>
            </a:solidFill>
            <a:ln w="28575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l-PL" sz="1500" dirty="0" smtClean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Lista </a:t>
              </a:r>
              <a:r>
                <a:rPr lang="pl-PL" sz="1500" dirty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inwestycji </a:t>
              </a:r>
              <a:r>
                <a:rPr lang="pl-PL" sz="1500" dirty="0" smtClean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ze środków POIiŚ i CEF</a:t>
              </a:r>
              <a:endParaRPr lang="pl-PL" sz="15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7" name="Prostokąt 26"/>
            <p:cNvSpPr/>
            <p:nvPr/>
          </p:nvSpPr>
          <p:spPr>
            <a:xfrm>
              <a:off x="299372" y="4989408"/>
              <a:ext cx="1724836" cy="1430394"/>
            </a:xfrm>
            <a:prstGeom prst="rect">
              <a:avLst/>
            </a:prstGeom>
            <a:gradFill flip="none" rotWithShape="1">
              <a:gsLst>
                <a:gs pos="0">
                  <a:srgbClr val="073872">
                    <a:tint val="66000"/>
                    <a:satMod val="160000"/>
                  </a:srgbClr>
                </a:gs>
                <a:gs pos="50000">
                  <a:srgbClr val="073872">
                    <a:tint val="44500"/>
                    <a:satMod val="160000"/>
                  </a:srgbClr>
                </a:gs>
                <a:gs pos="100000">
                  <a:srgbClr val="073872">
                    <a:tint val="23500"/>
                    <a:satMod val="160000"/>
                  </a:srgbClr>
                </a:gs>
              </a:gsLst>
              <a:lin ang="16200000" scaled="1"/>
              <a:tileRect/>
            </a:gra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l-PL" sz="1200" dirty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Projekty fazowane </a:t>
              </a:r>
              <a:r>
                <a:rPr lang="pl-PL" sz="1200" dirty="0" smtClean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/>
              </a:r>
              <a:br>
                <a:rPr lang="pl-PL" sz="1200" dirty="0" smtClean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</a:br>
              <a:r>
                <a:rPr lang="pl-PL" sz="1200" dirty="0" smtClean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i </a:t>
              </a:r>
              <a:r>
                <a:rPr lang="pl-PL" sz="1200" dirty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przeniesione </a:t>
              </a:r>
              <a:r>
                <a:rPr lang="pl-PL" sz="1200" dirty="0" smtClean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/>
              </a:r>
              <a:br>
                <a:rPr lang="pl-PL" sz="1200" dirty="0" smtClean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</a:br>
              <a:r>
                <a:rPr lang="pl-PL" sz="1200" dirty="0" smtClean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do </a:t>
              </a:r>
              <a:r>
                <a:rPr lang="pl-PL" sz="1200" dirty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realizacji </a:t>
              </a:r>
              <a:r>
                <a:rPr lang="pl-PL" sz="1200" dirty="0" smtClean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/>
              </a:r>
              <a:br>
                <a:rPr lang="pl-PL" sz="1200" dirty="0" smtClean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</a:br>
              <a:r>
                <a:rPr lang="pl-PL" sz="1200" dirty="0" smtClean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z </a:t>
              </a:r>
              <a:r>
                <a:rPr lang="pl-PL" sz="1200" dirty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perspektywy </a:t>
              </a:r>
              <a:r>
                <a:rPr lang="pl-PL" sz="1200" dirty="0" smtClean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/>
              </a:r>
              <a:br>
                <a:rPr lang="pl-PL" sz="1200" dirty="0" smtClean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</a:br>
              <a:r>
                <a:rPr lang="pl-PL" sz="1200" dirty="0" smtClean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2007 </a:t>
              </a:r>
              <a:r>
                <a:rPr lang="pl-PL" sz="1200" dirty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- 2013</a:t>
              </a:r>
            </a:p>
          </p:txBody>
        </p:sp>
        <p:sp>
          <p:nvSpPr>
            <p:cNvPr id="28" name="Prostokąt 27"/>
            <p:cNvSpPr/>
            <p:nvPr/>
          </p:nvSpPr>
          <p:spPr>
            <a:xfrm>
              <a:off x="4772805" y="4989408"/>
              <a:ext cx="4205049" cy="1439725"/>
            </a:xfrm>
            <a:prstGeom prst="rect">
              <a:avLst/>
            </a:prstGeom>
            <a:gradFill flip="none" rotWithShape="1">
              <a:gsLst>
                <a:gs pos="0">
                  <a:srgbClr val="073872">
                    <a:tint val="66000"/>
                    <a:satMod val="160000"/>
                  </a:srgbClr>
                </a:gs>
                <a:gs pos="50000">
                  <a:srgbClr val="073872">
                    <a:tint val="44500"/>
                    <a:satMod val="160000"/>
                  </a:srgbClr>
                </a:gs>
                <a:gs pos="100000">
                  <a:srgbClr val="073872">
                    <a:tint val="23500"/>
                    <a:satMod val="160000"/>
                  </a:srgbClr>
                </a:gs>
              </a:gsLst>
              <a:lin ang="16200000" scaled="1"/>
              <a:tileRect/>
            </a:gra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171450" indent="-171450">
                <a:buFont typeface="Wingdings" panose="05000000000000000000" pitchFamily="2" charset="2"/>
                <a:buChar char="§"/>
              </a:pPr>
              <a:r>
                <a:rPr lang="pl-PL" sz="1200" dirty="0" smtClean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odcinki ważne ze względów ruchowych, </a:t>
              </a:r>
              <a:br>
                <a:rPr lang="pl-PL" sz="1200" dirty="0" smtClean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</a:br>
              <a:r>
                <a:rPr lang="pl-PL" sz="1200" dirty="0" smtClean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które nie znalazły się na listach projektów UE,</a:t>
              </a:r>
            </a:p>
            <a:p>
              <a:pPr marL="171450" indent="-171450">
                <a:buFont typeface="Wingdings" panose="05000000000000000000" pitchFamily="2" charset="2"/>
                <a:buChar char="§"/>
              </a:pPr>
              <a:r>
                <a:rPr lang="pl-PL" sz="1200" dirty="0" smtClean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inne </a:t>
              </a:r>
              <a:r>
                <a:rPr lang="pl-PL" sz="1200" dirty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potrzeby </a:t>
              </a:r>
              <a:r>
                <a:rPr lang="pl-PL" sz="1200" dirty="0" smtClean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inwestycyjne.</a:t>
              </a:r>
              <a:endParaRPr lang="pl-PL" sz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7" name="Prostokąt 16"/>
            <p:cNvSpPr/>
            <p:nvPr/>
          </p:nvSpPr>
          <p:spPr>
            <a:xfrm>
              <a:off x="97159" y="1816430"/>
              <a:ext cx="2696880" cy="1660140"/>
            </a:xfrm>
            <a:prstGeom prst="rect">
              <a:avLst/>
            </a:prstGeom>
            <a:gradFill flip="none" rotWithShape="1">
              <a:gsLst>
                <a:gs pos="0">
                  <a:srgbClr val="073872">
                    <a:tint val="66000"/>
                    <a:satMod val="160000"/>
                  </a:srgbClr>
                </a:gs>
                <a:gs pos="50000">
                  <a:srgbClr val="073872">
                    <a:tint val="44500"/>
                    <a:satMod val="160000"/>
                  </a:srgbClr>
                </a:gs>
                <a:gs pos="100000">
                  <a:srgbClr val="073872">
                    <a:tint val="23500"/>
                    <a:satMod val="160000"/>
                  </a:srgbClr>
                </a:gs>
              </a:gsLst>
              <a:lin ang="5400000" scaled="1"/>
              <a:tileRect/>
            </a:gra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179388" indent="-180975">
                <a:buFont typeface="Wingdings" panose="05000000000000000000" pitchFamily="2" charset="2"/>
                <a:buChar char="§"/>
              </a:pPr>
              <a:r>
                <a:rPr lang="pl-PL" sz="1200" dirty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Regionalne Programy    Operacyjne województw,</a:t>
              </a:r>
            </a:p>
            <a:p>
              <a:pPr marL="179388" indent="-180975">
                <a:buFont typeface="Wingdings" panose="05000000000000000000" pitchFamily="2" charset="2"/>
                <a:buChar char="§"/>
              </a:pPr>
              <a:r>
                <a:rPr lang="pl-PL" sz="1200" dirty="0" smtClean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Szczegółowe Opisy Osi Priorytetowych Regionalnych Programów Operacyjnych województw,</a:t>
              </a:r>
            </a:p>
            <a:p>
              <a:pPr marL="179388" indent="-180975">
                <a:buFont typeface="Wingdings" panose="05000000000000000000" pitchFamily="2" charset="2"/>
                <a:buChar char="§"/>
              </a:pPr>
              <a:r>
                <a:rPr lang="pl-PL" sz="1200" dirty="0" smtClean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negocjacje z samorządami.</a:t>
              </a:r>
              <a:endParaRPr lang="pl-PL" sz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3" name="Prostokąt 22"/>
            <p:cNvSpPr/>
            <p:nvPr/>
          </p:nvSpPr>
          <p:spPr>
            <a:xfrm>
              <a:off x="2194932" y="4989408"/>
              <a:ext cx="2302729" cy="1430394"/>
            </a:xfrm>
            <a:prstGeom prst="rect">
              <a:avLst/>
            </a:prstGeom>
            <a:gradFill flip="none" rotWithShape="1">
              <a:gsLst>
                <a:gs pos="0">
                  <a:srgbClr val="073872">
                    <a:tint val="66000"/>
                    <a:satMod val="160000"/>
                  </a:srgbClr>
                </a:gs>
                <a:gs pos="50000">
                  <a:srgbClr val="073872">
                    <a:tint val="44500"/>
                    <a:satMod val="160000"/>
                  </a:srgbClr>
                </a:gs>
                <a:gs pos="100000">
                  <a:srgbClr val="073872">
                    <a:tint val="23500"/>
                    <a:satMod val="160000"/>
                  </a:srgbClr>
                </a:gs>
              </a:gsLst>
              <a:lin ang="16200000" scaled="1"/>
              <a:tileRect/>
            </a:gra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l-PL" sz="1200" dirty="0" smtClean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Wydatki i nakłady na projekty </a:t>
              </a:r>
              <a:br>
                <a:rPr lang="pl-PL" sz="1200" dirty="0" smtClean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</a:br>
              <a:r>
                <a:rPr lang="pl-PL" sz="1200" dirty="0" smtClean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z </a:t>
              </a:r>
              <a:r>
                <a:rPr lang="pl-PL" sz="1200" dirty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perspektywy 2007 </a:t>
              </a:r>
              <a:r>
                <a:rPr lang="pl-PL" sz="1200" dirty="0" smtClean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– 2013 ponoszone po roku 2015</a:t>
              </a:r>
              <a:endParaRPr lang="pl-PL" sz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1569272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2"/>
          <p:cNvSpPr txBox="1">
            <a:spLocks/>
          </p:cNvSpPr>
          <p:nvPr/>
        </p:nvSpPr>
        <p:spPr bwMode="auto">
          <a:xfrm>
            <a:off x="2123728" y="0"/>
            <a:ext cx="7092280" cy="6774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rgbClr val="002060"/>
                </a:solidFill>
                <a:latin typeface="Arial" pitchFamily="34" charset="0"/>
                <a:ea typeface="+mj-ea"/>
                <a:cs typeface="Arial" pitchFamily="34" charset="0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l" eaLnBrk="1" hangingPunct="1"/>
            <a:r>
              <a:rPr lang="pl-PL" sz="1700" dirty="0">
                <a:solidFill>
                  <a:prstClr val="white"/>
                </a:solidFill>
              </a:rPr>
              <a:t>Źródła finansowania </a:t>
            </a:r>
            <a:r>
              <a:rPr lang="pl-PL" sz="1700" dirty="0" smtClean="0">
                <a:solidFill>
                  <a:prstClr val="white"/>
                </a:solidFill>
              </a:rPr>
              <a:t>inwestycji PKP Polskie Linie Kolejowe S.A. zgodnie z aktualizacją KPK</a:t>
            </a:r>
            <a:endParaRPr lang="pl-PL" sz="1700" dirty="0">
              <a:solidFill>
                <a:prstClr val="white"/>
              </a:solidFill>
            </a:endParaRPr>
          </a:p>
        </p:txBody>
      </p:sp>
      <p:graphicFrame>
        <p:nvGraphicFramePr>
          <p:cNvPr id="3" name="Tabel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32238245"/>
              </p:ext>
            </p:extLst>
          </p:nvPr>
        </p:nvGraphicFramePr>
        <p:xfrm>
          <a:off x="181134" y="1628800"/>
          <a:ext cx="3886810" cy="3893330"/>
        </p:xfrm>
        <a:graphic>
          <a:graphicData uri="http://schemas.openxmlformats.org/drawingml/2006/table">
            <a:tbl>
              <a:tblPr>
                <a:tableStyleId>{46F890A9-2807-4EBB-B81D-B2AA78EC7F39}</a:tableStyleId>
              </a:tblPr>
              <a:tblGrid>
                <a:gridCol w="1850862"/>
                <a:gridCol w="925430"/>
                <a:gridCol w="1110518"/>
              </a:tblGrid>
              <a:tr h="745477"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Kategoria projektów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7387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000" b="1" u="none" strike="noStrike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Liczba projektów</a:t>
                      </a:r>
                      <a:endParaRPr lang="pl-PL" sz="1000" b="1" i="1" u="none" strike="noStrike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7387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000" b="1" u="none" strike="noStrike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Wartość projektów</a:t>
                      </a:r>
                    </a:p>
                    <a:p>
                      <a:pPr algn="ctr" fontAlgn="b"/>
                      <a:r>
                        <a:rPr lang="pl-PL" sz="10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[mld</a:t>
                      </a:r>
                      <a:r>
                        <a:rPr lang="pl-PL" sz="1000" b="1" i="0" u="none" strike="noStrike" baseline="0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zł]</a:t>
                      </a:r>
                      <a:endParaRPr lang="pl-PL" sz="1000" b="1" i="0" u="none" strike="noStrike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73872"/>
                    </a:solidFill>
                  </a:tcPr>
                </a:tc>
              </a:tr>
              <a:tr h="411460">
                <a:tc>
                  <a:txBody>
                    <a:bodyPr/>
                    <a:lstStyle/>
                    <a:p>
                      <a:pPr algn="l" fontAlgn="b"/>
                      <a:r>
                        <a:rPr lang="pl-PL" sz="1000" b="0" u="none" strike="noStrike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CEF (po uwzględnieniu</a:t>
                      </a:r>
                      <a:r>
                        <a:rPr lang="pl-PL" sz="1000" b="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wyników III naboru)</a:t>
                      </a:r>
                      <a:endParaRPr lang="pl-PL" sz="1000" b="0" u="none" strike="noStrike" dirty="0" smtClean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algn="ctr" defTabSz="685800" rtl="0" eaLnBrk="1" fontAlgn="b" latinLnBrk="0" hangingPunct="1">
                        <a:lnSpc>
                          <a:spcPct val="100000"/>
                        </a:lnSpc>
                      </a:pPr>
                      <a:r>
                        <a:rPr lang="pl-PL" sz="1000" b="0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21</a:t>
                      </a:r>
                      <a:endParaRPr lang="pl-PL" sz="1000" b="0" i="0" u="none" strike="noStrike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3600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algn="ctr" defTabSz="685800" rtl="0" eaLnBrk="1" fontAlgn="b" latinLnBrk="0" hangingPunct="1">
                        <a:lnSpc>
                          <a:spcPct val="100000"/>
                        </a:lnSpc>
                      </a:pPr>
                      <a:r>
                        <a:rPr lang="pl-PL" sz="1000" b="0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19,0</a:t>
                      </a:r>
                      <a:endParaRPr lang="pl-PL" sz="1000" b="0" i="0" u="none" strike="noStrike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327897">
                <a:tc>
                  <a:txBody>
                    <a:bodyPr/>
                    <a:lstStyle/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1000" b="0" u="none" strike="noStrike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POIiŚ</a:t>
                      </a:r>
                      <a:r>
                        <a:rPr lang="pl-PL" sz="1000" b="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2014 - 2020</a:t>
                      </a:r>
                      <a:endParaRPr lang="pl-PL" sz="1000" b="0" dirty="0" smtClean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algn="ctr" defTabSz="685800" rtl="0" eaLnBrk="1" fontAlgn="b" latinLnBrk="0" hangingPunct="1">
                        <a:lnSpc>
                          <a:spcPct val="100000"/>
                        </a:lnSpc>
                      </a:pPr>
                      <a:r>
                        <a:rPr lang="pl-PL" sz="1000" b="0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39</a:t>
                      </a:r>
                      <a:endParaRPr lang="pl-PL" sz="1000" b="0" i="0" u="none" strike="noStrike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3600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algn="ctr" defTabSz="685800" rtl="0" eaLnBrk="1" fontAlgn="b" latinLnBrk="0" hangingPunct="1">
                        <a:lnSpc>
                          <a:spcPct val="100000"/>
                        </a:lnSpc>
                      </a:pPr>
                      <a:r>
                        <a:rPr lang="pl-PL" sz="1000" b="0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27,1</a:t>
                      </a:r>
                      <a:endParaRPr lang="pl-PL" sz="1000" b="0" i="0" u="none" strike="noStrike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327897">
                <a:tc>
                  <a:txBody>
                    <a:bodyPr/>
                    <a:lstStyle/>
                    <a:p>
                      <a:r>
                        <a:rPr lang="pl-PL" sz="1000" b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PO PW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algn="ctr" defTabSz="685800" rtl="0" eaLnBrk="1" fontAlgn="b" latinLnBrk="0" hangingPunct="1">
                        <a:lnSpc>
                          <a:spcPct val="100000"/>
                        </a:lnSpc>
                      </a:pPr>
                      <a:r>
                        <a:rPr lang="pl-PL" sz="1000" b="0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9</a:t>
                      </a:r>
                      <a:endParaRPr lang="pl-PL" sz="1000" b="0" i="0" u="none" strike="noStrike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3600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algn="ctr" defTabSz="685800" rtl="0" eaLnBrk="1" fontAlgn="b" latinLnBrk="0" hangingPunct="1">
                        <a:lnSpc>
                          <a:spcPct val="100000"/>
                        </a:lnSpc>
                        <a:tabLst>
                          <a:tab pos="1080000" algn="r"/>
                        </a:tabLst>
                      </a:pPr>
                      <a:r>
                        <a:rPr lang="pl-PL" sz="1000" b="0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2,2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327897">
                <a:tc>
                  <a:txBody>
                    <a:bodyPr/>
                    <a:lstStyle/>
                    <a:p>
                      <a:pPr lvl="0" algn="l" rtl="0" fontAlgn="b"/>
                      <a:r>
                        <a:rPr lang="pl-PL" sz="10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RPO 2014 - 2020</a:t>
                      </a:r>
                      <a:endParaRPr lang="pl-PL" sz="1000" b="0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algn="ctr" defTabSz="685800" rtl="0" eaLnBrk="1" fontAlgn="b" latinLnBrk="0" hangingPunct="1">
                        <a:lnSpc>
                          <a:spcPct val="100000"/>
                        </a:lnSpc>
                      </a:pPr>
                      <a:r>
                        <a:rPr lang="pl-PL" sz="1000" b="0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52</a:t>
                      </a:r>
                      <a:endParaRPr lang="pl-PL" sz="1000" b="0" i="0" u="none" strike="noStrike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algn="ctr" defTabSz="685800" rtl="0" eaLnBrk="1" fontAlgn="b" latinLnBrk="0" hangingPunct="1">
                        <a:lnSpc>
                          <a:spcPct val="100000"/>
                        </a:lnSpc>
                        <a:tabLst>
                          <a:tab pos="1080000" algn="r"/>
                        </a:tabLst>
                      </a:pPr>
                      <a:r>
                        <a:rPr lang="pl-PL" sz="1000" b="0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4,7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455257">
                <a:tc>
                  <a:txBody>
                    <a:bodyPr/>
                    <a:lstStyle/>
                    <a:p>
                      <a:r>
                        <a:rPr lang="pl-PL" sz="1000" b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Projekty ze środków krajowych</a:t>
                      </a:r>
                      <a:endParaRPr lang="pl-PL" sz="1000" b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algn="ctr" defTabSz="685800" rtl="0" eaLnBrk="1" fontAlgn="b" latinLnBrk="0" hangingPunct="1">
                        <a:lnSpc>
                          <a:spcPct val="100000"/>
                        </a:lnSpc>
                        <a:tabLst>
                          <a:tab pos="715963" algn="l"/>
                        </a:tabLst>
                      </a:pPr>
                      <a:r>
                        <a:rPr lang="pl-PL" sz="1000" b="0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34</a:t>
                      </a:r>
                      <a:endParaRPr lang="pl-PL" sz="1000" b="0" i="0" u="none" strike="noStrike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algn="ctr" defTabSz="685800" rtl="0" eaLnBrk="1" fontAlgn="b" latinLnBrk="0" hangingPunct="1">
                        <a:lnSpc>
                          <a:spcPct val="100000"/>
                        </a:lnSpc>
                        <a:tabLst>
                          <a:tab pos="1080000" algn="r"/>
                        </a:tabLst>
                      </a:pPr>
                      <a:r>
                        <a:rPr lang="pl-PL" sz="1000" b="0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10,1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484774">
                <a:tc>
                  <a:txBody>
                    <a:bodyPr/>
                    <a:lstStyle/>
                    <a:p>
                      <a:r>
                        <a:rPr lang="pl-PL" sz="1000" b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Refundacje</a:t>
                      </a:r>
                      <a:r>
                        <a:rPr lang="pl-PL" sz="1000" b="0" baseline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z </a:t>
                      </a:r>
                      <a:r>
                        <a:rPr lang="pl-PL" sz="1000" b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POIiŚ</a:t>
                      </a:r>
                      <a:r>
                        <a:rPr lang="pl-PL" sz="1000" b="0" baseline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2007- 2013</a:t>
                      </a:r>
                      <a:endParaRPr lang="pl-PL" sz="1000" b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algn="ctr" defTabSz="685800" rtl="0" eaLnBrk="1" fontAlgn="b" latinLnBrk="0" hangingPunct="1">
                        <a:lnSpc>
                          <a:spcPct val="100000"/>
                        </a:lnSpc>
                        <a:tabLst>
                          <a:tab pos="715963" algn="l"/>
                        </a:tabLst>
                      </a:pPr>
                      <a:r>
                        <a:rPr lang="pl-PL" sz="1000" b="0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60</a:t>
                      </a:r>
                      <a:endParaRPr lang="pl-PL" sz="1000" b="0" i="0" u="none" strike="noStrike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algn="ctr" defTabSz="685800" rtl="0" eaLnBrk="1" fontAlgn="b" latinLnBrk="0" hangingPunct="1">
                        <a:lnSpc>
                          <a:spcPct val="100000"/>
                        </a:lnSpc>
                        <a:tabLst>
                          <a:tab pos="1080000" algn="r"/>
                        </a:tabLst>
                      </a:pPr>
                      <a:r>
                        <a:rPr lang="pl-PL" sz="1000" b="0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3,2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484774">
                <a:tc>
                  <a:txBody>
                    <a:bodyPr/>
                    <a:lstStyle/>
                    <a:p>
                      <a:r>
                        <a:rPr lang="pl-PL" sz="1000" b="0" kern="12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Refundacje</a:t>
                      </a:r>
                      <a:r>
                        <a:rPr lang="pl-PL" sz="1000" b="0" kern="1200" baseline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z RPO 2007- 2013</a:t>
                      </a:r>
                      <a:endParaRPr lang="pl-PL" sz="1000" b="0" kern="1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algn="ctr" defTabSz="685800" rtl="0" eaLnBrk="1" fontAlgn="b" latinLnBrk="0" hangingPunct="1">
                        <a:lnSpc>
                          <a:spcPct val="100000"/>
                        </a:lnSpc>
                        <a:tabLst>
                          <a:tab pos="715963" algn="l"/>
                        </a:tabLst>
                      </a:pPr>
                      <a:r>
                        <a:rPr lang="pl-PL" sz="1000" b="0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11</a:t>
                      </a:r>
                      <a:endParaRPr lang="pl-PL" sz="1000" b="0" i="0" u="none" strike="noStrike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algn="ctr" defTabSz="685800" rtl="0" eaLnBrk="1" fontAlgn="b" latinLnBrk="0" hangingPunct="1">
                        <a:lnSpc>
                          <a:spcPct val="100000"/>
                        </a:lnSpc>
                        <a:tabLst>
                          <a:tab pos="1080000" algn="r"/>
                        </a:tabLst>
                      </a:pPr>
                      <a:r>
                        <a:rPr lang="pl-PL" sz="1000" b="0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0,1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327897">
                <a:tc>
                  <a:txBody>
                    <a:bodyPr/>
                    <a:lstStyle/>
                    <a:p>
                      <a:r>
                        <a:rPr lang="pl-PL" sz="11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Suma</a:t>
                      </a:r>
                      <a:endParaRPr lang="pl-PL" sz="11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algn="ctr" defTabSz="685800" rtl="0" eaLnBrk="1" fontAlgn="b" latinLnBrk="0" hangingPunct="1">
                        <a:lnSpc>
                          <a:spcPct val="100000"/>
                        </a:lnSpc>
                        <a:tabLst>
                          <a:tab pos="715963" algn="l"/>
                        </a:tabLst>
                      </a:pPr>
                      <a:r>
                        <a:rPr lang="pl-PL" sz="1000" b="1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226</a:t>
                      </a:r>
                      <a:endParaRPr lang="pl-PL" sz="1000" b="1" i="0" u="none" strike="noStrike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w="50800" prst="hardEdge"/>
                      <a:lightRig rig="flood" dir="t"/>
                    </a:cell3D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algn="ctr" defTabSz="685800" rtl="0" eaLnBrk="1" fontAlgn="b" latinLnBrk="0" hangingPunct="1">
                        <a:lnSpc>
                          <a:spcPct val="100000"/>
                        </a:lnSpc>
                      </a:pPr>
                      <a:r>
                        <a:rPr lang="pl-PL" sz="1000" b="1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66,4</a:t>
                      </a:r>
                      <a:endParaRPr lang="pl-PL" sz="1000" b="1" i="0" u="none" strike="noStrike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w="50800" prst="hardEdge"/>
                      <a:lightRig rig="flood" dir="t"/>
                    </a:cell3D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4" name="pole tekstowe 3"/>
          <p:cNvSpPr txBox="1"/>
          <p:nvPr/>
        </p:nvSpPr>
        <p:spPr>
          <a:xfrm>
            <a:off x="179512" y="6093296"/>
            <a:ext cx="856895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1200" dirty="0" smtClean="0">
                <a:solidFill>
                  <a:prstClr val="black"/>
                </a:solidFill>
                <a:latin typeface="Arial" panose="020B0604020202020204" pitchFamily="34" charset="0"/>
              </a:rPr>
              <a:t>Powyższa klasyfikacja obejmuje jedynie projekty z list podstawowych Krajowego Programu Kolejowego 2023 do roku. </a:t>
            </a:r>
          </a:p>
        </p:txBody>
      </p:sp>
      <p:graphicFrame>
        <p:nvGraphicFramePr>
          <p:cNvPr id="12" name="Wykres 11"/>
          <p:cNvGraphicFramePr/>
          <p:nvPr>
            <p:extLst/>
          </p:nvPr>
        </p:nvGraphicFramePr>
        <p:xfrm>
          <a:off x="4211960" y="1628800"/>
          <a:ext cx="4608512" cy="388843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1261399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ytuł 2"/>
          <p:cNvSpPr txBox="1">
            <a:spLocks/>
          </p:cNvSpPr>
          <p:nvPr/>
        </p:nvSpPr>
        <p:spPr bwMode="auto">
          <a:xfrm>
            <a:off x="2123728" y="-12167"/>
            <a:ext cx="5983536" cy="4888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rgbClr val="002060"/>
                </a:solidFill>
                <a:latin typeface="Arial" pitchFamily="34" charset="0"/>
                <a:ea typeface="+mj-ea"/>
                <a:cs typeface="Arial" pitchFamily="34" charset="0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l" eaLnBrk="1" hangingPunct="1"/>
            <a:r>
              <a:rPr lang="pl-PL" sz="1800" dirty="0" smtClean="0">
                <a:solidFill>
                  <a:prstClr val="white"/>
                </a:solidFill>
              </a:rPr>
              <a:t>Inwestycje w województwie pomorskim</a:t>
            </a:r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0"/>
            <a:ext cx="6858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58176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ytuł 2"/>
          <p:cNvSpPr txBox="1">
            <a:spLocks/>
          </p:cNvSpPr>
          <p:nvPr/>
        </p:nvSpPr>
        <p:spPr bwMode="auto">
          <a:xfrm>
            <a:off x="2195736" y="0"/>
            <a:ext cx="6948264" cy="4888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rgbClr val="002060"/>
                </a:solidFill>
                <a:latin typeface="Arial" pitchFamily="34" charset="0"/>
                <a:ea typeface="+mj-ea"/>
                <a:cs typeface="Arial" pitchFamily="34" charset="0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l" eaLnBrk="1" hangingPunct="1"/>
            <a:r>
              <a:rPr lang="pl-PL" sz="1600" dirty="0" smtClean="0">
                <a:solidFill>
                  <a:prstClr val="white"/>
                </a:solidFill>
              </a:rPr>
              <a:t>Inwestycje w województwie małopolskim</a:t>
            </a:r>
          </a:p>
        </p:txBody>
      </p:sp>
      <p:graphicFrame>
        <p:nvGraphicFramePr>
          <p:cNvPr id="3" name="Tabel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28423160"/>
              </p:ext>
            </p:extLst>
          </p:nvPr>
        </p:nvGraphicFramePr>
        <p:xfrm>
          <a:off x="107504" y="1196752"/>
          <a:ext cx="8928992" cy="505206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86940"/>
                <a:gridCol w="6309028"/>
                <a:gridCol w="1149291"/>
                <a:gridCol w="1083733"/>
              </a:tblGrid>
              <a:tr h="360040"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1" u="none" strike="noStrike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Lp.</a:t>
                      </a:r>
                      <a:endParaRPr lang="pl-PL" sz="1000" b="1" i="0" u="none" strike="noStrike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50" b="1" u="none" strike="noStrike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Nazwa zadania</a:t>
                      </a:r>
                      <a:endParaRPr lang="pl-PL" sz="1050" b="1" i="0" u="none" strike="noStrike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50" b="1" u="none" strike="noStrike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Lista</a:t>
                      </a:r>
                      <a:endParaRPr lang="pl-PL" sz="1050" b="1" i="0" u="none" strike="noStrike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50" b="1" u="none" strike="noStrike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Szacunkowa </a:t>
                      </a:r>
                      <a:r>
                        <a:rPr lang="pl-PL" sz="1050" b="1" u="none" strike="noStrike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wartość</a:t>
                      </a:r>
                      <a:r>
                        <a:rPr lang="pl-PL" sz="1050" b="1" u="none" strike="noStrike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/>
                      </a:r>
                      <a:br>
                        <a:rPr lang="pl-PL" sz="1050" b="1" u="none" strike="noStrike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pl-PL" sz="1050" b="1" u="none" strike="noStrike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[mln zł]</a:t>
                      </a:r>
                      <a:endParaRPr lang="pl-PL" sz="1050" b="1" i="0" u="none" strike="noStrike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1"/>
                    </a:solidFill>
                  </a:tcPr>
                </a:tc>
              </a:tr>
              <a:tr h="396000">
                <a:tc>
                  <a:txBody>
                    <a:bodyPr/>
                    <a:lstStyle/>
                    <a:p>
                      <a:pPr marL="0" indent="0" algn="ctr" fontAlgn="ctr">
                        <a:buFont typeface="+mj-lt"/>
                        <a:buNone/>
                      </a:pPr>
                      <a:r>
                        <a:rPr lang="pl-PL" sz="10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 </a:t>
                      </a:r>
                      <a:endParaRPr lang="pl-PL" sz="1000" b="0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9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Modernizacja linii kolejowej E 30, odcinek Zabrze – Katowice – Kraków, etap </a:t>
                      </a:r>
                      <a:r>
                        <a:rPr lang="pl-PL" sz="900" dirty="0" err="1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IIb</a:t>
                      </a:r>
                      <a:endParaRPr lang="pl-PL" sz="900" dirty="0" smtClean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9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CEF - podstawowa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1 825,7</a:t>
                      </a:r>
                    </a:p>
                  </a:txBody>
                  <a:tcPr marL="10800" marR="86400" marT="10800" marB="0" anchor="ctr"/>
                </a:tc>
              </a:tr>
              <a:tr h="396000">
                <a:tc>
                  <a:txBody>
                    <a:bodyPr/>
                    <a:lstStyle/>
                    <a:p>
                      <a:pPr marL="0" indent="0" algn="ctr" fontAlgn="ctr">
                        <a:buFont typeface="+mj-lt"/>
                        <a:buNone/>
                      </a:pPr>
                      <a:r>
                        <a:rPr lang="pl-PL" sz="10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2. </a:t>
                      </a:r>
                      <a:endParaRPr lang="pl-PL" sz="1000" b="0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9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Prace na linii kolejowej E 30 na odcinku Kraków Główny Towarowy – Rudzice wraz z dobudową torów linii aglomeracyjnej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9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CEF - podstawowa</a:t>
                      </a:r>
                      <a:endParaRPr lang="pl-PL" sz="900" b="0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1 043,3</a:t>
                      </a:r>
                      <a:endParaRPr lang="pl-PL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" marR="86400" marT="10800" marB="0" anchor="ctr"/>
                </a:tc>
              </a:tr>
              <a:tr h="396000">
                <a:tc>
                  <a:txBody>
                    <a:bodyPr/>
                    <a:lstStyle/>
                    <a:p>
                      <a:pPr marL="0" indent="0" algn="ctr" fontAlgn="ctr">
                        <a:buFont typeface="+mj-lt"/>
                        <a:buNone/>
                      </a:pPr>
                      <a:r>
                        <a:rPr lang="pl-PL" sz="10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3. </a:t>
                      </a:r>
                      <a:endParaRPr lang="pl-PL" sz="1000" b="0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9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Modernizacja linii kolejowej E 30/C-E 30, odcinek Kraków – Rzeszów, etap III – Faza II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900" b="0" i="0" u="none" strike="noStrike" dirty="0" err="1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POIiŚ</a:t>
                      </a:r>
                      <a:r>
                        <a:rPr lang="pl-PL" sz="9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- podstawowa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9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542,4</a:t>
                      </a:r>
                      <a:endParaRPr lang="pl-PL" sz="900" b="0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" marR="86400" marT="10800" marB="0" anchor="ctr"/>
                </a:tc>
              </a:tr>
              <a:tr h="396000"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</a:pPr>
                      <a:r>
                        <a:rPr lang="pl-PL" sz="10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4. </a:t>
                      </a:r>
                      <a:endParaRPr lang="pl-PL" sz="10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9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Budowa łącznicy kolejowej Kraków Zabłocie – Kraków Krzemionki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900" b="0" i="0" u="none" strike="noStrike" dirty="0" err="1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POIiŚ</a:t>
                      </a:r>
                      <a:r>
                        <a:rPr lang="pl-PL" sz="9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- podstawowa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327,2</a:t>
                      </a:r>
                      <a:endParaRPr lang="pl-PL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" marR="86400" marT="10800" marB="0" anchor="ctr"/>
                </a:tc>
              </a:tr>
              <a:tr h="396000"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</a:pPr>
                      <a:r>
                        <a:rPr lang="pl-PL" sz="10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5. </a:t>
                      </a:r>
                      <a:endParaRPr lang="pl-PL" sz="10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9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Prace na linii kolejowej nr 93 na odcinku Trzebinia – Oświęcim – Czechowice Dziedzice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900" b="0" i="0" u="none" strike="noStrike" dirty="0" err="1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POIiŚ</a:t>
                      </a:r>
                      <a:r>
                        <a:rPr lang="pl-PL" sz="9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- podstawowa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555,5</a:t>
                      </a:r>
                      <a:endParaRPr lang="pl-PL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" marR="86400" marT="10800" marB="0" anchor="ctr"/>
                </a:tc>
              </a:tr>
              <a:tr h="468000"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</a:pPr>
                      <a:r>
                        <a:rPr lang="pl-PL" sz="10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6. </a:t>
                      </a:r>
                      <a:endParaRPr lang="pl-PL" sz="10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9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Prace na liniach kolejowych nr 132, 138, 147, 161, 180, 188, 654, 655, 657, 658, 699 na odcinku Gliwice – Bytom – </a:t>
                      </a:r>
                      <a:br>
                        <a:rPr lang="pl-PL" sz="9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pl-PL" sz="9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Chorzów Stary – Mysłowice Brzezinka – Oświęcim oraz Dorota – Mysłowice Brzezinka </a:t>
                      </a:r>
                    </a:p>
                  </a:txBody>
                  <a:tcPr marL="0" marR="9525" marT="9525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900" b="0" i="0" u="none" strike="noStrike" dirty="0" err="1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POIiŚ</a:t>
                      </a:r>
                      <a:r>
                        <a:rPr lang="pl-PL" sz="9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- podstawowa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351,4</a:t>
                      </a:r>
                      <a:endParaRPr lang="pl-PL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" marR="86400" marT="10800" marB="0" anchor="ctr"/>
                </a:tc>
              </a:tr>
              <a:tr h="468000"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</a:pPr>
                      <a:r>
                        <a:rPr lang="pl-PL" sz="10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7. </a:t>
                      </a:r>
                      <a:endParaRPr lang="pl-PL" sz="10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9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Budowa nowej linii kolejowej Podłęże – Szczyrzyc – Tymbark/Mszana Dolna oraz modernizacja istniejącej linii kolejowej </a:t>
                      </a:r>
                      <a:br>
                        <a:rPr lang="pl-PL" sz="9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pl-PL" sz="9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nr 104 Chabówka – Nowy Sącz – Etap II</a:t>
                      </a:r>
                    </a:p>
                  </a:txBody>
                  <a:tcPr marL="0" marR="9525" marT="9525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900" b="0" i="0" u="none" strike="noStrike" dirty="0" err="1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POIiŚ</a:t>
                      </a:r>
                      <a:r>
                        <a:rPr lang="pl-PL" sz="9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- podstawowa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3 064,0</a:t>
                      </a:r>
                      <a:endParaRPr lang="pl-PL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" marR="86400" marT="10800" marB="0" anchor="ctr"/>
                </a:tc>
              </a:tr>
              <a:tr h="468000"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</a:pPr>
                      <a:r>
                        <a:rPr lang="pl-PL" sz="10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8. </a:t>
                      </a:r>
                      <a:endParaRPr lang="pl-PL" sz="10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9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Budowa nowej linii kolejowej Podłęże – Szczyrzyc – Tymbark/Mszana Dolna oraz modernizacja istniejącej linii kolejowej </a:t>
                      </a:r>
                      <a:br>
                        <a:rPr lang="pl-PL" sz="9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pl-PL" sz="9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nr 104 Chabówka – Nowy Sącz – Etap III</a:t>
                      </a:r>
                    </a:p>
                  </a:txBody>
                  <a:tcPr marL="0" marR="9525" marT="9525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900" b="0" i="0" u="none" strike="noStrike" dirty="0" err="1" smtClean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POIiŚ</a:t>
                      </a:r>
                      <a:r>
                        <a:rPr lang="pl-PL" sz="900" b="0" i="0" u="none" strike="noStrike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- rezerwowa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3 801,5</a:t>
                      </a:r>
                      <a:endParaRPr lang="pl-PL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" marR="86400" marT="10800" marB="0" anchor="ctr"/>
                </a:tc>
              </a:tr>
              <a:tr h="396000"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</a:pPr>
                      <a:r>
                        <a:rPr lang="pl-PL" sz="10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9. </a:t>
                      </a:r>
                      <a:endParaRPr lang="pl-PL" sz="10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9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Rewitalizacja linii kolejowej nr 117 odc. Kalwaria Zebrzydowska Lanckorona – Wadowice – gr. województwa</a:t>
                      </a:r>
                    </a:p>
                  </a:txBody>
                  <a:tcPr marL="0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9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RPO - podstawowa</a:t>
                      </a:r>
                      <a:endParaRPr lang="pl-PL" sz="900" b="0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r" defTabSz="685800" rtl="0" eaLnBrk="1" fontAlgn="ctr" latinLnBrk="0" hangingPunct="1"/>
                      <a:r>
                        <a:rPr lang="pl-PL" sz="9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121,8</a:t>
                      </a:r>
                      <a:endParaRPr lang="pl-PL" sz="900" b="0" i="0" u="none" strike="noStrike" kern="12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10800" marR="86400" marT="10800" marB="0" anchor="ctr"/>
                </a:tc>
              </a:tr>
              <a:tr h="396000"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</a:pPr>
                      <a:r>
                        <a:rPr lang="pl-PL" sz="10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10. </a:t>
                      </a:r>
                      <a:endParaRPr lang="pl-PL" sz="10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Rozbudowa infrastruktury do obsługi Szybkiej Kolei Aglomeracyjnej</a:t>
                      </a:r>
                    </a:p>
                  </a:txBody>
                  <a:tcPr marL="0" marR="9525" marT="9525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900" b="0" i="0" u="none" strike="noStrike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RPO – rezerwowa</a:t>
                      </a:r>
                      <a:endParaRPr lang="pl-PL" sz="900" b="0" i="0" u="none" strike="noStrike" dirty="0"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r" defTabSz="685800" rtl="0" eaLnBrk="1" fontAlgn="ctr" latinLnBrk="0" hangingPunct="1"/>
                      <a:r>
                        <a:rPr lang="pl-PL" sz="9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50,0</a:t>
                      </a:r>
                    </a:p>
                  </a:txBody>
                  <a:tcPr marL="10800" marR="86400" marT="10800" marB="0" anchor="ctr"/>
                </a:tc>
              </a:tr>
              <a:tr h="396000"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</a:pPr>
                      <a:r>
                        <a:rPr lang="pl-PL" sz="10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11. </a:t>
                      </a:r>
                      <a:endParaRPr lang="pl-PL" sz="10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Rewitalizacja linii kolejowej nr 96 odc. Stróże – Muszyna</a:t>
                      </a:r>
                    </a:p>
                  </a:txBody>
                  <a:tcPr marL="0" marR="9525" marT="9525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900" b="0" i="0" u="none" strike="noStrike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RPO – rezerwowa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r" defTabSz="685800" rtl="0" eaLnBrk="1" fontAlgn="ctr" latinLnBrk="0" hangingPunct="1"/>
                      <a:r>
                        <a:rPr lang="pl-PL" sz="9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200,0</a:t>
                      </a:r>
                    </a:p>
                  </a:txBody>
                  <a:tcPr marL="9525" marR="85725" marT="9525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791161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el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51096271"/>
              </p:ext>
            </p:extLst>
          </p:nvPr>
        </p:nvGraphicFramePr>
        <p:xfrm>
          <a:off x="107504" y="1196752"/>
          <a:ext cx="8928992" cy="465606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86940"/>
                <a:gridCol w="6381812"/>
                <a:gridCol w="1224136"/>
                <a:gridCol w="936104"/>
              </a:tblGrid>
              <a:tr h="360040"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50" b="1" u="none" strike="noStrike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Lp.</a:t>
                      </a:r>
                      <a:endParaRPr lang="pl-PL" sz="1050" b="1" i="0" u="none" strike="noStrike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50" b="1" u="none" strike="noStrike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Nazwa zadania</a:t>
                      </a:r>
                      <a:endParaRPr lang="pl-PL" sz="1050" b="1" i="0" u="none" strike="noStrike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50" b="1" u="none" strike="noStrike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Lista</a:t>
                      </a:r>
                      <a:endParaRPr lang="pl-PL" sz="1050" b="1" i="0" u="none" strike="noStrike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50" b="1" u="none" strike="noStrike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Szacunkowa </a:t>
                      </a:r>
                      <a:r>
                        <a:rPr lang="pl-PL" sz="1050" b="1" u="none" strike="noStrike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wartość</a:t>
                      </a:r>
                      <a:r>
                        <a:rPr lang="pl-PL" sz="1050" b="1" u="none" strike="noStrike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/>
                      </a:r>
                      <a:br>
                        <a:rPr lang="pl-PL" sz="1050" b="1" u="none" strike="noStrike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pl-PL" sz="1050" b="1" u="none" strike="noStrike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[mln zł]</a:t>
                      </a:r>
                      <a:endParaRPr lang="pl-PL" sz="1050" b="1" i="0" u="none" strike="noStrike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1"/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</a:pPr>
                      <a:r>
                        <a:rPr lang="pl-PL" sz="10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12. </a:t>
                      </a:r>
                      <a:endParaRPr lang="pl-PL" sz="10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Rewitalizacja linii kolejowej nr 97 Sucha Beskidzka – granica województwa</a:t>
                      </a:r>
                    </a:p>
                  </a:txBody>
                  <a:tcPr marL="85725" marR="9525" marT="9525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900" b="0" i="0" u="none" strike="noStrike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RPO – rezerwowa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r" defTabSz="685800" rtl="0" eaLnBrk="1" fontAlgn="ctr" latinLnBrk="0" hangingPunct="1"/>
                      <a:r>
                        <a:rPr lang="pl-PL" sz="9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44,0</a:t>
                      </a:r>
                    </a:p>
                  </a:txBody>
                  <a:tcPr marL="9525" marR="85725" marT="9525" marB="0" anchor="ctr"/>
                </a:tc>
              </a:tr>
              <a:tr h="324000"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</a:pPr>
                      <a:r>
                        <a:rPr lang="pl-PL" sz="10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13. </a:t>
                      </a:r>
                      <a:endParaRPr lang="pl-PL" sz="10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Rewitalizacja linii kolejowej nr 108 odc. Stróże – granica województwa</a:t>
                      </a:r>
                    </a:p>
                  </a:txBody>
                  <a:tcPr marL="85725" marR="9525" marT="9525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900" b="0" i="0" u="none" strike="noStrike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RPO – rezerwowa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r" defTabSz="685800" rtl="0" eaLnBrk="1" fontAlgn="ctr" latinLnBrk="0" hangingPunct="1"/>
                      <a:r>
                        <a:rPr lang="pl-PL" sz="9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92,0</a:t>
                      </a:r>
                    </a:p>
                  </a:txBody>
                  <a:tcPr marL="9525" marR="85725" marT="9525" marB="0" anchor="ctr"/>
                </a:tc>
              </a:tr>
              <a:tr h="396000">
                <a:tc>
                  <a:txBody>
                    <a:bodyPr/>
                    <a:lstStyle/>
                    <a:p>
                      <a:pPr marL="0" indent="0" algn="ctr" fontAlgn="ctr">
                        <a:buFont typeface="+mj-lt"/>
                        <a:buNone/>
                      </a:pPr>
                      <a:r>
                        <a:rPr lang="pl-PL" sz="9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14. </a:t>
                      </a:r>
                      <a:endParaRPr lang="pl-PL" sz="900" b="0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9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Budowa nowej linii kolejowej Podłęże – Szczyrzyc – Tymbark/Mszana Dolna oraz modernizacja istniejącej linii kolejowej </a:t>
                      </a:r>
                      <a:br>
                        <a:rPr lang="pl-PL" sz="9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pl-PL" sz="9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nr 104 Chabówka – Nowy Sącz – Etap I (przygotowanie dokumentacji i wykup gruntów na potrzeby inwestycji</a:t>
                      </a:r>
                      <a:r>
                        <a:rPr lang="pl-PL" sz="900" baseline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POIiŚ</a:t>
                      </a:r>
                      <a:r>
                        <a:rPr lang="pl-PL" sz="9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)</a:t>
                      </a:r>
                    </a:p>
                  </a:txBody>
                  <a:tcPr marL="0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9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Krajowa</a:t>
                      </a:r>
                      <a:endParaRPr lang="pl-PL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311,7</a:t>
                      </a:r>
                    </a:p>
                  </a:txBody>
                  <a:tcPr marL="9525" marR="86400" marT="9525" marB="0" anchor="ctr"/>
                </a:tc>
              </a:tr>
              <a:tr h="324000">
                <a:tc>
                  <a:txBody>
                    <a:bodyPr/>
                    <a:lstStyle/>
                    <a:p>
                      <a:pPr marL="0" indent="0" algn="ctr" fontAlgn="ctr">
                        <a:buFont typeface="+mj-lt"/>
                        <a:buNone/>
                      </a:pPr>
                      <a:r>
                        <a:rPr lang="pl-PL" sz="9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15.  </a:t>
                      </a:r>
                      <a:endParaRPr lang="pl-PL" sz="900" b="0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9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Prace na liniach kolejowych nr 62, 660 na odcinku Tunel – Bukowno – Sosnowiec Płd. </a:t>
                      </a:r>
                    </a:p>
                  </a:txBody>
                  <a:tcPr marL="0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9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Krajowa</a:t>
                      </a:r>
                    </a:p>
                    <a:p>
                      <a:pPr marL="0" marR="0" lvl="0" indent="0" algn="ctr" defTabSz="6858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900" b="0" i="0" u="none" strike="noStrike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(POIiŚ – rezerwowa</a:t>
                      </a:r>
                      <a:r>
                        <a:rPr lang="pl-PL" sz="900" b="0" i="0" u="none" strike="noStrike" dirty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)</a:t>
                      </a:r>
                      <a:endParaRPr lang="pl-PL" sz="900" b="0" i="0" u="none" strike="noStrike" dirty="0" smtClean="0"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217,5</a:t>
                      </a:r>
                    </a:p>
                  </a:txBody>
                  <a:tcPr marL="9525" marR="86400" marT="9525" marB="0" anchor="ctr"/>
                </a:tc>
              </a:tr>
              <a:tr h="324000"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</a:pPr>
                      <a:r>
                        <a:rPr lang="pl-PL" sz="9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16. </a:t>
                      </a:r>
                      <a:endParaRPr lang="pl-PL" sz="9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9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Prace na linii kolejowej nr 94 na odcinku Kraków </a:t>
                      </a:r>
                      <a:r>
                        <a:rPr lang="pl-PL" sz="900" dirty="0" err="1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Płaszów</a:t>
                      </a:r>
                      <a:r>
                        <a:rPr lang="pl-PL" sz="9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– Skawina – Oświęcim </a:t>
                      </a:r>
                    </a:p>
                  </a:txBody>
                  <a:tcPr marL="0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9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Krajowa</a:t>
                      </a:r>
                    </a:p>
                    <a:p>
                      <a:pPr marL="0" marR="0" lvl="0" indent="0" algn="ctr" defTabSz="6858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900" b="0" i="0" u="none" strike="noStrike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(POIiŚ – rezerwowa)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356,0</a:t>
                      </a:r>
                      <a:endParaRPr lang="pl-PL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86400" marT="9525" marB="0" anchor="ctr"/>
                </a:tc>
              </a:tr>
              <a:tr h="324000"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</a:pPr>
                      <a:r>
                        <a:rPr lang="pl-PL" sz="9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17. </a:t>
                      </a:r>
                      <a:endParaRPr lang="pl-PL" sz="9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9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Prace na liniach kolejowych nr 97, 98, 99 na odcinku Skawina – Sucha Beskidzka – Chabówka – Zakopane</a:t>
                      </a:r>
                    </a:p>
                  </a:txBody>
                  <a:tcPr marL="0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9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Krajowa</a:t>
                      </a:r>
                    </a:p>
                    <a:p>
                      <a:pPr marL="0" marR="0" lvl="0" indent="0" algn="ctr" defTabSz="6858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900" b="0" i="0" u="none" strike="noStrike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(POIiŚ – rezerwowa)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910,0</a:t>
                      </a:r>
                      <a:endParaRPr lang="pl-PL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86400" marT="9525" marB="0" anchor="ctr"/>
                </a:tc>
              </a:tr>
              <a:tr h="324000">
                <a:tc>
                  <a:txBody>
                    <a:bodyPr/>
                    <a:lstStyle/>
                    <a:p>
                      <a:pPr marL="0" indent="0" algn="ctr" fontAlgn="ctr">
                        <a:buFont typeface="+mj-lt"/>
                        <a:buNone/>
                      </a:pPr>
                      <a:r>
                        <a:rPr lang="pl-PL" sz="9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18. </a:t>
                      </a:r>
                      <a:endParaRPr lang="pl-PL" sz="900" b="0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9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Budowa łącznicy kolejowej wraz z przystankiem osobowym w ciągu linii kolejowych nr 97 Skawina - Żywiec i nr 98 Sucha Beskidzka - Chabówka</a:t>
                      </a:r>
                    </a:p>
                  </a:txBody>
                  <a:tcPr marL="0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9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Krajowa</a:t>
                      </a:r>
                      <a:r>
                        <a:rPr lang="pl-PL" sz="900" b="0" i="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endParaRPr lang="pl-PL" sz="900" b="1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23,3</a:t>
                      </a:r>
                    </a:p>
                  </a:txBody>
                  <a:tcPr marL="9525" marR="86400" marT="9525" marB="0" anchor="ctr"/>
                </a:tc>
              </a:tr>
              <a:tr h="324000">
                <a:tc>
                  <a:txBody>
                    <a:bodyPr/>
                    <a:lstStyle/>
                    <a:p>
                      <a:pPr marL="0" indent="0" algn="ctr" fontAlgn="ctr">
                        <a:buFont typeface="+mj-lt"/>
                        <a:buNone/>
                      </a:pPr>
                      <a:r>
                        <a:rPr lang="pl-PL" sz="9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19.</a:t>
                      </a:r>
                      <a:endParaRPr lang="pl-PL" sz="900" b="0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9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Prace na linii kolejowej nr 96 na odcinku Tarnów - Muszyna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9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Krajowa</a:t>
                      </a:r>
                      <a:endParaRPr lang="pl-PL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300,0</a:t>
                      </a:r>
                    </a:p>
                  </a:txBody>
                  <a:tcPr marL="9525" marR="86400" marT="9525" marB="0" anchor="ctr"/>
                </a:tc>
              </a:tr>
              <a:tr h="324000">
                <a:tc>
                  <a:txBody>
                    <a:bodyPr/>
                    <a:lstStyle/>
                    <a:p>
                      <a:pPr marL="0" indent="0" algn="ctr" fontAlgn="ctr">
                        <a:buFont typeface="+mj-lt"/>
                        <a:buNone/>
                      </a:pPr>
                      <a:r>
                        <a:rPr lang="pl-PL" sz="9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20. </a:t>
                      </a:r>
                      <a:endParaRPr lang="pl-PL" sz="900" b="0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9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Prace na linii kolejowej nr 95 na odcinku Kraków </a:t>
                      </a:r>
                      <a:r>
                        <a:rPr lang="pl-PL" sz="900" dirty="0" err="1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Mydlniki</a:t>
                      </a:r>
                      <a:r>
                        <a:rPr lang="pl-PL" sz="9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– Podłęże wraz z łącznicami</a:t>
                      </a:r>
                    </a:p>
                  </a:txBody>
                  <a:tcPr marL="0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9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Krajowa</a:t>
                      </a:r>
                      <a:endParaRPr lang="pl-PL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79,7</a:t>
                      </a:r>
                      <a:endParaRPr lang="pl-PL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86400" marT="9525" marB="0" anchor="ctr"/>
                </a:tc>
              </a:tr>
              <a:tr h="324000"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</a:pPr>
                      <a:r>
                        <a:rPr lang="pl-PL" sz="900" kern="12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21. </a:t>
                      </a:r>
                      <a:endParaRPr lang="pl-PL" sz="900" kern="1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r>
                        <a:rPr lang="pl-PL" sz="9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Modernizacja stacji Libiąż na linii kolejowej nr 93 Trzebinia - Zebrzydowice</a:t>
                      </a:r>
                      <a:endParaRPr lang="pl-PL" sz="9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9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Krajowa</a:t>
                      </a:r>
                      <a:endParaRPr lang="pl-PL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34,8</a:t>
                      </a:r>
                      <a:endParaRPr lang="pl-PL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86400" marT="9525" marB="0" anchor="ctr"/>
                </a:tc>
              </a:tr>
              <a:tr h="288000">
                <a:tc rowSpan="2" gridSpan="2">
                  <a:txBody>
                    <a:bodyPr/>
                    <a:lstStyle/>
                    <a:p>
                      <a:pPr algn="r" fontAlgn="ctr"/>
                      <a:r>
                        <a:rPr lang="pl-PL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Suma</a:t>
                      </a:r>
                    </a:p>
                  </a:txBody>
                  <a:tcPr marL="0" marR="0" marT="0" marB="0" anchor="ctr"/>
                </a:tc>
                <a:tc rowSpan="2"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900" b="0" i="0" u="none" strike="noStrike" dirty="0" smtClean="0">
                          <a:solidFill>
                            <a:schemeClr val="accent6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Podstawowa</a:t>
                      </a:r>
                      <a:endParaRPr lang="pl-PL" sz="900" b="0" i="0" u="none" strike="noStrike" dirty="0">
                        <a:solidFill>
                          <a:schemeClr val="accent6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r" defTabSz="685800" rtl="0" eaLnBrk="1" fontAlgn="b" latinLnBrk="0" hangingPunct="1"/>
                      <a:r>
                        <a:rPr lang="pl-PL" sz="900" b="0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10 064,3</a:t>
                      </a:r>
                    </a:p>
                  </a:txBody>
                  <a:tcPr marL="9525" marR="86400" marT="9525" marB="0" anchor="ctr"/>
                </a:tc>
              </a:tr>
              <a:tr h="288000">
                <a:tc gridSpan="2"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Rezerwowa</a:t>
                      </a:r>
                      <a:endParaRPr lang="pl-PL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r" defTabSz="685800" rtl="0" eaLnBrk="1" fontAlgn="b" latinLnBrk="0" hangingPunct="1"/>
                      <a:r>
                        <a:rPr lang="pl-PL" sz="900" b="0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4 187,5</a:t>
                      </a:r>
                    </a:p>
                  </a:txBody>
                  <a:tcPr marL="9525" marR="86400" marT="9525" marB="0" anchor="ctr"/>
                </a:tc>
              </a:tr>
              <a:tr h="288000">
                <a:tc gridSpan="2">
                  <a:txBody>
                    <a:bodyPr/>
                    <a:lstStyle/>
                    <a:p>
                      <a:pPr algn="r" fontAlgn="ctr"/>
                      <a:r>
                        <a:rPr lang="pl-PL" sz="9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Razem</a:t>
                      </a:r>
                      <a:endParaRPr lang="pl-PL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endParaRPr lang="pl-PL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l-PL" sz="900" b="0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14 251,8</a:t>
                      </a:r>
                    </a:p>
                  </a:txBody>
                  <a:tcPr marL="9525" marR="86400" marT="9525" marB="0" anchor="ctr"/>
                </a:tc>
              </a:tr>
            </a:tbl>
          </a:graphicData>
        </a:graphic>
      </p:graphicFrame>
      <p:sp>
        <p:nvSpPr>
          <p:cNvPr id="7" name="Tytuł 2"/>
          <p:cNvSpPr txBox="1">
            <a:spLocks/>
          </p:cNvSpPr>
          <p:nvPr/>
        </p:nvSpPr>
        <p:spPr bwMode="auto">
          <a:xfrm>
            <a:off x="2195736" y="0"/>
            <a:ext cx="6948264" cy="4888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rgbClr val="002060"/>
                </a:solidFill>
                <a:latin typeface="Arial" pitchFamily="34" charset="0"/>
                <a:ea typeface="+mj-ea"/>
                <a:cs typeface="Arial" pitchFamily="34" charset="0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l" eaLnBrk="1" hangingPunct="1"/>
            <a:r>
              <a:rPr lang="pl-PL" sz="1600" dirty="0" smtClean="0">
                <a:solidFill>
                  <a:prstClr val="white"/>
                </a:solidFill>
              </a:rPr>
              <a:t>Inwestycje w województwie małopolskim</a:t>
            </a:r>
          </a:p>
        </p:txBody>
      </p:sp>
    </p:spTree>
    <p:extLst>
      <p:ext uri="{BB962C8B-B14F-4D97-AF65-F5344CB8AC3E}">
        <p14:creationId xmlns:p14="http://schemas.microsoft.com/office/powerpoint/2010/main" val="25043429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Obraz 1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112" t="23792" r="51849" b="50018"/>
          <a:stretch/>
        </p:blipFill>
        <p:spPr>
          <a:xfrm>
            <a:off x="5076056" y="690897"/>
            <a:ext cx="3600401" cy="2378063"/>
          </a:xfrm>
          <a:prstGeom prst="rect">
            <a:avLst/>
          </a:prstGeom>
          <a:ln w="9525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5" name="Tytuł 2"/>
          <p:cNvSpPr txBox="1">
            <a:spLocks/>
          </p:cNvSpPr>
          <p:nvPr/>
        </p:nvSpPr>
        <p:spPr bwMode="auto">
          <a:xfrm>
            <a:off x="2123728" y="182741"/>
            <a:ext cx="6974242" cy="4853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rgbClr val="002060"/>
                </a:solidFill>
                <a:latin typeface="Arial" pitchFamily="34" charset="0"/>
                <a:ea typeface="+mj-ea"/>
                <a:cs typeface="Arial" pitchFamily="34" charset="0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l" fontAlgn="ctr"/>
            <a:r>
              <a:rPr lang="pl-PL" sz="1600" dirty="0">
                <a:solidFill>
                  <a:schemeClr val="bg1"/>
                </a:solidFill>
              </a:rPr>
              <a:t>Prace na linii kolejowej E 30 na odcinku Kraków Główny Towarowy – Rudzice wraz z dobudową torów linii </a:t>
            </a:r>
            <a:r>
              <a:rPr lang="pl-PL" sz="1600" dirty="0" smtClean="0">
                <a:solidFill>
                  <a:schemeClr val="bg1"/>
                </a:solidFill>
              </a:rPr>
              <a:t>aglomeracyjnej</a:t>
            </a:r>
          </a:p>
          <a:p>
            <a:pPr algn="l" fontAlgn="ctr"/>
            <a:r>
              <a:rPr lang="pl-PL" sz="1200" dirty="0">
                <a:solidFill>
                  <a:schemeClr val="bg1"/>
                </a:solidFill>
              </a:rPr>
              <a:t>(finansowanie: </a:t>
            </a:r>
            <a:r>
              <a:rPr lang="pl-PL" sz="1200" dirty="0" smtClean="0">
                <a:solidFill>
                  <a:schemeClr val="bg1"/>
                </a:solidFill>
              </a:rPr>
              <a:t>CEF, </a:t>
            </a:r>
            <a:r>
              <a:rPr lang="pl-PL" sz="1200" dirty="0">
                <a:solidFill>
                  <a:schemeClr val="bg1"/>
                </a:solidFill>
              </a:rPr>
              <a:t>wartość projektu: 1 </a:t>
            </a:r>
            <a:r>
              <a:rPr lang="pl-PL" sz="1200" dirty="0" smtClean="0">
                <a:solidFill>
                  <a:schemeClr val="bg1"/>
                </a:solidFill>
              </a:rPr>
              <a:t>043,3 mln PLN)</a:t>
            </a:r>
            <a:endParaRPr lang="pl-PL" sz="1200" dirty="0">
              <a:solidFill>
                <a:schemeClr val="bg1"/>
              </a:solidFill>
            </a:endParaRPr>
          </a:p>
          <a:p>
            <a:pPr algn="l" fontAlgn="ctr"/>
            <a:endParaRPr lang="pl-PL" sz="1400" dirty="0">
              <a:solidFill>
                <a:schemeClr val="bg1"/>
              </a:solidFill>
            </a:endParaRPr>
          </a:p>
        </p:txBody>
      </p:sp>
      <p:sp>
        <p:nvSpPr>
          <p:cNvPr id="7" name="Symbol zastępczy zawartości 3"/>
          <p:cNvSpPr txBox="1">
            <a:spLocks/>
          </p:cNvSpPr>
          <p:nvPr/>
        </p:nvSpPr>
        <p:spPr bwMode="auto">
          <a:xfrm>
            <a:off x="138322" y="1196752"/>
            <a:ext cx="4865726" cy="1872208"/>
          </a:xfrm>
          <a:prstGeom prst="rect">
            <a:avLst/>
          </a:prstGeom>
          <a:solidFill>
            <a:schemeClr val="bg1"/>
          </a:solidFill>
          <a:ln w="6350" cap="flat" cmpd="sng" algn="ctr">
            <a:solidFill>
              <a:schemeClr val="tx1"/>
            </a:solidFill>
            <a:prstDash val="solid"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>
            <a:lvl1pPr marL="0" indent="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1800" kern="1200">
                <a:solidFill>
                  <a:schemeClr val="dk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lrTx/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lrTx/>
              <a:buFont typeface="Wingdings" pitchFamily="2" charset="2"/>
              <a:buChar char="Ø"/>
              <a:defRPr sz="1600" kern="1200">
                <a:solidFill>
                  <a:schemeClr val="dk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lrTx/>
              <a:buFont typeface="Arial" charset="0"/>
              <a:buChar char="–"/>
              <a:defRPr sz="1400" kern="1200">
                <a:solidFill>
                  <a:schemeClr val="dk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1400" kern="1200">
                <a:solidFill>
                  <a:schemeClr val="dk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sz="1100" b="1" dirty="0" smtClean="0"/>
              <a:t>Podstawowe parametry (obecnie)</a:t>
            </a:r>
            <a:r>
              <a:rPr lang="pl-PL" sz="1100" dirty="0" smtClean="0"/>
              <a:t>:  </a:t>
            </a:r>
          </a:p>
          <a:p>
            <a:pPr marL="171450" lvl="0" indent="-171450">
              <a:buFont typeface="Arial" pitchFamily="34" charset="0"/>
              <a:buChar char="•"/>
            </a:pPr>
            <a:r>
              <a:rPr lang="pl-PL" sz="1100" dirty="0" smtClean="0"/>
              <a:t>linia zelektryfikowana, dwutorowa; </a:t>
            </a:r>
          </a:p>
          <a:p>
            <a:pPr marL="171450" lvl="0" indent="-171450">
              <a:buFont typeface="Arial" pitchFamily="34" charset="0"/>
              <a:buChar char="•"/>
            </a:pPr>
            <a:r>
              <a:rPr lang="pl-PL" sz="1100" dirty="0" smtClean="0"/>
              <a:t>długość </a:t>
            </a:r>
            <a:r>
              <a:rPr lang="pl-PL" sz="1100" dirty="0" smtClean="0">
                <a:solidFill>
                  <a:schemeClr val="tx1"/>
                </a:solidFill>
              </a:rPr>
              <a:t>odcinka: </a:t>
            </a:r>
            <a:r>
              <a:rPr lang="pl-PL" sz="1100" b="1" dirty="0" smtClean="0">
                <a:solidFill>
                  <a:schemeClr val="tx1"/>
                </a:solidFill>
              </a:rPr>
              <a:t>19,5 km;</a:t>
            </a:r>
          </a:p>
          <a:p>
            <a:pPr marL="171450" lvl="0" indent="-171450">
              <a:buFont typeface="Arial" pitchFamily="34" charset="0"/>
              <a:buChar char="•"/>
            </a:pPr>
            <a:r>
              <a:rPr lang="pl-PL" sz="1100" dirty="0" smtClean="0"/>
              <a:t>prędkości maksymalne:</a:t>
            </a:r>
          </a:p>
          <a:p>
            <a:pPr lvl="0"/>
            <a:endParaRPr lang="pl-PL" sz="1100" dirty="0" smtClean="0"/>
          </a:p>
          <a:p>
            <a:pPr lvl="0"/>
            <a:endParaRPr lang="pl-PL" sz="1100" b="1" dirty="0" smtClean="0"/>
          </a:p>
          <a:p>
            <a:pPr lvl="0"/>
            <a:endParaRPr lang="pl-PL" sz="1100" b="1" dirty="0" smtClean="0"/>
          </a:p>
          <a:p>
            <a:pPr lvl="0"/>
            <a:endParaRPr lang="pl-PL" sz="1100" b="1" dirty="0" smtClean="0"/>
          </a:p>
          <a:p>
            <a:pPr marL="171450" lvl="0" indent="-171450">
              <a:buFont typeface="Arial" pitchFamily="34" charset="0"/>
              <a:buChar char="•"/>
            </a:pPr>
            <a:r>
              <a:rPr lang="pl-PL" sz="1100" dirty="0" smtClean="0"/>
              <a:t>dopuszczalny nacisk osi:</a:t>
            </a:r>
            <a:r>
              <a:rPr lang="pl-PL" sz="1100" dirty="0" smtClean="0">
                <a:solidFill>
                  <a:schemeClr val="tx1"/>
                </a:solidFill>
              </a:rPr>
              <a:t> </a:t>
            </a:r>
            <a:r>
              <a:rPr lang="pl-PL" sz="1100" b="1" dirty="0" smtClean="0">
                <a:solidFill>
                  <a:schemeClr val="tx1"/>
                </a:solidFill>
              </a:rPr>
              <a:t>221 </a:t>
            </a:r>
            <a:r>
              <a:rPr lang="pl-PL" sz="1100" b="1" dirty="0" err="1" smtClean="0">
                <a:solidFill>
                  <a:schemeClr val="tx1"/>
                </a:solidFill>
              </a:rPr>
              <a:t>kN</a:t>
            </a:r>
            <a:r>
              <a:rPr lang="pl-PL" sz="1100" b="1" dirty="0" smtClean="0">
                <a:solidFill>
                  <a:schemeClr val="tx1"/>
                </a:solidFill>
              </a:rPr>
              <a:t>.</a:t>
            </a:r>
            <a:endParaRPr lang="pl-PL" sz="1100" b="1" dirty="0">
              <a:solidFill>
                <a:schemeClr val="tx1"/>
              </a:solidFill>
            </a:endParaRPr>
          </a:p>
        </p:txBody>
      </p:sp>
      <p:sp>
        <p:nvSpPr>
          <p:cNvPr id="9" name="Symbol zastępczy zawartości 3"/>
          <p:cNvSpPr txBox="1">
            <a:spLocks/>
          </p:cNvSpPr>
          <p:nvPr/>
        </p:nvSpPr>
        <p:spPr bwMode="auto">
          <a:xfrm>
            <a:off x="138321" y="3861048"/>
            <a:ext cx="8538136" cy="2376264"/>
          </a:xfrm>
          <a:prstGeom prst="rect">
            <a:avLst/>
          </a:prstGeom>
          <a:ln w="6350" cap="flat" cmpd="sng" algn="ctr">
            <a:solidFill>
              <a:srgbClr val="003366"/>
            </a:solidFill>
            <a:prstDash val="solid"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>
            <a:lvl1pPr marL="0" indent="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1800" kern="1200">
                <a:solidFill>
                  <a:schemeClr val="dk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lrTx/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lrTx/>
              <a:buFont typeface="Wingdings" pitchFamily="2" charset="2"/>
              <a:buChar char="Ø"/>
              <a:defRPr sz="1600" kern="1200">
                <a:solidFill>
                  <a:schemeClr val="dk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lrTx/>
              <a:buFont typeface="Arial" charset="0"/>
              <a:buChar char="–"/>
              <a:defRPr sz="1400" kern="1200">
                <a:solidFill>
                  <a:schemeClr val="dk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1400" kern="1200">
                <a:solidFill>
                  <a:schemeClr val="dk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>
              <a:spcBef>
                <a:spcPct val="0"/>
              </a:spcBef>
              <a:defRPr/>
            </a:pPr>
            <a:r>
              <a:rPr lang="pl-PL" sz="1100" b="1" dirty="0">
                <a:solidFill>
                  <a:prstClr val="black"/>
                </a:solidFill>
              </a:rPr>
              <a:t>Charakterystyka inwestycji</a:t>
            </a:r>
            <a:r>
              <a:rPr lang="pl-PL" sz="1100" b="1" dirty="0" smtClean="0">
                <a:solidFill>
                  <a:prstClr val="black"/>
                </a:solidFill>
              </a:rPr>
              <a:t>:</a:t>
            </a:r>
          </a:p>
          <a:p>
            <a:pPr eaLnBrk="1" hangingPunct="1">
              <a:spcBef>
                <a:spcPct val="0"/>
              </a:spcBef>
              <a:defRPr/>
            </a:pPr>
            <a:r>
              <a:rPr lang="pl-PL" sz="1100" dirty="0" smtClean="0">
                <a:solidFill>
                  <a:prstClr val="black"/>
                </a:solidFill>
              </a:rPr>
              <a:t>Realizacja projektu jest </a:t>
            </a:r>
            <a:r>
              <a:rPr lang="pl-PL" sz="1100" dirty="0">
                <a:solidFill>
                  <a:prstClr val="black"/>
                </a:solidFill>
              </a:rPr>
              <a:t>kontynuacją trwającej modernizacji linii kolejowej E 30 i pozwoli </a:t>
            </a:r>
            <a:r>
              <a:rPr lang="pl-PL" sz="1100" dirty="0" smtClean="0">
                <a:solidFill>
                  <a:prstClr val="black"/>
                </a:solidFill>
              </a:rPr>
              <a:t>na dostosowanie </a:t>
            </a:r>
            <a:r>
              <a:rPr lang="pl-PL" sz="1100" dirty="0">
                <a:solidFill>
                  <a:prstClr val="black"/>
                </a:solidFill>
              </a:rPr>
              <a:t>linii do standardów sieci bazowej </a:t>
            </a:r>
            <a:r>
              <a:rPr lang="pl-PL" sz="1100" dirty="0" smtClean="0">
                <a:solidFill>
                  <a:prstClr val="black"/>
                </a:solidFill>
              </a:rPr>
              <a:t>TEN-T.</a:t>
            </a:r>
            <a:endParaRPr lang="pl-PL" sz="1100" dirty="0">
              <a:solidFill>
                <a:prstClr val="black"/>
              </a:solidFill>
            </a:endParaRPr>
          </a:p>
          <a:p>
            <a:pPr eaLnBrk="1" hangingPunct="1">
              <a:spcBef>
                <a:spcPct val="0"/>
              </a:spcBef>
              <a:defRPr/>
            </a:pPr>
            <a:r>
              <a:rPr lang="pl-PL" sz="1100" b="1" dirty="0">
                <a:solidFill>
                  <a:schemeClr val="bg2">
                    <a:lumMod val="10000"/>
                  </a:schemeClr>
                </a:solidFill>
                <a:ea typeface="Times New Roman"/>
              </a:rPr>
              <a:t>Inwestycja ma charakter modernizacji i zakłada: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pl-PL" sz="1100" dirty="0" smtClean="0">
                <a:solidFill>
                  <a:schemeClr val="tx1"/>
                </a:solidFill>
              </a:rPr>
              <a:t>podniesienie </a:t>
            </a:r>
            <a:r>
              <a:rPr lang="pl-PL" sz="1100" dirty="0">
                <a:solidFill>
                  <a:schemeClr val="tx1"/>
                </a:solidFill>
              </a:rPr>
              <a:t>dopuszczalnej prędkości dla pociągów pasażerskich do </a:t>
            </a:r>
            <a:r>
              <a:rPr lang="pl-PL" sz="1100" b="1" dirty="0">
                <a:solidFill>
                  <a:schemeClr val="tx1"/>
                </a:solidFill>
              </a:rPr>
              <a:t>160 km/h </a:t>
            </a:r>
            <a:r>
              <a:rPr lang="pl-PL" sz="1100" dirty="0">
                <a:solidFill>
                  <a:schemeClr val="tx1"/>
                </a:solidFill>
              </a:rPr>
              <a:t>oraz do </a:t>
            </a:r>
            <a:r>
              <a:rPr lang="pl-PL" sz="1100" b="1" dirty="0">
                <a:solidFill>
                  <a:schemeClr val="tx1"/>
                </a:solidFill>
              </a:rPr>
              <a:t>120 km/h </a:t>
            </a:r>
            <a:r>
              <a:rPr lang="pl-PL" sz="1100" dirty="0">
                <a:solidFill>
                  <a:schemeClr val="tx1"/>
                </a:solidFill>
              </a:rPr>
              <a:t>dla pociągów towarowych;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pl-PL" sz="1100" dirty="0" smtClean="0"/>
              <a:t>dostosowanie </a:t>
            </a:r>
            <a:r>
              <a:rPr lang="pl-PL" sz="1100" dirty="0"/>
              <a:t>do nacisku 245 </a:t>
            </a:r>
            <a:r>
              <a:rPr lang="pl-PL" sz="1100" dirty="0" err="1"/>
              <a:t>kN</a:t>
            </a:r>
            <a:r>
              <a:rPr lang="pl-PL" sz="1100" dirty="0"/>
              <a:t> (25 t) na </a:t>
            </a:r>
            <a:r>
              <a:rPr lang="pl-PL" sz="1100" dirty="0" smtClean="0"/>
              <a:t>oś</a:t>
            </a:r>
            <a:r>
              <a:rPr lang="pl-PL" sz="1100" dirty="0"/>
              <a:t> modernizowanych i przebudowywanych obiektów </a:t>
            </a:r>
            <a:r>
              <a:rPr lang="pl-PL" sz="1100" dirty="0" smtClean="0"/>
              <a:t>inżynieryjnych;</a:t>
            </a:r>
            <a:endParaRPr lang="pl-PL" sz="1100" dirty="0" smtClean="0">
              <a:solidFill>
                <a:schemeClr val="tx1"/>
              </a:solidFill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pl-PL" sz="1100" dirty="0" smtClean="0">
                <a:solidFill>
                  <a:schemeClr val="tx1"/>
                </a:solidFill>
              </a:rPr>
              <a:t>poprawa przepustowości w Węźle Krakowskim dzięki separacji ruchu dalekobieżnego i pasażerskiego;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pl-PL" sz="1100" dirty="0" smtClean="0"/>
              <a:t>zwiększenie </a:t>
            </a:r>
            <a:r>
              <a:rPr lang="pl-PL" sz="1100" dirty="0"/>
              <a:t>efektywności systemu sterowania ruchem </a:t>
            </a:r>
            <a:r>
              <a:rPr lang="pl-PL" sz="1100" dirty="0" smtClean="0"/>
              <a:t>kolejowym.</a:t>
            </a:r>
            <a:endParaRPr lang="pl-PL" sz="1100" dirty="0">
              <a:solidFill>
                <a:schemeClr val="tx1"/>
              </a:solidFill>
            </a:endParaRPr>
          </a:p>
        </p:txBody>
      </p:sp>
      <p:graphicFrame>
        <p:nvGraphicFramePr>
          <p:cNvPr id="13" name="Tabela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00022939"/>
              </p:ext>
            </p:extLst>
          </p:nvPr>
        </p:nvGraphicFramePr>
        <p:xfrm>
          <a:off x="378635" y="2039878"/>
          <a:ext cx="2373768" cy="81305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528438"/>
                <a:gridCol w="845330"/>
              </a:tblGrid>
              <a:tr h="281563">
                <a:tc>
                  <a:txBody>
                    <a:bodyPr/>
                    <a:lstStyle/>
                    <a:p>
                      <a:pPr marL="88900" indent="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1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Prędkość</a:t>
                      </a:r>
                      <a:r>
                        <a:rPr lang="pl-PL" sz="1100" baseline="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pl-PL" sz="1100" dirty="0" smtClean="0"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[km/h]</a:t>
                      </a:r>
                      <a:endParaRPr lang="pl-PL" sz="11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% długości</a:t>
                      </a:r>
                      <a:endParaRPr lang="pl-PL" sz="11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/>
                </a:tc>
              </a:tr>
              <a:tr h="163107">
                <a:tc>
                  <a:txBody>
                    <a:bodyPr/>
                    <a:lstStyle/>
                    <a:p>
                      <a:pPr algn="ctr" fontAlgn="b"/>
                      <a:r>
                        <a:rPr lang="pl-PL" sz="11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</a:t>
                      </a:r>
                      <a:endParaRPr lang="pl-PL" sz="1100" b="1" i="0" u="none" strike="noStrike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l-PL" sz="11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62%</a:t>
                      </a:r>
                      <a:endParaRPr lang="pl-PL" sz="1100" b="0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163107">
                <a:tc>
                  <a:txBody>
                    <a:bodyPr/>
                    <a:lstStyle/>
                    <a:p>
                      <a:pPr algn="ctr" fontAlgn="b"/>
                      <a:r>
                        <a:rPr lang="pl-PL" sz="11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90</a:t>
                      </a:r>
                      <a:endParaRPr lang="pl-PL" sz="1100" b="1" i="0" u="none" strike="noStrike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l-PL" sz="11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10%</a:t>
                      </a:r>
                      <a:endParaRPr lang="pl-PL" sz="1100" b="0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163107">
                <a:tc>
                  <a:txBody>
                    <a:bodyPr/>
                    <a:lstStyle/>
                    <a:p>
                      <a:pPr algn="ctr" fontAlgn="b"/>
                      <a:r>
                        <a:rPr lang="pl-PL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l-PL" sz="11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28%</a:t>
                      </a:r>
                      <a:endParaRPr lang="pl-PL" sz="1100" b="0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</a:tr>
            </a:tbl>
          </a:graphicData>
        </a:graphic>
      </p:graphicFrame>
      <p:sp>
        <p:nvSpPr>
          <p:cNvPr id="11" name="Strzałka w dół 10"/>
          <p:cNvSpPr/>
          <p:nvPr/>
        </p:nvSpPr>
        <p:spPr>
          <a:xfrm rot="14812323">
            <a:off x="7019502" y="1571825"/>
            <a:ext cx="234398" cy="936104"/>
          </a:xfrm>
          <a:prstGeom prst="downArrow">
            <a:avLst/>
          </a:prstGeom>
          <a:solidFill>
            <a:srgbClr val="FFFF00"/>
          </a:solidFill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0" name="Symbol zastępczy zawartości 3"/>
          <p:cNvSpPr txBox="1">
            <a:spLocks/>
          </p:cNvSpPr>
          <p:nvPr/>
        </p:nvSpPr>
        <p:spPr bwMode="auto">
          <a:xfrm>
            <a:off x="138321" y="3181550"/>
            <a:ext cx="8538136" cy="534788"/>
          </a:xfrm>
          <a:prstGeom prst="rect">
            <a:avLst/>
          </a:prstGeom>
          <a:solidFill>
            <a:schemeClr val="bg1"/>
          </a:solidFill>
          <a:ln w="6350" cap="flat" cmpd="sng" algn="ctr">
            <a:solidFill>
              <a:schemeClr val="tx1"/>
            </a:solidFill>
            <a:prstDash val="solid"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>
            <a:lvl1pPr marL="0" indent="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1800" kern="1200">
                <a:solidFill>
                  <a:schemeClr val="dk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lrTx/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lrTx/>
              <a:buFont typeface="Wingdings" pitchFamily="2" charset="2"/>
              <a:buChar char="Ø"/>
              <a:defRPr sz="1600" kern="1200">
                <a:solidFill>
                  <a:schemeClr val="dk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lrTx/>
              <a:buFont typeface="Arial" charset="0"/>
              <a:buChar char="–"/>
              <a:defRPr sz="1400" kern="1200">
                <a:solidFill>
                  <a:schemeClr val="dk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1400" kern="1200">
                <a:solidFill>
                  <a:schemeClr val="dk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</a:pPr>
            <a:r>
              <a:rPr lang="pl-PL" sz="1100" b="1" dirty="0"/>
              <a:t>Lata realizacji: </a:t>
            </a:r>
            <a:r>
              <a:rPr lang="pl-PL" sz="1100" dirty="0" smtClean="0"/>
              <a:t>2014 </a:t>
            </a:r>
            <a:r>
              <a:rPr lang="pl-PL" sz="1100" dirty="0"/>
              <a:t>– </a:t>
            </a:r>
            <a:r>
              <a:rPr lang="pl-PL" sz="1100" dirty="0" smtClean="0"/>
              <a:t>2020 </a:t>
            </a:r>
            <a:endParaRPr lang="pl-PL" sz="1100" dirty="0"/>
          </a:p>
          <a:p>
            <a:pPr>
              <a:spcBef>
                <a:spcPts val="0"/>
              </a:spcBef>
            </a:pPr>
            <a:r>
              <a:rPr lang="pl-PL" sz="1100" b="1" dirty="0"/>
              <a:t>Status projektu: </a:t>
            </a:r>
            <a:r>
              <a:rPr lang="pl-PL" sz="1100" dirty="0"/>
              <a:t>trwają </a:t>
            </a:r>
            <a:r>
              <a:rPr lang="pl-PL" sz="1100" dirty="0" smtClean="0"/>
              <a:t>roboty budowlane, planowane zakończenie robót IV kwartał 2020 r.</a:t>
            </a:r>
            <a:endParaRPr lang="pl-PL" sz="1100" dirty="0"/>
          </a:p>
          <a:p>
            <a:pPr algn="just"/>
            <a:endParaRPr lang="pl-PL" sz="11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44472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ytuł 2"/>
          <p:cNvSpPr txBox="1">
            <a:spLocks/>
          </p:cNvSpPr>
          <p:nvPr/>
        </p:nvSpPr>
        <p:spPr bwMode="auto">
          <a:xfrm>
            <a:off x="2123728" y="182741"/>
            <a:ext cx="6974242" cy="4853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rgbClr val="002060"/>
                </a:solidFill>
                <a:latin typeface="Arial" pitchFamily="34" charset="0"/>
                <a:ea typeface="+mj-ea"/>
                <a:cs typeface="Arial" pitchFamily="34" charset="0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l" fontAlgn="ctr"/>
            <a:r>
              <a:rPr lang="pl-PL" sz="1600" dirty="0">
                <a:solidFill>
                  <a:schemeClr val="bg1"/>
                </a:solidFill>
              </a:rPr>
              <a:t>Prace na linii kolejowej E 30 na odcinku Kraków Główny Towarowy – Rudzice wraz z dobudową torów linii </a:t>
            </a:r>
            <a:r>
              <a:rPr lang="pl-PL" sz="1600" dirty="0" smtClean="0">
                <a:solidFill>
                  <a:schemeClr val="bg1"/>
                </a:solidFill>
              </a:rPr>
              <a:t>aglomeracyjnej</a:t>
            </a:r>
          </a:p>
          <a:p>
            <a:pPr algn="l" fontAlgn="ctr"/>
            <a:r>
              <a:rPr lang="pl-PL" sz="1200" dirty="0">
                <a:solidFill>
                  <a:schemeClr val="bg1"/>
                </a:solidFill>
              </a:rPr>
              <a:t>(finansowanie: </a:t>
            </a:r>
            <a:r>
              <a:rPr lang="pl-PL" sz="1200" dirty="0" smtClean="0">
                <a:solidFill>
                  <a:schemeClr val="bg1"/>
                </a:solidFill>
              </a:rPr>
              <a:t>CEF, </a:t>
            </a:r>
            <a:r>
              <a:rPr lang="pl-PL" sz="1200" dirty="0">
                <a:solidFill>
                  <a:schemeClr val="bg1"/>
                </a:solidFill>
              </a:rPr>
              <a:t>wartość projektu: 1 </a:t>
            </a:r>
            <a:r>
              <a:rPr lang="pl-PL" sz="1200" dirty="0" smtClean="0">
                <a:solidFill>
                  <a:schemeClr val="bg1"/>
                </a:solidFill>
              </a:rPr>
              <a:t>043,3 mln PLN)</a:t>
            </a:r>
            <a:endParaRPr lang="pl-PL" sz="1200" dirty="0">
              <a:solidFill>
                <a:schemeClr val="bg1"/>
              </a:solidFill>
            </a:endParaRPr>
          </a:p>
          <a:p>
            <a:pPr algn="l" fontAlgn="ctr"/>
            <a:endParaRPr lang="pl-PL" sz="1400" dirty="0">
              <a:solidFill>
                <a:schemeClr val="bg1"/>
              </a:solidFill>
            </a:endParaRPr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3528" y="1081646"/>
            <a:ext cx="8644877" cy="2448272"/>
          </a:xfrm>
          <a:prstGeom prst="rect">
            <a:avLst/>
          </a:prstGeom>
        </p:spPr>
      </p:pic>
      <p:sp>
        <p:nvSpPr>
          <p:cNvPr id="14" name="Tytuł 6"/>
          <p:cNvSpPr txBox="1">
            <a:spLocks/>
          </p:cNvSpPr>
          <p:nvPr/>
        </p:nvSpPr>
        <p:spPr bwMode="auto">
          <a:xfrm>
            <a:off x="5531939" y="668074"/>
            <a:ext cx="3600400" cy="755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pl-PL" altLang="pl-PL" sz="2400" b="1" dirty="0">
                <a:solidFill>
                  <a:srgbClr val="003366"/>
                </a:solidFill>
                <a:latin typeface="Arial" panose="020B0604020202020204" pitchFamily="34" charset="0"/>
              </a:rPr>
              <a:t>ZAKRES INWESTYCJI</a:t>
            </a:r>
          </a:p>
        </p:txBody>
      </p:sp>
      <p:sp>
        <p:nvSpPr>
          <p:cNvPr id="15" name="Rectangle 8"/>
          <p:cNvSpPr txBox="1">
            <a:spLocks noChangeArrowheads="1"/>
          </p:cNvSpPr>
          <p:nvPr/>
        </p:nvSpPr>
        <p:spPr>
          <a:xfrm>
            <a:off x="396228" y="3356992"/>
            <a:ext cx="8499475" cy="3501008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57175" indent="-257175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57213" indent="-214313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Char char="§"/>
            </a:pPr>
            <a:r>
              <a:rPr lang="pl-PL" altLang="pl-PL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przebudowę geometrii istniejących torów szlakowych na dł. 19,6 km linii,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pl-PL" altLang="pl-PL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dobudowę dodatkowej pary torów na odcinku Kraków Główny Osobowy – Kraków </a:t>
            </a:r>
            <a:r>
              <a:rPr lang="pl-PL" altLang="pl-PL" sz="1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Płaszów</a:t>
            </a:r>
            <a:r>
              <a:rPr lang="pl-PL" altLang="pl-PL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l-PL" altLang="pl-PL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(docelowo będą 4 tory),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pl-PL" altLang="pl-PL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dobudowę dodatkowego toru na odcinku Kraków </a:t>
            </a:r>
            <a:r>
              <a:rPr lang="pl-PL" altLang="pl-PL" sz="1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Płaszów</a:t>
            </a:r>
            <a:r>
              <a:rPr lang="pl-PL" altLang="pl-PL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 – Kraków Bieżanów (docelowo będą 3 tory),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pl-PL" altLang="pl-PL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przebudowę stacji Kraków Główny Osobowy, Kraków </a:t>
            </a:r>
            <a:r>
              <a:rPr lang="pl-PL" altLang="pl-PL" sz="1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Płaszów</a:t>
            </a:r>
            <a:r>
              <a:rPr lang="pl-PL" altLang="pl-PL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, Kraków Bieżanów,</a:t>
            </a:r>
          </a:p>
          <a:p>
            <a:pPr>
              <a:buFont typeface="Wingdings" panose="05000000000000000000" pitchFamily="2" charset="2"/>
              <a:buChar char="§"/>
              <a:defRPr/>
            </a:pPr>
            <a:r>
              <a:rPr lang="pl-PL" altLang="pl-PL" sz="1600" dirty="0">
                <a:latin typeface="Arial" charset="0"/>
                <a:cs typeface="Arial" charset="0"/>
              </a:rPr>
              <a:t>budowa nowych przystanków osobowych Kraków Grzegórzki i Złocień,</a:t>
            </a:r>
          </a:p>
          <a:p>
            <a:pPr>
              <a:buFont typeface="Wingdings" panose="05000000000000000000" pitchFamily="2" charset="2"/>
              <a:buChar char="§"/>
              <a:defRPr/>
            </a:pPr>
            <a:r>
              <a:rPr lang="pl-PL" altLang="pl-PL" sz="1600" dirty="0">
                <a:latin typeface="Arial" charset="0"/>
                <a:cs typeface="Arial" charset="0"/>
              </a:rPr>
              <a:t>przebudowa przystanków osobowych Kraków Łobzów, Kraków Prokocim, Kokotów, </a:t>
            </a:r>
            <a:r>
              <a:rPr lang="pl-PL" altLang="pl-PL" sz="1600" dirty="0" err="1">
                <a:latin typeface="Arial" charset="0"/>
                <a:cs typeface="Arial" charset="0"/>
              </a:rPr>
              <a:t>Węgrzce</a:t>
            </a:r>
            <a:r>
              <a:rPr lang="pl-PL" altLang="pl-PL" sz="1600" dirty="0">
                <a:latin typeface="Arial" charset="0"/>
                <a:cs typeface="Arial" charset="0"/>
              </a:rPr>
              <a:t> Wielkie</a:t>
            </a:r>
            <a:endParaRPr lang="pl-PL" altLang="pl-PL" sz="1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Wingdings" panose="05000000000000000000" pitchFamily="2" charset="2"/>
              <a:buChar char="§"/>
            </a:pPr>
            <a:r>
              <a:rPr lang="pl-PL" altLang="pl-PL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budowę, modernizację lub przebudowę  obiektów inżynieryjnych,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pl-PL" altLang="pl-PL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przebudowę urządzeń </a:t>
            </a:r>
            <a:r>
              <a:rPr lang="pl-PL" altLang="pl-PL" sz="1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srk</a:t>
            </a:r>
            <a:r>
              <a:rPr lang="pl-PL" altLang="pl-PL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 i teletechnicznych,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pl-PL" altLang="pl-PL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przebudowę sieci trakcyjnej i urządzeń elektroenergetycznych.</a:t>
            </a:r>
          </a:p>
          <a:p>
            <a:pPr>
              <a:buFont typeface="Wingdings" panose="05000000000000000000" pitchFamily="2" charset="2"/>
              <a:buChar char="§"/>
            </a:pPr>
            <a:endParaRPr lang="pl-PL" altLang="pl-PL" sz="1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16757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ytuł 2"/>
          <p:cNvSpPr txBox="1">
            <a:spLocks/>
          </p:cNvSpPr>
          <p:nvPr/>
        </p:nvSpPr>
        <p:spPr bwMode="auto">
          <a:xfrm>
            <a:off x="2123728" y="182741"/>
            <a:ext cx="6974242" cy="4853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rgbClr val="002060"/>
                </a:solidFill>
                <a:latin typeface="Arial" pitchFamily="34" charset="0"/>
                <a:ea typeface="+mj-ea"/>
                <a:cs typeface="Arial" pitchFamily="34" charset="0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l" fontAlgn="ctr"/>
            <a:r>
              <a:rPr lang="pl-PL" sz="1600" dirty="0">
                <a:solidFill>
                  <a:schemeClr val="bg1"/>
                </a:solidFill>
              </a:rPr>
              <a:t>Prace na linii kolejowej E 30 na odcinku Kraków Główny Towarowy – Rudzice wraz z dobudową torów linii </a:t>
            </a:r>
            <a:r>
              <a:rPr lang="pl-PL" sz="1600" dirty="0" smtClean="0">
                <a:solidFill>
                  <a:schemeClr val="bg1"/>
                </a:solidFill>
              </a:rPr>
              <a:t>aglomeracyjnej</a:t>
            </a:r>
          </a:p>
          <a:p>
            <a:pPr algn="l" fontAlgn="ctr"/>
            <a:r>
              <a:rPr lang="pl-PL" sz="1200" dirty="0">
                <a:solidFill>
                  <a:schemeClr val="bg1"/>
                </a:solidFill>
              </a:rPr>
              <a:t>(finansowanie: </a:t>
            </a:r>
            <a:r>
              <a:rPr lang="pl-PL" sz="1200" dirty="0" smtClean="0">
                <a:solidFill>
                  <a:schemeClr val="bg1"/>
                </a:solidFill>
              </a:rPr>
              <a:t>CEF, </a:t>
            </a:r>
            <a:r>
              <a:rPr lang="pl-PL" sz="1200" dirty="0">
                <a:solidFill>
                  <a:schemeClr val="bg1"/>
                </a:solidFill>
              </a:rPr>
              <a:t>wartość projektu: 1 </a:t>
            </a:r>
            <a:r>
              <a:rPr lang="pl-PL" sz="1200" dirty="0" smtClean="0">
                <a:solidFill>
                  <a:schemeClr val="bg1"/>
                </a:solidFill>
              </a:rPr>
              <a:t>043,3 mln PLN)</a:t>
            </a:r>
            <a:endParaRPr lang="pl-PL" sz="1200" dirty="0">
              <a:solidFill>
                <a:schemeClr val="bg1"/>
              </a:solidFill>
            </a:endParaRPr>
          </a:p>
          <a:p>
            <a:pPr algn="l" fontAlgn="ctr"/>
            <a:endParaRPr lang="pl-PL" sz="1400" dirty="0">
              <a:solidFill>
                <a:schemeClr val="bg1"/>
              </a:solidFill>
            </a:endParaRPr>
          </a:p>
        </p:txBody>
      </p:sp>
      <p:sp>
        <p:nvSpPr>
          <p:cNvPr id="14" name="Tytuł 6"/>
          <p:cNvSpPr txBox="1">
            <a:spLocks/>
          </p:cNvSpPr>
          <p:nvPr/>
        </p:nvSpPr>
        <p:spPr bwMode="auto">
          <a:xfrm>
            <a:off x="5531939" y="668074"/>
            <a:ext cx="3600400" cy="755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pl-PL" altLang="pl-PL" sz="2400" b="1" dirty="0">
                <a:solidFill>
                  <a:srgbClr val="003366"/>
                </a:solidFill>
                <a:latin typeface="Arial" panose="020B0604020202020204" pitchFamily="34" charset="0"/>
              </a:rPr>
              <a:t>ZAKRES INWESTYCJI</a:t>
            </a:r>
          </a:p>
        </p:txBody>
      </p:sp>
      <p:sp>
        <p:nvSpPr>
          <p:cNvPr id="6" name="Rectangle 8"/>
          <p:cNvSpPr txBox="1">
            <a:spLocks noChangeArrowheads="1"/>
          </p:cNvSpPr>
          <p:nvPr/>
        </p:nvSpPr>
        <p:spPr>
          <a:xfrm>
            <a:off x="142751" y="1966020"/>
            <a:ext cx="4213225" cy="4487315"/>
          </a:xfrm>
          <a:prstGeom prst="rect">
            <a:avLst/>
          </a:prstGeom>
        </p:spPr>
        <p:txBody>
          <a:bodyPr/>
          <a:lstStyle>
            <a:lvl1pPr marL="257175" indent="-257175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57213" indent="-214313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300"/>
              </a:spcBef>
              <a:buFont typeface="Wingdings" panose="05000000000000000000" pitchFamily="2" charset="2"/>
              <a:buChar char="§"/>
              <a:defRPr/>
            </a:pPr>
            <a:r>
              <a:rPr lang="pl-PL" altLang="pl-PL" sz="1800" dirty="0" smtClean="0"/>
              <a:t>budowa 200 rozjazdów kolejowych,</a:t>
            </a:r>
          </a:p>
          <a:p>
            <a:pPr>
              <a:spcBef>
                <a:spcPts val="300"/>
              </a:spcBef>
              <a:buFont typeface="Wingdings" panose="05000000000000000000" pitchFamily="2" charset="2"/>
              <a:buChar char="§"/>
              <a:defRPr/>
            </a:pPr>
            <a:r>
              <a:rPr lang="pl-PL" altLang="pl-PL" sz="1800" dirty="0" smtClean="0"/>
              <a:t>budowa i modernizacja ok. 50 km torów,</a:t>
            </a:r>
          </a:p>
          <a:p>
            <a:pPr>
              <a:spcBef>
                <a:spcPts val="300"/>
              </a:spcBef>
              <a:buFont typeface="Wingdings" panose="05000000000000000000" pitchFamily="2" charset="2"/>
              <a:buChar char="§"/>
              <a:defRPr/>
            </a:pPr>
            <a:r>
              <a:rPr lang="pl-PL" altLang="pl-PL" sz="1800" dirty="0" smtClean="0"/>
              <a:t>budowa i modernizacja ok. 55 km sieci trakcyjnej,</a:t>
            </a:r>
          </a:p>
          <a:p>
            <a:pPr>
              <a:spcBef>
                <a:spcPts val="300"/>
              </a:spcBef>
              <a:buFont typeface="Wingdings" panose="05000000000000000000" pitchFamily="2" charset="2"/>
              <a:buChar char="§"/>
              <a:defRPr/>
            </a:pPr>
            <a:r>
              <a:rPr lang="pl-PL" altLang="pl-PL" sz="1800" dirty="0" smtClean="0"/>
              <a:t>budowa 2 dodatkowych mostów nad rzeką Wisłą o długości ponad 200 m każdy,</a:t>
            </a:r>
          </a:p>
          <a:p>
            <a:pPr>
              <a:spcBef>
                <a:spcPts val="300"/>
              </a:spcBef>
              <a:buFont typeface="Wingdings" panose="05000000000000000000" pitchFamily="2" charset="2"/>
              <a:buChar char="§"/>
              <a:defRPr/>
            </a:pPr>
            <a:r>
              <a:rPr lang="pl-PL" altLang="pl-PL" sz="1800" dirty="0" smtClean="0"/>
              <a:t>budowa 6 estakad kolejowych,</a:t>
            </a:r>
          </a:p>
          <a:p>
            <a:pPr>
              <a:spcBef>
                <a:spcPts val="300"/>
              </a:spcBef>
              <a:buFont typeface="Wingdings" panose="05000000000000000000" pitchFamily="2" charset="2"/>
              <a:buChar char="§"/>
              <a:defRPr/>
            </a:pPr>
            <a:r>
              <a:rPr lang="pl-PL" sz="1800" dirty="0" smtClean="0"/>
              <a:t>budowa 2 Lokalnych Centrów Sterowania i Sygnalizacji (LCS),</a:t>
            </a:r>
          </a:p>
          <a:p>
            <a:pPr>
              <a:spcBef>
                <a:spcPts val="300"/>
              </a:spcBef>
              <a:buFont typeface="Wingdings" panose="05000000000000000000" pitchFamily="2" charset="2"/>
              <a:buChar char="§"/>
              <a:defRPr/>
            </a:pPr>
            <a:r>
              <a:rPr lang="pl-PL" sz="1800" dirty="0" smtClean="0"/>
              <a:t>przebudowa 4 stacji kolejowych oraz 4 przystanków osobowych,</a:t>
            </a:r>
            <a:endParaRPr lang="pl-PL" altLang="pl-PL" sz="1800" dirty="0" smtClean="0"/>
          </a:p>
          <a:p>
            <a:pPr>
              <a:spcBef>
                <a:spcPts val="300"/>
              </a:spcBef>
              <a:buFont typeface="Wingdings" panose="05000000000000000000" pitchFamily="2" charset="2"/>
              <a:buChar char="§"/>
              <a:defRPr/>
            </a:pPr>
            <a:r>
              <a:rPr lang="pl-PL" sz="1800" dirty="0" smtClean="0"/>
              <a:t>budowa 2 przystanków osobowych,</a:t>
            </a:r>
          </a:p>
          <a:p>
            <a:pPr>
              <a:spcBef>
                <a:spcPts val="300"/>
              </a:spcBef>
              <a:buFont typeface="Wingdings" panose="05000000000000000000" pitchFamily="2" charset="2"/>
              <a:buChar char="§"/>
              <a:defRPr/>
            </a:pPr>
            <a:r>
              <a:rPr lang="pl-PL" sz="1800" dirty="0" smtClean="0"/>
              <a:t>przebudowa 1 przejazdu kolejowo-drogowego.</a:t>
            </a:r>
          </a:p>
          <a:p>
            <a:pPr marL="0" indent="0">
              <a:spcBef>
                <a:spcPts val="300"/>
              </a:spcBef>
              <a:buFont typeface="Arial" panose="020B0604020202020204" pitchFamily="34" charset="0"/>
              <a:buNone/>
              <a:defRPr/>
            </a:pPr>
            <a:endParaRPr lang="pl-PL" altLang="pl-PL" sz="1600" dirty="0" smtClean="0"/>
          </a:p>
        </p:txBody>
      </p:sp>
      <p:pic>
        <p:nvPicPr>
          <p:cNvPr id="7" name="Obraz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1966020"/>
            <a:ext cx="4364778" cy="41992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180032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az 7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672" t="14408" r="34435" b="40678"/>
          <a:stretch/>
        </p:blipFill>
        <p:spPr>
          <a:xfrm>
            <a:off x="5579267" y="1196751"/>
            <a:ext cx="3313213" cy="3127077"/>
          </a:xfrm>
          <a:prstGeom prst="rect">
            <a:avLst/>
          </a:prstGeom>
          <a:ln w="9525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5" name="Tytuł 2"/>
          <p:cNvSpPr txBox="1">
            <a:spLocks/>
          </p:cNvSpPr>
          <p:nvPr/>
        </p:nvSpPr>
        <p:spPr bwMode="auto">
          <a:xfrm>
            <a:off x="2169758" y="0"/>
            <a:ext cx="6974242" cy="4853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rgbClr val="002060"/>
                </a:solidFill>
                <a:latin typeface="Arial" pitchFamily="34" charset="0"/>
                <a:ea typeface="+mj-ea"/>
                <a:cs typeface="Arial" pitchFamily="34" charset="0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l" fontAlgn="ctr"/>
            <a:r>
              <a:rPr lang="pl-PL" sz="1600" dirty="0">
                <a:solidFill>
                  <a:schemeClr val="bg1"/>
                </a:solidFill>
              </a:rPr>
              <a:t>Prace na linii kolejowej nr 95 na odcinku Kraków Mydlniki – Podłęże wraz z </a:t>
            </a:r>
            <a:r>
              <a:rPr lang="pl-PL" sz="1600" dirty="0" smtClean="0">
                <a:solidFill>
                  <a:schemeClr val="bg1"/>
                </a:solidFill>
              </a:rPr>
              <a:t>łącznicami </a:t>
            </a:r>
            <a:r>
              <a:rPr lang="pl-PL" sz="1200" dirty="0" smtClean="0">
                <a:solidFill>
                  <a:prstClr val="white"/>
                </a:solidFill>
              </a:rPr>
              <a:t>(</a:t>
            </a:r>
            <a:r>
              <a:rPr lang="pl-PL" sz="1200" dirty="0">
                <a:solidFill>
                  <a:prstClr val="white"/>
                </a:solidFill>
              </a:rPr>
              <a:t>finansowanie: środki </a:t>
            </a:r>
            <a:r>
              <a:rPr lang="pl-PL" sz="1200" dirty="0" smtClean="0">
                <a:solidFill>
                  <a:prstClr val="white"/>
                </a:solidFill>
              </a:rPr>
              <a:t>krajowe,</a:t>
            </a:r>
            <a:r>
              <a:rPr lang="pl-PL" sz="1200" dirty="0">
                <a:solidFill>
                  <a:schemeClr val="bg1"/>
                </a:solidFill>
              </a:rPr>
              <a:t> wartość projektu: </a:t>
            </a:r>
            <a:r>
              <a:rPr lang="pl-PL" sz="1200" dirty="0" smtClean="0">
                <a:solidFill>
                  <a:schemeClr val="bg1"/>
                </a:solidFill>
              </a:rPr>
              <a:t>79,7 </a:t>
            </a:r>
            <a:r>
              <a:rPr lang="pl-PL" sz="1200" dirty="0">
                <a:solidFill>
                  <a:schemeClr val="bg1"/>
                </a:solidFill>
              </a:rPr>
              <a:t>mln </a:t>
            </a:r>
            <a:r>
              <a:rPr lang="pl-PL" sz="1200" dirty="0" smtClean="0">
                <a:solidFill>
                  <a:schemeClr val="bg1"/>
                </a:solidFill>
              </a:rPr>
              <a:t>PLN)</a:t>
            </a:r>
            <a:endParaRPr lang="pl-PL" sz="1400" dirty="0">
              <a:solidFill>
                <a:schemeClr val="bg1"/>
              </a:solidFill>
            </a:endParaRPr>
          </a:p>
        </p:txBody>
      </p:sp>
      <p:sp>
        <p:nvSpPr>
          <p:cNvPr id="7" name="Symbol zastępczy zawartości 3"/>
          <p:cNvSpPr txBox="1">
            <a:spLocks/>
          </p:cNvSpPr>
          <p:nvPr/>
        </p:nvSpPr>
        <p:spPr bwMode="auto">
          <a:xfrm>
            <a:off x="138322" y="1196751"/>
            <a:ext cx="5297774" cy="2656577"/>
          </a:xfrm>
          <a:prstGeom prst="rect">
            <a:avLst/>
          </a:prstGeom>
          <a:solidFill>
            <a:schemeClr val="bg1"/>
          </a:solidFill>
          <a:ln w="6350" cap="flat" cmpd="sng" algn="ctr">
            <a:solidFill>
              <a:schemeClr val="tx1"/>
            </a:solidFill>
            <a:prstDash val="solid"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>
            <a:lvl1pPr marL="0" indent="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1800" kern="1200">
                <a:solidFill>
                  <a:schemeClr val="dk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lrTx/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lrTx/>
              <a:buFont typeface="Wingdings" pitchFamily="2" charset="2"/>
              <a:buChar char="Ø"/>
              <a:defRPr sz="1600" kern="1200">
                <a:solidFill>
                  <a:schemeClr val="dk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lrTx/>
              <a:buFont typeface="Arial" charset="0"/>
              <a:buChar char="–"/>
              <a:defRPr sz="1400" kern="1200">
                <a:solidFill>
                  <a:schemeClr val="dk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1400" kern="1200">
                <a:solidFill>
                  <a:schemeClr val="dk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sz="1100" b="1" dirty="0" smtClean="0"/>
              <a:t>Podstawowe parametry (obecnie)</a:t>
            </a:r>
            <a:r>
              <a:rPr lang="pl-PL" sz="1100" dirty="0" smtClean="0"/>
              <a:t>:  </a:t>
            </a:r>
          </a:p>
          <a:p>
            <a:pPr marL="171450" lvl="0" indent="-171450">
              <a:buFont typeface="Arial" pitchFamily="34" charset="0"/>
              <a:buChar char="•"/>
            </a:pPr>
            <a:r>
              <a:rPr lang="pl-PL" sz="1100" dirty="0" smtClean="0">
                <a:solidFill>
                  <a:schemeClr val="tx1"/>
                </a:solidFill>
              </a:rPr>
              <a:t>linia zelektryfikowana, dwutorowa; </a:t>
            </a:r>
          </a:p>
          <a:p>
            <a:pPr marL="171450" lvl="0" indent="-171450">
              <a:buFont typeface="Arial" pitchFamily="34" charset="0"/>
              <a:buChar char="•"/>
            </a:pPr>
            <a:r>
              <a:rPr lang="pl-PL" sz="1100" dirty="0" smtClean="0">
                <a:solidFill>
                  <a:schemeClr val="tx1"/>
                </a:solidFill>
              </a:rPr>
              <a:t>długość odcinka: </a:t>
            </a:r>
            <a:r>
              <a:rPr lang="pl-PL" sz="1100" b="1" dirty="0" smtClean="0">
                <a:solidFill>
                  <a:schemeClr val="tx1"/>
                </a:solidFill>
              </a:rPr>
              <a:t>31 km;</a:t>
            </a:r>
          </a:p>
          <a:p>
            <a:pPr marL="171450" lvl="0" indent="-171450">
              <a:buFont typeface="Arial" pitchFamily="34" charset="0"/>
              <a:buChar char="•"/>
            </a:pPr>
            <a:r>
              <a:rPr lang="pl-PL" sz="1100" dirty="0" smtClean="0">
                <a:solidFill>
                  <a:schemeClr val="tx1"/>
                </a:solidFill>
              </a:rPr>
              <a:t>prędkości maksymalne:</a:t>
            </a:r>
          </a:p>
          <a:p>
            <a:pPr lvl="0"/>
            <a:endParaRPr lang="pl-PL" sz="1100" dirty="0" smtClean="0"/>
          </a:p>
          <a:p>
            <a:pPr lvl="0"/>
            <a:endParaRPr lang="pl-PL" sz="1100" dirty="0"/>
          </a:p>
          <a:p>
            <a:pPr lvl="0"/>
            <a:endParaRPr lang="pl-PL" sz="1100" dirty="0" smtClean="0"/>
          </a:p>
          <a:p>
            <a:pPr lvl="0"/>
            <a:endParaRPr lang="pl-PL" sz="1100" b="1" dirty="0" smtClean="0"/>
          </a:p>
          <a:p>
            <a:pPr lvl="0"/>
            <a:endParaRPr lang="pl-PL" sz="1100" b="1" dirty="0" smtClean="0"/>
          </a:p>
          <a:p>
            <a:pPr marL="171450" lvl="0" indent="-171450">
              <a:buFont typeface="Arial" pitchFamily="34" charset="0"/>
              <a:buChar char="•"/>
            </a:pPr>
            <a:r>
              <a:rPr lang="pl-PL" sz="1100" dirty="0" smtClean="0"/>
              <a:t>dopuszczalny </a:t>
            </a:r>
            <a:r>
              <a:rPr lang="pl-PL" sz="1100" dirty="0" smtClean="0">
                <a:solidFill>
                  <a:schemeClr val="tx1"/>
                </a:solidFill>
              </a:rPr>
              <a:t>nacisk osi: </a:t>
            </a:r>
            <a:r>
              <a:rPr lang="pl-PL" sz="1100" b="1" dirty="0" smtClean="0">
                <a:solidFill>
                  <a:schemeClr val="tx1"/>
                </a:solidFill>
              </a:rPr>
              <a:t>221 </a:t>
            </a:r>
            <a:r>
              <a:rPr lang="pl-PL" sz="1100" b="1" dirty="0" err="1" smtClean="0">
                <a:solidFill>
                  <a:schemeClr val="tx1"/>
                </a:solidFill>
              </a:rPr>
              <a:t>kN</a:t>
            </a:r>
            <a:r>
              <a:rPr lang="pl-PL" sz="1100" b="1" dirty="0" smtClean="0">
                <a:solidFill>
                  <a:schemeClr val="tx1"/>
                </a:solidFill>
              </a:rPr>
              <a:t>.</a:t>
            </a:r>
            <a:endParaRPr lang="pl-PL" sz="1100" b="1" dirty="0">
              <a:solidFill>
                <a:schemeClr val="tx1"/>
              </a:solidFill>
            </a:endParaRPr>
          </a:p>
        </p:txBody>
      </p:sp>
      <p:sp>
        <p:nvSpPr>
          <p:cNvPr id="9" name="Symbol zastępczy zawartości 3"/>
          <p:cNvSpPr txBox="1">
            <a:spLocks/>
          </p:cNvSpPr>
          <p:nvPr/>
        </p:nvSpPr>
        <p:spPr bwMode="auto">
          <a:xfrm>
            <a:off x="138320" y="4926140"/>
            <a:ext cx="8538136" cy="1584176"/>
          </a:xfrm>
          <a:prstGeom prst="rect">
            <a:avLst/>
          </a:prstGeom>
          <a:ln w="6350" cap="flat" cmpd="sng" algn="ctr">
            <a:solidFill>
              <a:srgbClr val="003366"/>
            </a:solidFill>
            <a:prstDash val="solid"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>
            <a:lvl1pPr marL="0" indent="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1800" kern="1200">
                <a:solidFill>
                  <a:schemeClr val="dk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lrTx/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lrTx/>
              <a:buFont typeface="Wingdings" pitchFamily="2" charset="2"/>
              <a:buChar char="Ø"/>
              <a:defRPr sz="1600" kern="1200">
                <a:solidFill>
                  <a:schemeClr val="dk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lrTx/>
              <a:buFont typeface="Arial" charset="0"/>
              <a:buChar char="–"/>
              <a:defRPr sz="1400" kern="1200">
                <a:solidFill>
                  <a:schemeClr val="dk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1400" kern="1200">
                <a:solidFill>
                  <a:schemeClr val="dk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>
              <a:spcBef>
                <a:spcPct val="0"/>
              </a:spcBef>
              <a:defRPr/>
            </a:pPr>
            <a:r>
              <a:rPr lang="pl-PL" sz="1100" b="1" dirty="0" smtClean="0">
                <a:solidFill>
                  <a:prstClr val="black"/>
                </a:solidFill>
              </a:rPr>
              <a:t>Charakterystyka inwestycji:</a:t>
            </a:r>
          </a:p>
          <a:p>
            <a:pPr>
              <a:defRPr/>
            </a:pPr>
            <a:r>
              <a:rPr lang="pl-PL" sz="1100" dirty="0" smtClean="0">
                <a:solidFill>
                  <a:schemeClr val="tx1"/>
                </a:solidFill>
              </a:rPr>
              <a:t>Celem </a:t>
            </a:r>
            <a:r>
              <a:rPr lang="pl-PL" sz="1100" dirty="0">
                <a:solidFill>
                  <a:schemeClr val="tx1"/>
                </a:solidFill>
              </a:rPr>
              <a:t>prac jest przygotowanie linii 95 </a:t>
            </a:r>
            <a:r>
              <a:rPr lang="pl-PL" sz="1100" b="1" dirty="0">
                <a:solidFill>
                  <a:schemeClr val="tx1"/>
                </a:solidFill>
              </a:rPr>
              <a:t>jako trasy objazdowej </a:t>
            </a:r>
            <a:r>
              <a:rPr lang="pl-PL" sz="1100" dirty="0">
                <a:solidFill>
                  <a:schemeClr val="tx1"/>
                </a:solidFill>
              </a:rPr>
              <a:t>dla inwestycji na </a:t>
            </a:r>
            <a:r>
              <a:rPr lang="pl-PL" sz="1100" dirty="0" smtClean="0">
                <a:solidFill>
                  <a:schemeClr val="tx1"/>
                </a:solidFill>
              </a:rPr>
              <a:t>odcinku </a:t>
            </a:r>
            <a:r>
              <a:rPr lang="pl-PL" sz="1100" dirty="0">
                <a:solidFill>
                  <a:schemeClr val="tx1"/>
                </a:solidFill>
              </a:rPr>
              <a:t>Kraków Główny Towarowy – </a:t>
            </a:r>
            <a:r>
              <a:rPr lang="pl-PL" sz="1100" dirty="0" smtClean="0">
                <a:solidFill>
                  <a:schemeClr val="tx1"/>
                </a:solidFill>
              </a:rPr>
              <a:t>Rudzice (uzupełnienie prac realizowanych w ramach projektu CEF). Ponadto linia stanowi trasę tranzytową dla przewozów towarowych.</a:t>
            </a:r>
            <a:endParaRPr lang="pl-PL" sz="1100" dirty="0">
              <a:solidFill>
                <a:schemeClr val="tx1"/>
              </a:solidFill>
            </a:endParaRPr>
          </a:p>
          <a:p>
            <a:pPr eaLnBrk="1" hangingPunct="1">
              <a:spcBef>
                <a:spcPct val="0"/>
              </a:spcBef>
              <a:defRPr/>
            </a:pPr>
            <a:r>
              <a:rPr lang="pl-PL" sz="1100" b="1" dirty="0">
                <a:solidFill>
                  <a:schemeClr val="bg2">
                    <a:lumMod val="10000"/>
                  </a:schemeClr>
                </a:solidFill>
                <a:ea typeface="Times New Roman"/>
              </a:rPr>
              <a:t>Inwestycja ma charakter odtworzeniowy i zakłada: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pl-PL" sz="1100" dirty="0" smtClean="0">
                <a:solidFill>
                  <a:schemeClr val="tx1"/>
                </a:solidFill>
              </a:rPr>
              <a:t>poprawę stanu technicznego linii;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pl-PL" sz="1100" dirty="0" smtClean="0">
                <a:solidFill>
                  <a:schemeClr val="tx1"/>
                </a:solidFill>
                <a:ea typeface="Times New Roman"/>
              </a:rPr>
              <a:t>zwiększenie płynności prowadzenia ruchu;</a:t>
            </a:r>
            <a:endParaRPr lang="pl-PL" sz="1100" dirty="0">
              <a:solidFill>
                <a:schemeClr val="tx1"/>
              </a:solidFill>
              <a:ea typeface="Times New Roman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pl-PL" sz="1100" dirty="0"/>
              <a:t>zapewnienie korzystnych parametrów technicznych </a:t>
            </a:r>
            <a:r>
              <a:rPr lang="pl-PL" sz="1100" dirty="0" smtClean="0"/>
              <a:t>infrastruktury.</a:t>
            </a:r>
            <a:endParaRPr lang="pl-PL" sz="1200" dirty="0">
              <a:solidFill>
                <a:schemeClr val="tx1"/>
              </a:solidFill>
            </a:endParaRPr>
          </a:p>
        </p:txBody>
      </p:sp>
      <p:graphicFrame>
        <p:nvGraphicFramePr>
          <p:cNvPr id="13" name="Tabela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93313605"/>
              </p:ext>
            </p:extLst>
          </p:nvPr>
        </p:nvGraphicFramePr>
        <p:xfrm>
          <a:off x="378635" y="2039878"/>
          <a:ext cx="2373768" cy="99022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528438"/>
                <a:gridCol w="845330"/>
              </a:tblGrid>
              <a:tr h="281563">
                <a:tc>
                  <a:txBody>
                    <a:bodyPr/>
                    <a:lstStyle/>
                    <a:p>
                      <a:pPr marL="88900" indent="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1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Prędkość</a:t>
                      </a:r>
                      <a:r>
                        <a:rPr lang="pl-PL" sz="1100" baseline="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pl-PL" sz="1100" dirty="0" smtClean="0"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[km/h]</a:t>
                      </a:r>
                      <a:endParaRPr lang="pl-PL" sz="11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% długości</a:t>
                      </a:r>
                      <a:endParaRPr lang="pl-PL" sz="11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/>
                </a:tc>
              </a:tr>
              <a:tr h="163107">
                <a:tc>
                  <a:txBody>
                    <a:bodyPr/>
                    <a:lstStyle/>
                    <a:p>
                      <a:pPr algn="ctr" fontAlgn="b"/>
                      <a:r>
                        <a:rPr lang="pl-PL" sz="11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80</a:t>
                      </a:r>
                      <a:endParaRPr lang="pl-PL" sz="1100" b="1" i="0" u="none" strike="noStrike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l-PL" sz="11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28%</a:t>
                      </a:r>
                      <a:endParaRPr lang="pl-PL" sz="1100" b="0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163107">
                <a:tc>
                  <a:txBody>
                    <a:bodyPr/>
                    <a:lstStyle/>
                    <a:p>
                      <a:pPr algn="ctr" fontAlgn="b"/>
                      <a:r>
                        <a:rPr lang="pl-PL" sz="11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60</a:t>
                      </a:r>
                      <a:endParaRPr lang="pl-PL" sz="1100" b="1" i="0" u="none" strike="noStrike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l-PL" sz="11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28%</a:t>
                      </a:r>
                      <a:endParaRPr lang="pl-PL" sz="1100" b="0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163107">
                <a:tc>
                  <a:txBody>
                    <a:bodyPr/>
                    <a:lstStyle/>
                    <a:p>
                      <a:pPr algn="ctr" fontAlgn="b"/>
                      <a:r>
                        <a:rPr lang="pl-PL" sz="11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50</a:t>
                      </a:r>
                      <a:endParaRPr lang="pl-PL" sz="1100" b="1" i="0" u="none" strike="noStrike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l-PL" sz="11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39%</a:t>
                      </a:r>
                      <a:endParaRPr lang="pl-PL" sz="1100" b="0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163107">
                <a:tc>
                  <a:txBody>
                    <a:bodyPr/>
                    <a:lstStyle/>
                    <a:p>
                      <a:pPr algn="ctr" fontAlgn="b"/>
                      <a:r>
                        <a:rPr lang="pl-PL" sz="11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30</a:t>
                      </a:r>
                      <a:endParaRPr lang="pl-PL" sz="1100" b="1" i="0" u="none" strike="noStrike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l-PL" sz="11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6%</a:t>
                      </a:r>
                      <a:endParaRPr lang="pl-PL" sz="1100" b="0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</a:tr>
            </a:tbl>
          </a:graphicData>
        </a:graphic>
      </p:graphicFrame>
      <p:sp>
        <p:nvSpPr>
          <p:cNvPr id="11" name="Strzałka w dół 10"/>
          <p:cNvSpPr/>
          <p:nvPr/>
        </p:nvSpPr>
        <p:spPr>
          <a:xfrm rot="5400000">
            <a:off x="7947189" y="2114975"/>
            <a:ext cx="234398" cy="936104"/>
          </a:xfrm>
          <a:prstGeom prst="downArrow">
            <a:avLst/>
          </a:prstGeom>
          <a:solidFill>
            <a:srgbClr val="FFFF00"/>
          </a:solidFill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0" name="Symbol zastępczy zawartości 3"/>
          <p:cNvSpPr txBox="1">
            <a:spLocks/>
          </p:cNvSpPr>
          <p:nvPr/>
        </p:nvSpPr>
        <p:spPr bwMode="auto">
          <a:xfrm>
            <a:off x="138321" y="3954322"/>
            <a:ext cx="5297775" cy="864096"/>
          </a:xfrm>
          <a:prstGeom prst="rect">
            <a:avLst/>
          </a:prstGeom>
          <a:solidFill>
            <a:schemeClr val="bg1"/>
          </a:solidFill>
          <a:ln w="6350" cap="flat" cmpd="sng" algn="ctr">
            <a:solidFill>
              <a:schemeClr val="tx1"/>
            </a:solidFill>
            <a:prstDash val="solid"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>
            <a:lvl1pPr marL="0" indent="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1800" kern="1200">
                <a:solidFill>
                  <a:schemeClr val="dk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lrTx/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lrTx/>
              <a:buFont typeface="Wingdings" pitchFamily="2" charset="2"/>
              <a:buChar char="Ø"/>
              <a:defRPr sz="1600" kern="1200">
                <a:solidFill>
                  <a:schemeClr val="dk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lrTx/>
              <a:buFont typeface="Arial" charset="0"/>
              <a:buChar char="–"/>
              <a:defRPr sz="1400" kern="1200">
                <a:solidFill>
                  <a:schemeClr val="dk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1400" kern="1200">
                <a:solidFill>
                  <a:schemeClr val="dk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</a:pPr>
            <a:r>
              <a:rPr lang="pl-PL" sz="1050" b="1" dirty="0"/>
              <a:t>Lata realizacji: </a:t>
            </a:r>
            <a:r>
              <a:rPr lang="pl-PL" sz="1050" dirty="0"/>
              <a:t>2017 – </a:t>
            </a:r>
            <a:r>
              <a:rPr lang="pl-PL" sz="1050" dirty="0" smtClean="0"/>
              <a:t>2018</a:t>
            </a:r>
          </a:p>
          <a:p>
            <a:pPr marL="893763" indent="-893763">
              <a:spcBef>
                <a:spcPts val="0"/>
              </a:spcBef>
            </a:pPr>
            <a:r>
              <a:rPr lang="pl-PL" sz="1050" b="1" dirty="0" smtClean="0"/>
              <a:t>Status projektu: </a:t>
            </a:r>
            <a:r>
              <a:rPr lang="pl-PL" sz="1050" dirty="0" smtClean="0"/>
              <a:t>Trwa realizacja umowy na roboty torowe na odcinku Kraków Batowice – </a:t>
            </a:r>
            <a:r>
              <a:rPr lang="pl-PL" sz="1050" dirty="0" err="1" smtClean="0"/>
              <a:t>Dłubnia</a:t>
            </a:r>
            <a:r>
              <a:rPr lang="pl-PL" sz="1050" dirty="0" smtClean="0"/>
              <a:t> – Kraków Nowa Huta. Rozpoczęcie robót 	związanych z kompleksową przebudową sieci trakcyjnej na odcinku Kraków Batowice – Podłęże planowane w listopadzie 2017 r. </a:t>
            </a:r>
          </a:p>
          <a:p>
            <a:pPr algn="just"/>
            <a:endParaRPr lang="pl-PL" sz="105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66117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Obraz 1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536" t="17447" r="52425" b="54349"/>
          <a:stretch/>
        </p:blipFill>
        <p:spPr>
          <a:xfrm>
            <a:off x="5118606" y="831767"/>
            <a:ext cx="3557851" cy="2560864"/>
          </a:xfrm>
          <a:prstGeom prst="rect">
            <a:avLst/>
          </a:prstGeom>
          <a:ln w="9525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5" name="Tytuł 2"/>
          <p:cNvSpPr txBox="1">
            <a:spLocks/>
          </p:cNvSpPr>
          <p:nvPr/>
        </p:nvSpPr>
        <p:spPr bwMode="auto">
          <a:xfrm>
            <a:off x="2169758" y="26430"/>
            <a:ext cx="6974242" cy="7733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rgbClr val="002060"/>
                </a:solidFill>
                <a:latin typeface="Arial" pitchFamily="34" charset="0"/>
                <a:ea typeface="+mj-ea"/>
                <a:cs typeface="Arial" pitchFamily="34" charset="0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l" fontAlgn="ctr"/>
            <a:r>
              <a:rPr lang="pl-PL" sz="1600" dirty="0" smtClean="0">
                <a:solidFill>
                  <a:schemeClr val="bg1"/>
                </a:solidFill>
              </a:rPr>
              <a:t>Modernizacja linii kolejowej E 30, odcinek Zabrze – Katowice – Kraków, etap </a:t>
            </a:r>
            <a:r>
              <a:rPr lang="pl-PL" sz="1600" dirty="0" err="1" smtClean="0">
                <a:solidFill>
                  <a:schemeClr val="bg1"/>
                </a:solidFill>
              </a:rPr>
              <a:t>IIb</a:t>
            </a:r>
            <a:r>
              <a:rPr lang="pl-PL" sz="1600" dirty="0" smtClean="0">
                <a:solidFill>
                  <a:schemeClr val="bg1"/>
                </a:solidFill>
              </a:rPr>
              <a:t> </a:t>
            </a:r>
            <a:r>
              <a:rPr lang="pl-PL" sz="1200" dirty="0" smtClean="0">
                <a:solidFill>
                  <a:schemeClr val="bg1"/>
                </a:solidFill>
              </a:rPr>
              <a:t>(finansowanie</a:t>
            </a:r>
            <a:r>
              <a:rPr lang="pl-PL" sz="1200" dirty="0">
                <a:solidFill>
                  <a:schemeClr val="bg1"/>
                </a:solidFill>
              </a:rPr>
              <a:t>: </a:t>
            </a:r>
            <a:r>
              <a:rPr lang="pl-PL" sz="1200" dirty="0" smtClean="0">
                <a:solidFill>
                  <a:schemeClr val="bg1"/>
                </a:solidFill>
              </a:rPr>
              <a:t>CEF, wartość projektu: 1 825,7 mln PLN)</a:t>
            </a:r>
            <a:endParaRPr lang="pl-PL" sz="1200" dirty="0">
              <a:solidFill>
                <a:schemeClr val="bg1"/>
              </a:solidFill>
            </a:endParaRPr>
          </a:p>
          <a:p>
            <a:pPr algn="l" fontAlgn="ctr"/>
            <a:endParaRPr lang="pl-PL" sz="1600" dirty="0">
              <a:solidFill>
                <a:schemeClr val="bg1"/>
              </a:solidFill>
            </a:endParaRPr>
          </a:p>
        </p:txBody>
      </p:sp>
      <p:sp>
        <p:nvSpPr>
          <p:cNvPr id="7" name="Symbol zastępczy zawartości 3"/>
          <p:cNvSpPr txBox="1">
            <a:spLocks/>
          </p:cNvSpPr>
          <p:nvPr/>
        </p:nvSpPr>
        <p:spPr bwMode="auto">
          <a:xfrm>
            <a:off x="138322" y="1124744"/>
            <a:ext cx="4865726" cy="2272832"/>
          </a:xfrm>
          <a:prstGeom prst="rect">
            <a:avLst/>
          </a:prstGeom>
          <a:solidFill>
            <a:schemeClr val="bg1"/>
          </a:solidFill>
          <a:ln w="6350" cap="flat" cmpd="sng" algn="ctr">
            <a:solidFill>
              <a:schemeClr val="tx1"/>
            </a:solidFill>
            <a:prstDash val="solid"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>
            <a:lvl1pPr marL="0" indent="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1800" kern="1200">
                <a:solidFill>
                  <a:schemeClr val="dk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lrTx/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lrTx/>
              <a:buFont typeface="Wingdings" pitchFamily="2" charset="2"/>
              <a:buChar char="Ø"/>
              <a:defRPr sz="1600" kern="1200">
                <a:solidFill>
                  <a:schemeClr val="dk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lrTx/>
              <a:buFont typeface="Arial" charset="0"/>
              <a:buChar char="–"/>
              <a:defRPr sz="1400" kern="1200">
                <a:solidFill>
                  <a:schemeClr val="dk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1400" kern="1200">
                <a:solidFill>
                  <a:schemeClr val="dk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sz="1000" b="1" dirty="0" smtClean="0"/>
              <a:t>Podstawowe parametry (obecnie)</a:t>
            </a:r>
            <a:r>
              <a:rPr lang="pl-PL" sz="1000" dirty="0" smtClean="0"/>
              <a:t>:  </a:t>
            </a:r>
          </a:p>
          <a:p>
            <a:pPr marL="171450" lvl="0" indent="-171450">
              <a:buFont typeface="Arial" pitchFamily="34" charset="0"/>
              <a:buChar char="•"/>
            </a:pPr>
            <a:r>
              <a:rPr lang="pl-PL" sz="1000" dirty="0" smtClean="0"/>
              <a:t>linia zelektryfikowana, dwutorowa; </a:t>
            </a:r>
          </a:p>
          <a:p>
            <a:pPr marL="171450" lvl="0" indent="-171450">
              <a:buFont typeface="Arial" pitchFamily="34" charset="0"/>
              <a:buChar char="•"/>
            </a:pPr>
            <a:r>
              <a:rPr lang="pl-PL" sz="1000" dirty="0" smtClean="0"/>
              <a:t>długość odcinka: </a:t>
            </a:r>
            <a:r>
              <a:rPr lang="pl-PL" sz="1000" b="1" dirty="0" smtClean="0">
                <a:solidFill>
                  <a:schemeClr val="tx1"/>
                </a:solidFill>
              </a:rPr>
              <a:t>46 km;</a:t>
            </a:r>
          </a:p>
          <a:p>
            <a:pPr marL="171450" lvl="0" indent="-171450">
              <a:buFont typeface="Arial" pitchFamily="34" charset="0"/>
              <a:buChar char="•"/>
            </a:pPr>
            <a:r>
              <a:rPr lang="pl-PL" sz="1000" dirty="0" smtClean="0"/>
              <a:t>prędkości maksymalne:</a:t>
            </a:r>
          </a:p>
          <a:p>
            <a:pPr lvl="0"/>
            <a:endParaRPr lang="pl-PL" sz="1000" dirty="0" smtClean="0"/>
          </a:p>
          <a:p>
            <a:pPr lvl="0"/>
            <a:endParaRPr lang="pl-PL" sz="1000" dirty="0"/>
          </a:p>
          <a:p>
            <a:pPr lvl="0"/>
            <a:endParaRPr lang="pl-PL" sz="1000" dirty="0" smtClean="0"/>
          </a:p>
          <a:p>
            <a:pPr lvl="0"/>
            <a:endParaRPr lang="pl-PL" sz="1000" b="1" dirty="0" smtClean="0"/>
          </a:p>
          <a:p>
            <a:pPr lvl="0"/>
            <a:endParaRPr lang="pl-PL" sz="1000" b="1" dirty="0" smtClean="0"/>
          </a:p>
          <a:p>
            <a:pPr lvl="0"/>
            <a:endParaRPr lang="pl-PL" sz="1000" b="1" dirty="0" smtClean="0"/>
          </a:p>
          <a:p>
            <a:pPr marL="171450" lvl="0" indent="-171450">
              <a:buFont typeface="Arial" pitchFamily="34" charset="0"/>
              <a:buChar char="•"/>
            </a:pPr>
            <a:endParaRPr lang="pl-PL" sz="1000" dirty="0" smtClean="0"/>
          </a:p>
          <a:p>
            <a:pPr marL="171450" lvl="0" indent="-171450">
              <a:buFont typeface="Arial" pitchFamily="34" charset="0"/>
              <a:buChar char="•"/>
            </a:pPr>
            <a:r>
              <a:rPr lang="pl-PL" sz="1000" dirty="0" smtClean="0"/>
              <a:t>dopuszczalny nacisk osi:</a:t>
            </a:r>
            <a:r>
              <a:rPr lang="pl-PL" sz="1000" dirty="0" smtClean="0">
                <a:solidFill>
                  <a:schemeClr val="tx1"/>
                </a:solidFill>
              </a:rPr>
              <a:t> </a:t>
            </a:r>
            <a:r>
              <a:rPr lang="pl-PL" sz="1000" b="1" dirty="0" smtClean="0">
                <a:solidFill>
                  <a:schemeClr val="tx1"/>
                </a:solidFill>
              </a:rPr>
              <a:t>196/221 </a:t>
            </a:r>
            <a:r>
              <a:rPr lang="pl-PL" sz="1000" b="1" dirty="0" err="1" smtClean="0">
                <a:solidFill>
                  <a:schemeClr val="tx1"/>
                </a:solidFill>
              </a:rPr>
              <a:t>kN</a:t>
            </a:r>
            <a:r>
              <a:rPr lang="pl-PL" sz="1000" b="1" dirty="0" smtClean="0">
                <a:solidFill>
                  <a:schemeClr val="tx1"/>
                </a:solidFill>
              </a:rPr>
              <a:t>.</a:t>
            </a:r>
            <a:endParaRPr lang="pl-PL" sz="1000" b="1" dirty="0">
              <a:solidFill>
                <a:schemeClr val="tx1"/>
              </a:solidFill>
            </a:endParaRPr>
          </a:p>
        </p:txBody>
      </p:sp>
      <p:sp>
        <p:nvSpPr>
          <p:cNvPr id="9" name="Symbol zastępczy zawartości 3"/>
          <p:cNvSpPr txBox="1">
            <a:spLocks/>
          </p:cNvSpPr>
          <p:nvPr/>
        </p:nvSpPr>
        <p:spPr bwMode="auto">
          <a:xfrm>
            <a:off x="138322" y="3938001"/>
            <a:ext cx="8538135" cy="2659351"/>
          </a:xfrm>
          <a:prstGeom prst="rect">
            <a:avLst/>
          </a:prstGeom>
          <a:ln w="6350" cap="flat" cmpd="sng" algn="ctr">
            <a:solidFill>
              <a:srgbClr val="003366"/>
            </a:solidFill>
            <a:prstDash val="solid"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>
            <a:lvl1pPr marL="0" indent="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1800" kern="1200">
                <a:solidFill>
                  <a:schemeClr val="dk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lrTx/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lrTx/>
              <a:buFont typeface="Wingdings" pitchFamily="2" charset="2"/>
              <a:buChar char="Ø"/>
              <a:defRPr sz="1600" kern="1200">
                <a:solidFill>
                  <a:schemeClr val="dk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lrTx/>
              <a:buFont typeface="Arial" charset="0"/>
              <a:buChar char="–"/>
              <a:defRPr sz="1400" kern="1200">
                <a:solidFill>
                  <a:schemeClr val="dk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1400" kern="1200">
                <a:solidFill>
                  <a:schemeClr val="dk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>
              <a:lnSpc>
                <a:spcPct val="114000"/>
              </a:lnSpc>
              <a:spcBef>
                <a:spcPts val="0"/>
              </a:spcBef>
              <a:defRPr/>
            </a:pPr>
            <a:r>
              <a:rPr lang="pl-PL" sz="1050" b="1" dirty="0">
                <a:solidFill>
                  <a:prstClr val="black"/>
                </a:solidFill>
              </a:rPr>
              <a:t>Charakterystyka inwestycji</a:t>
            </a:r>
            <a:r>
              <a:rPr lang="pl-PL" sz="1050" b="1" dirty="0" smtClean="0">
                <a:solidFill>
                  <a:prstClr val="black"/>
                </a:solidFill>
              </a:rPr>
              <a:t>:</a:t>
            </a:r>
          </a:p>
          <a:p>
            <a:pPr lvl="0" eaLnBrk="1" hangingPunct="1">
              <a:lnSpc>
                <a:spcPct val="114000"/>
              </a:lnSpc>
              <a:spcBef>
                <a:spcPts val="0"/>
              </a:spcBef>
              <a:defRPr/>
            </a:pPr>
            <a:r>
              <a:rPr lang="pl-PL" sz="1050" dirty="0" smtClean="0">
                <a:solidFill>
                  <a:prstClr val="black"/>
                </a:solidFill>
              </a:rPr>
              <a:t>Projekt jest kontynuacją inwestycji  pn. Modernizacja</a:t>
            </a:r>
            <a:r>
              <a:rPr lang="pl-PL" sz="1050" dirty="0" smtClean="0"/>
              <a:t> </a:t>
            </a:r>
            <a:r>
              <a:rPr lang="pl-PL" sz="1050" dirty="0"/>
              <a:t>linii kolejowej E 30 na odcinku </a:t>
            </a:r>
            <a:r>
              <a:rPr lang="pl-PL" sz="1050" dirty="0" smtClean="0"/>
              <a:t>Sosnowiec Jęzor – Jaworzno Szczakowa – Kraków Główny Towarowy (Etapy II i </a:t>
            </a:r>
            <a:r>
              <a:rPr lang="pl-PL" sz="1050" dirty="0" err="1" smtClean="0"/>
              <a:t>IIa</a:t>
            </a:r>
            <a:r>
              <a:rPr lang="pl-PL" sz="1050" dirty="0" smtClean="0"/>
              <a:t>) realizowanych w latach 2006-2015.</a:t>
            </a:r>
          </a:p>
          <a:p>
            <a:pPr lvl="0" eaLnBrk="1" hangingPunct="1">
              <a:lnSpc>
                <a:spcPct val="114000"/>
              </a:lnSpc>
              <a:spcBef>
                <a:spcPts val="0"/>
              </a:spcBef>
              <a:defRPr/>
            </a:pPr>
            <a:r>
              <a:rPr lang="pl-PL" sz="1050" b="1" dirty="0" smtClean="0">
                <a:solidFill>
                  <a:prstClr val="black"/>
                </a:solidFill>
              </a:rPr>
              <a:t>Najważniejszymi problemami </a:t>
            </a:r>
            <a:r>
              <a:rPr lang="pl-PL" sz="1050" b="1" dirty="0">
                <a:solidFill>
                  <a:prstClr val="black"/>
                </a:solidFill>
              </a:rPr>
              <a:t>występującym na odcinku objętym inwestycją są:</a:t>
            </a:r>
          </a:p>
          <a:p>
            <a:pPr marL="171450" indent="-171450" eaLnBrk="1" hangingPunct="1">
              <a:lnSpc>
                <a:spcPct val="114000"/>
              </a:lnSpc>
              <a:spcBef>
                <a:spcPts val="0"/>
              </a:spcBef>
              <a:buFont typeface="Arial" panose="020B0604020202020204" pitchFamily="34" charset="0"/>
              <a:buChar char="•"/>
              <a:defRPr/>
            </a:pPr>
            <a:r>
              <a:rPr lang="pl-PL" sz="1050" dirty="0" smtClean="0">
                <a:solidFill>
                  <a:schemeClr val="tx1"/>
                </a:solidFill>
                <a:cs typeface="Times New Roman" pitchFamily="18" charset="0"/>
              </a:rPr>
              <a:t>stan </a:t>
            </a:r>
            <a:r>
              <a:rPr lang="pl-PL" sz="1050" dirty="0">
                <a:solidFill>
                  <a:schemeClr val="tx1"/>
                </a:solidFill>
                <a:cs typeface="Times New Roman" pitchFamily="18" charset="0"/>
              </a:rPr>
              <a:t>techniczny nawierzchni </a:t>
            </a:r>
            <a:r>
              <a:rPr lang="pl-PL" sz="1050" dirty="0" smtClean="0">
                <a:solidFill>
                  <a:schemeClr val="tx1"/>
                </a:solidFill>
                <a:cs typeface="Times New Roman" pitchFamily="18" charset="0"/>
              </a:rPr>
              <a:t>kolejowej oraz </a:t>
            </a:r>
            <a:r>
              <a:rPr lang="pl-PL" sz="1050" dirty="0"/>
              <a:t>przestarzałe urządzenia sterowania ruchem </a:t>
            </a:r>
            <a:r>
              <a:rPr lang="pl-PL" sz="1050" dirty="0" smtClean="0"/>
              <a:t>kolejowym</a:t>
            </a:r>
            <a:r>
              <a:rPr lang="pl-PL" sz="1050" dirty="0" smtClean="0">
                <a:solidFill>
                  <a:schemeClr val="tx1"/>
                </a:solidFill>
                <a:cs typeface="Times New Roman" pitchFamily="18" charset="0"/>
              </a:rPr>
              <a:t> uniemożliwiające </a:t>
            </a:r>
            <a:r>
              <a:rPr lang="pl-PL" sz="1050" dirty="0">
                <a:solidFill>
                  <a:schemeClr val="tx1"/>
                </a:solidFill>
                <a:cs typeface="Times New Roman" pitchFamily="18" charset="0"/>
              </a:rPr>
              <a:t>podniesienie prędkości;</a:t>
            </a:r>
          </a:p>
          <a:p>
            <a:pPr marL="171450" indent="-171450" eaLnBrk="1" hangingPunct="1">
              <a:lnSpc>
                <a:spcPct val="114000"/>
              </a:lnSpc>
              <a:spcBef>
                <a:spcPts val="0"/>
              </a:spcBef>
              <a:buFont typeface="Arial" panose="020B0604020202020204" pitchFamily="34" charset="0"/>
              <a:buChar char="•"/>
              <a:defRPr/>
            </a:pPr>
            <a:r>
              <a:rPr lang="pl-PL" sz="1050" dirty="0" smtClean="0">
                <a:solidFill>
                  <a:schemeClr val="tx1"/>
                </a:solidFill>
                <a:cs typeface="Times New Roman" pitchFamily="18" charset="0"/>
              </a:rPr>
              <a:t>brak </a:t>
            </a:r>
            <a:r>
              <a:rPr lang="pl-PL" sz="1050" dirty="0">
                <a:solidFill>
                  <a:schemeClr val="tx1"/>
                </a:solidFill>
                <a:cs typeface="Times New Roman" pitchFamily="18" charset="0"/>
              </a:rPr>
              <a:t>zapewnienia dopuszczalnego nacisku osi </a:t>
            </a:r>
            <a:r>
              <a:rPr lang="pl-PL" sz="1050" b="1" dirty="0">
                <a:solidFill>
                  <a:schemeClr val="tx1"/>
                </a:solidFill>
                <a:cs typeface="Times New Roman" pitchFamily="18" charset="0"/>
              </a:rPr>
              <a:t>221 </a:t>
            </a:r>
            <a:r>
              <a:rPr lang="pl-PL" sz="1050" b="1" dirty="0" err="1" smtClean="0">
                <a:solidFill>
                  <a:schemeClr val="tx1"/>
                </a:solidFill>
                <a:cs typeface="Times New Roman" pitchFamily="18" charset="0"/>
              </a:rPr>
              <a:t>kN</a:t>
            </a:r>
            <a:r>
              <a:rPr lang="pl-PL" sz="1050" dirty="0">
                <a:solidFill>
                  <a:schemeClr val="tx1"/>
                </a:solidFill>
                <a:cs typeface="Times New Roman" pitchFamily="18" charset="0"/>
              </a:rPr>
              <a:t>.</a:t>
            </a:r>
          </a:p>
          <a:p>
            <a:pPr eaLnBrk="1" hangingPunct="1">
              <a:lnSpc>
                <a:spcPct val="114000"/>
              </a:lnSpc>
              <a:spcBef>
                <a:spcPts val="0"/>
              </a:spcBef>
              <a:defRPr/>
            </a:pPr>
            <a:r>
              <a:rPr lang="pl-PL" sz="1050" b="1" dirty="0">
                <a:solidFill>
                  <a:schemeClr val="bg2">
                    <a:lumMod val="10000"/>
                  </a:schemeClr>
                </a:solidFill>
                <a:ea typeface="Times New Roman"/>
              </a:rPr>
              <a:t>Inwestycja ma charakter modernizacji i zakłada:</a:t>
            </a:r>
          </a:p>
          <a:p>
            <a:pPr marL="171450" indent="-171450">
              <a:lnSpc>
                <a:spcPct val="114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pl-PL" sz="1050" dirty="0" smtClean="0">
                <a:solidFill>
                  <a:schemeClr val="tx1"/>
                </a:solidFill>
              </a:rPr>
              <a:t>podniesienie </a:t>
            </a:r>
            <a:r>
              <a:rPr lang="pl-PL" sz="1050" dirty="0">
                <a:solidFill>
                  <a:schemeClr val="tx1"/>
                </a:solidFill>
              </a:rPr>
              <a:t>parametrów technicznych linii poprzez zwiększenie prędkości pociągów pasażerskich do prędkości </a:t>
            </a:r>
            <a:r>
              <a:rPr lang="pl-PL" sz="1050" b="1" dirty="0">
                <a:solidFill>
                  <a:schemeClr val="tx1"/>
                </a:solidFill>
              </a:rPr>
              <a:t>V=160 km/h </a:t>
            </a:r>
            <a:r>
              <a:rPr lang="pl-PL" sz="1050" b="1" dirty="0" smtClean="0">
                <a:solidFill>
                  <a:schemeClr val="tx1"/>
                </a:solidFill>
              </a:rPr>
              <a:t/>
            </a:r>
            <a:br>
              <a:rPr lang="pl-PL" sz="1050" b="1" dirty="0" smtClean="0">
                <a:solidFill>
                  <a:schemeClr val="tx1"/>
                </a:solidFill>
              </a:rPr>
            </a:br>
            <a:r>
              <a:rPr lang="pl-PL" sz="1050" dirty="0" smtClean="0">
                <a:solidFill>
                  <a:schemeClr val="tx1"/>
                </a:solidFill>
              </a:rPr>
              <a:t>i</a:t>
            </a:r>
            <a:r>
              <a:rPr lang="pl-PL" sz="1050" b="1" dirty="0" smtClean="0">
                <a:solidFill>
                  <a:schemeClr val="tx1"/>
                </a:solidFill>
              </a:rPr>
              <a:t> </a:t>
            </a:r>
            <a:r>
              <a:rPr lang="pl-PL" sz="1050" dirty="0">
                <a:solidFill>
                  <a:schemeClr val="tx1"/>
                </a:solidFill>
              </a:rPr>
              <a:t>towarowych do </a:t>
            </a:r>
            <a:r>
              <a:rPr lang="pl-PL" sz="1050" b="1" dirty="0">
                <a:solidFill>
                  <a:schemeClr val="tx1"/>
                </a:solidFill>
              </a:rPr>
              <a:t>V=120 </a:t>
            </a:r>
            <a:r>
              <a:rPr lang="pl-PL" sz="1050" b="1" dirty="0" smtClean="0">
                <a:solidFill>
                  <a:schemeClr val="tx1"/>
                </a:solidFill>
              </a:rPr>
              <a:t>km/h</a:t>
            </a:r>
            <a:r>
              <a:rPr lang="pl-PL" sz="1050" dirty="0" smtClean="0">
                <a:solidFill>
                  <a:schemeClr val="tx1"/>
                </a:solidFill>
              </a:rPr>
              <a:t>;</a:t>
            </a:r>
          </a:p>
          <a:p>
            <a:pPr marL="171450" indent="-171450">
              <a:lnSpc>
                <a:spcPct val="114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pl-PL" sz="1050" dirty="0" smtClean="0">
                <a:solidFill>
                  <a:schemeClr val="tx1"/>
                </a:solidFill>
              </a:rPr>
              <a:t>dostosowanie </a:t>
            </a:r>
            <a:r>
              <a:rPr lang="pl-PL" sz="1050" dirty="0">
                <a:solidFill>
                  <a:schemeClr val="tx1"/>
                </a:solidFill>
              </a:rPr>
              <a:t>linii do dopuszczalnego nacisku osi </a:t>
            </a:r>
            <a:r>
              <a:rPr lang="pl-PL" sz="1050" b="1" dirty="0">
                <a:solidFill>
                  <a:schemeClr val="tx1"/>
                </a:solidFill>
              </a:rPr>
              <a:t>221 </a:t>
            </a:r>
            <a:r>
              <a:rPr lang="pl-PL" sz="1050" b="1" dirty="0" err="1" smtClean="0">
                <a:solidFill>
                  <a:schemeClr val="tx1"/>
                </a:solidFill>
              </a:rPr>
              <a:t>kN</a:t>
            </a:r>
            <a:r>
              <a:rPr lang="pl-PL" sz="1050" dirty="0" smtClean="0">
                <a:solidFill>
                  <a:schemeClr val="tx1"/>
                </a:solidFill>
              </a:rPr>
              <a:t>; </a:t>
            </a:r>
            <a:endParaRPr lang="pl-PL" sz="1050" dirty="0">
              <a:solidFill>
                <a:schemeClr val="tx1"/>
              </a:solidFill>
            </a:endParaRPr>
          </a:p>
          <a:p>
            <a:pPr marL="171450" indent="-171450">
              <a:lnSpc>
                <a:spcPct val="114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pl-PL" sz="1050" dirty="0">
                <a:solidFill>
                  <a:schemeClr val="tx1"/>
                </a:solidFill>
              </a:rPr>
              <a:t>p</a:t>
            </a:r>
            <a:r>
              <a:rPr lang="pl-PL" sz="1050" dirty="0" smtClean="0">
                <a:solidFill>
                  <a:schemeClr val="tx1"/>
                </a:solidFill>
              </a:rPr>
              <a:t>oprawę </a:t>
            </a:r>
            <a:r>
              <a:rPr lang="pl-PL" sz="1050" dirty="0">
                <a:solidFill>
                  <a:schemeClr val="tx1"/>
                </a:solidFill>
              </a:rPr>
              <a:t>bezpieczeństwa m.in. poprzez budowę wiaduktów drogowych, zastępujących likwidowane przejazdy w poziomie szyn, </a:t>
            </a:r>
            <a:r>
              <a:rPr lang="pl-PL" sz="1050" dirty="0" smtClean="0">
                <a:solidFill>
                  <a:schemeClr val="tx1"/>
                </a:solidFill>
              </a:rPr>
              <a:t>wymianę przestarzałych </a:t>
            </a:r>
            <a:r>
              <a:rPr lang="pl-PL" sz="1050" dirty="0">
                <a:solidFill>
                  <a:schemeClr val="tx1"/>
                </a:solidFill>
              </a:rPr>
              <a:t>urządzeń </a:t>
            </a:r>
            <a:r>
              <a:rPr lang="pl-PL" sz="1050" dirty="0" err="1" smtClean="0">
                <a:solidFill>
                  <a:schemeClr val="tx1"/>
                </a:solidFill>
              </a:rPr>
              <a:t>srk</a:t>
            </a:r>
            <a:r>
              <a:rPr lang="pl-PL" sz="1050" dirty="0" smtClean="0">
                <a:solidFill>
                  <a:schemeClr val="tx1"/>
                </a:solidFill>
              </a:rPr>
              <a:t> </a:t>
            </a:r>
            <a:r>
              <a:rPr lang="pl-PL" sz="1050" dirty="0">
                <a:solidFill>
                  <a:schemeClr val="tx1"/>
                </a:solidFill>
              </a:rPr>
              <a:t>oraz zwiększenie efektywności sterowania ruchem </a:t>
            </a:r>
            <a:r>
              <a:rPr lang="pl-PL" sz="1050" dirty="0" smtClean="0">
                <a:solidFill>
                  <a:schemeClr val="tx1"/>
                </a:solidFill>
              </a:rPr>
              <a:t>kolejowym</a:t>
            </a:r>
            <a:r>
              <a:rPr lang="pl-PL" sz="1050" dirty="0">
                <a:solidFill>
                  <a:schemeClr val="tx1"/>
                </a:solidFill>
              </a:rPr>
              <a:t>.</a:t>
            </a:r>
            <a:endParaRPr lang="pl-PL" sz="1050" dirty="0" smtClean="0">
              <a:solidFill>
                <a:srgbClr val="FF0000"/>
              </a:solidFill>
            </a:endParaRPr>
          </a:p>
        </p:txBody>
      </p:sp>
      <p:graphicFrame>
        <p:nvGraphicFramePr>
          <p:cNvPr id="13" name="Tabela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01171987"/>
              </p:ext>
            </p:extLst>
          </p:nvPr>
        </p:nvGraphicFramePr>
        <p:xfrm>
          <a:off x="395536" y="1896912"/>
          <a:ext cx="2373768" cy="126020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528438"/>
                <a:gridCol w="845330"/>
              </a:tblGrid>
              <a:tr h="281563">
                <a:tc>
                  <a:txBody>
                    <a:bodyPr/>
                    <a:lstStyle/>
                    <a:p>
                      <a:pPr marL="88900" indent="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0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Prędkość</a:t>
                      </a:r>
                      <a:r>
                        <a:rPr lang="pl-PL" sz="1000" baseline="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pl-PL" sz="1000" dirty="0" smtClean="0"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[km/h]</a:t>
                      </a:r>
                      <a:endParaRPr lang="pl-PL" sz="10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% długości</a:t>
                      </a:r>
                      <a:endParaRPr lang="pl-PL" sz="10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/>
                </a:tc>
              </a:tr>
              <a:tr h="163107">
                <a:tc>
                  <a:txBody>
                    <a:bodyPr/>
                    <a:lstStyle/>
                    <a:p>
                      <a:pPr algn="ctr" fontAlgn="b"/>
                      <a:r>
                        <a:rPr lang="pl-PL" sz="1000" b="1" i="0" u="none" strike="noStrike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120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l-PL" sz="10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7%</a:t>
                      </a:r>
                      <a:endParaRPr lang="pl-PL" sz="1000" b="0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163107">
                <a:tc>
                  <a:txBody>
                    <a:bodyPr/>
                    <a:lstStyle/>
                    <a:p>
                      <a:pPr algn="ctr" fontAlgn="b"/>
                      <a:r>
                        <a:rPr lang="pl-PL" sz="10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</a:t>
                      </a:r>
                      <a:endParaRPr lang="pl-PL" sz="1000" b="1" i="0" u="none" strike="noStrike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l-PL" sz="10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10%</a:t>
                      </a:r>
                      <a:endParaRPr lang="pl-PL" sz="1000" b="0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163107">
                <a:tc>
                  <a:txBody>
                    <a:bodyPr/>
                    <a:lstStyle/>
                    <a:p>
                      <a:pPr algn="ctr" fontAlgn="b"/>
                      <a:r>
                        <a:rPr lang="pl-PL" sz="1000" b="1" i="0" u="none" strike="noStrike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</a:t>
                      </a:r>
                      <a:r>
                        <a:rPr lang="pl-PL" sz="10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  <a:endParaRPr lang="pl-PL" sz="1000" b="1" i="0" u="none" strike="noStrike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l-PL" sz="10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5%</a:t>
                      </a:r>
                      <a:endParaRPr lang="pl-PL" sz="1000" b="0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163107">
                <a:tc>
                  <a:txBody>
                    <a:bodyPr/>
                    <a:lstStyle/>
                    <a:p>
                      <a:pPr algn="ctr" fontAlgn="b"/>
                      <a:r>
                        <a:rPr lang="pl-PL" sz="10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80</a:t>
                      </a:r>
                      <a:endParaRPr lang="pl-PL" sz="1000" b="1" i="0" u="none" strike="noStrike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l-PL" sz="10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15%</a:t>
                      </a:r>
                      <a:endParaRPr lang="pl-PL" sz="1000" b="0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163107">
                <a:tc>
                  <a:txBody>
                    <a:bodyPr/>
                    <a:lstStyle/>
                    <a:p>
                      <a:pPr algn="ctr" fontAlgn="b"/>
                      <a:r>
                        <a:rPr lang="pl-PL" sz="10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60-50</a:t>
                      </a:r>
                      <a:endParaRPr lang="pl-PL" sz="1000" b="1" i="0" u="none" strike="noStrike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l-PL" sz="10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60%</a:t>
                      </a:r>
                      <a:endParaRPr lang="pl-PL" sz="1000" b="0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163107">
                <a:tc>
                  <a:txBody>
                    <a:bodyPr/>
                    <a:lstStyle/>
                    <a:p>
                      <a:pPr algn="ctr" fontAlgn="b"/>
                      <a:r>
                        <a:rPr lang="pl-PL" sz="10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40</a:t>
                      </a:r>
                      <a:endParaRPr lang="pl-PL" sz="1000" b="1" i="0" u="none" strike="noStrike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l-PL" sz="10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3%</a:t>
                      </a:r>
                      <a:endParaRPr lang="pl-PL" sz="1000" b="0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</a:tr>
            </a:tbl>
          </a:graphicData>
        </a:graphic>
      </p:graphicFrame>
      <p:sp>
        <p:nvSpPr>
          <p:cNvPr id="11" name="Strzałka w dół 10"/>
          <p:cNvSpPr/>
          <p:nvPr/>
        </p:nvSpPr>
        <p:spPr>
          <a:xfrm rot="915087">
            <a:off x="7139269" y="1200225"/>
            <a:ext cx="234398" cy="936104"/>
          </a:xfrm>
          <a:prstGeom prst="downArrow">
            <a:avLst/>
          </a:prstGeom>
          <a:solidFill>
            <a:srgbClr val="FFFF00"/>
          </a:solidFill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0" name="Strzałka w dół 9"/>
          <p:cNvSpPr/>
          <p:nvPr/>
        </p:nvSpPr>
        <p:spPr>
          <a:xfrm rot="11727273">
            <a:off x="5686947" y="2131451"/>
            <a:ext cx="234398" cy="936104"/>
          </a:xfrm>
          <a:prstGeom prst="downArrow">
            <a:avLst/>
          </a:prstGeom>
          <a:solidFill>
            <a:srgbClr val="FFFF00"/>
          </a:solidFill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2" name="Symbol zastępczy zawartości 3"/>
          <p:cNvSpPr txBox="1">
            <a:spLocks/>
          </p:cNvSpPr>
          <p:nvPr/>
        </p:nvSpPr>
        <p:spPr bwMode="auto">
          <a:xfrm>
            <a:off x="138322" y="3469583"/>
            <a:ext cx="8538136" cy="391466"/>
          </a:xfrm>
          <a:prstGeom prst="rect">
            <a:avLst/>
          </a:prstGeom>
          <a:solidFill>
            <a:schemeClr val="bg1"/>
          </a:solidFill>
          <a:ln w="6350" cap="flat" cmpd="sng" algn="ctr">
            <a:solidFill>
              <a:schemeClr val="tx1"/>
            </a:solidFill>
            <a:prstDash val="solid"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>
            <a:lvl1pPr marL="0" indent="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1800" kern="1200">
                <a:solidFill>
                  <a:schemeClr val="dk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lrTx/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lrTx/>
              <a:buFont typeface="Wingdings" pitchFamily="2" charset="2"/>
              <a:buChar char="Ø"/>
              <a:defRPr sz="1600" kern="1200">
                <a:solidFill>
                  <a:schemeClr val="dk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lrTx/>
              <a:buFont typeface="Arial" charset="0"/>
              <a:buChar char="–"/>
              <a:defRPr sz="1400" kern="1200">
                <a:solidFill>
                  <a:schemeClr val="dk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1400" kern="1200">
                <a:solidFill>
                  <a:schemeClr val="dk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</a:pPr>
            <a:r>
              <a:rPr lang="pl-PL" sz="1000" b="1" dirty="0"/>
              <a:t>Lata realizacji: </a:t>
            </a:r>
            <a:r>
              <a:rPr lang="pl-PL" sz="1000" dirty="0" smtClean="0"/>
              <a:t>2010 </a:t>
            </a:r>
            <a:r>
              <a:rPr lang="pl-PL" sz="1000" dirty="0"/>
              <a:t>– </a:t>
            </a:r>
            <a:r>
              <a:rPr lang="pl-PL" sz="1000" dirty="0" smtClean="0"/>
              <a:t>2020 </a:t>
            </a:r>
            <a:endParaRPr lang="pl-PL" sz="1000" dirty="0"/>
          </a:p>
          <a:p>
            <a:pPr>
              <a:spcBef>
                <a:spcPts val="0"/>
              </a:spcBef>
            </a:pPr>
            <a:r>
              <a:rPr lang="pl-PL" sz="1000" b="1" dirty="0"/>
              <a:t>Status projektu: </a:t>
            </a:r>
            <a:r>
              <a:rPr lang="pl-PL" sz="1000" dirty="0" smtClean="0"/>
              <a:t>trwają prace budowlane w ramach wszystkich 5 kontraktów na </a:t>
            </a:r>
            <a:r>
              <a:rPr lang="pl-PL" sz="1000" dirty="0"/>
              <a:t>roboty, planowane zakończenie robót </a:t>
            </a:r>
            <a:r>
              <a:rPr lang="pl-PL" sz="1000" dirty="0" smtClean="0"/>
              <a:t>IV </a:t>
            </a:r>
            <a:r>
              <a:rPr lang="pl-PL" sz="1000" dirty="0"/>
              <a:t>kwartał </a:t>
            </a:r>
            <a:r>
              <a:rPr lang="pl-PL" sz="1000" dirty="0" smtClean="0"/>
              <a:t>2020 </a:t>
            </a:r>
            <a:r>
              <a:rPr lang="pl-PL" sz="1000" dirty="0"/>
              <a:t>r.</a:t>
            </a:r>
          </a:p>
          <a:p>
            <a:pPr>
              <a:spcBef>
                <a:spcPts val="0"/>
              </a:spcBef>
            </a:pPr>
            <a:r>
              <a:rPr lang="pl-PL" sz="1000" dirty="0" smtClean="0"/>
              <a:t>.</a:t>
            </a:r>
            <a:endParaRPr lang="pl-PL" sz="1000" dirty="0"/>
          </a:p>
        </p:txBody>
      </p:sp>
    </p:spTree>
    <p:extLst>
      <p:ext uri="{BB962C8B-B14F-4D97-AF65-F5344CB8AC3E}">
        <p14:creationId xmlns:p14="http://schemas.microsoft.com/office/powerpoint/2010/main" val="25727885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ytuł 2"/>
          <p:cNvSpPr txBox="1">
            <a:spLocks/>
          </p:cNvSpPr>
          <p:nvPr/>
        </p:nvSpPr>
        <p:spPr bwMode="auto">
          <a:xfrm>
            <a:off x="2169758" y="26430"/>
            <a:ext cx="6974242" cy="7733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rgbClr val="002060"/>
                </a:solidFill>
                <a:latin typeface="Arial" pitchFamily="34" charset="0"/>
                <a:ea typeface="+mj-ea"/>
                <a:cs typeface="Arial" pitchFamily="34" charset="0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l" fontAlgn="ctr"/>
            <a:r>
              <a:rPr lang="pl-PL" sz="1600" dirty="0" smtClean="0">
                <a:solidFill>
                  <a:schemeClr val="bg1"/>
                </a:solidFill>
              </a:rPr>
              <a:t>Modernizacja linii kolejowej E 30, odcinek Zabrze – Katowice – Kraków, etap </a:t>
            </a:r>
            <a:r>
              <a:rPr lang="pl-PL" sz="1600" dirty="0" err="1" smtClean="0">
                <a:solidFill>
                  <a:schemeClr val="bg1"/>
                </a:solidFill>
              </a:rPr>
              <a:t>IIb</a:t>
            </a:r>
            <a:r>
              <a:rPr lang="pl-PL" sz="1600" dirty="0" smtClean="0">
                <a:solidFill>
                  <a:schemeClr val="bg1"/>
                </a:solidFill>
              </a:rPr>
              <a:t> </a:t>
            </a:r>
            <a:r>
              <a:rPr lang="pl-PL" sz="1200" dirty="0" smtClean="0">
                <a:solidFill>
                  <a:schemeClr val="bg1"/>
                </a:solidFill>
              </a:rPr>
              <a:t>(finansowanie</a:t>
            </a:r>
            <a:r>
              <a:rPr lang="pl-PL" sz="1200" dirty="0">
                <a:solidFill>
                  <a:schemeClr val="bg1"/>
                </a:solidFill>
              </a:rPr>
              <a:t>: </a:t>
            </a:r>
            <a:r>
              <a:rPr lang="pl-PL" sz="1200" dirty="0" smtClean="0">
                <a:solidFill>
                  <a:schemeClr val="bg1"/>
                </a:solidFill>
              </a:rPr>
              <a:t>CEF, wartość projektu: 1 825,7 mln PLN)</a:t>
            </a:r>
            <a:endParaRPr lang="pl-PL" sz="1200" dirty="0">
              <a:solidFill>
                <a:schemeClr val="bg1"/>
              </a:solidFill>
            </a:endParaRPr>
          </a:p>
          <a:p>
            <a:pPr algn="l" fontAlgn="ctr"/>
            <a:endParaRPr lang="pl-PL" sz="1600" dirty="0">
              <a:solidFill>
                <a:schemeClr val="bg1"/>
              </a:solidFill>
            </a:endParaRPr>
          </a:p>
        </p:txBody>
      </p:sp>
      <p:sp>
        <p:nvSpPr>
          <p:cNvPr id="9" name="Symbol zastępczy zawartości 3"/>
          <p:cNvSpPr txBox="1">
            <a:spLocks/>
          </p:cNvSpPr>
          <p:nvPr/>
        </p:nvSpPr>
        <p:spPr bwMode="auto">
          <a:xfrm>
            <a:off x="1691680" y="5824179"/>
            <a:ext cx="5976664" cy="504056"/>
          </a:xfrm>
          <a:prstGeom prst="rect">
            <a:avLst/>
          </a:prstGeom>
          <a:ln w="6350" cap="flat" cmpd="sng" algn="ctr">
            <a:solidFill>
              <a:srgbClr val="003366"/>
            </a:solidFill>
            <a:prstDash val="solid"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>
            <a:lvl1pPr marL="0" indent="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1800" kern="1200">
                <a:solidFill>
                  <a:schemeClr val="dk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lrTx/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lrTx/>
              <a:buFont typeface="Wingdings" pitchFamily="2" charset="2"/>
              <a:buChar char="Ø"/>
              <a:defRPr sz="1600" kern="1200">
                <a:solidFill>
                  <a:schemeClr val="dk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lrTx/>
              <a:buFont typeface="Arial" charset="0"/>
              <a:buChar char="–"/>
              <a:defRPr sz="1400" kern="1200">
                <a:solidFill>
                  <a:schemeClr val="dk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1400" kern="1200">
                <a:solidFill>
                  <a:schemeClr val="dk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>
              <a:lnSpc>
                <a:spcPct val="114000"/>
              </a:lnSpc>
              <a:spcBef>
                <a:spcPts val="0"/>
              </a:spcBef>
              <a:defRPr/>
            </a:pPr>
            <a:r>
              <a:rPr lang="pl-PL" sz="2000" b="1" dirty="0" smtClean="0">
                <a:solidFill>
                  <a:schemeClr val="tx1"/>
                </a:solidFill>
              </a:rPr>
              <a:t>Stacja Kraków </a:t>
            </a:r>
            <a:r>
              <a:rPr lang="pl-PL" sz="2000" b="1" dirty="0" err="1" smtClean="0">
                <a:solidFill>
                  <a:schemeClr val="tx1"/>
                </a:solidFill>
              </a:rPr>
              <a:t>Mydlniki</a:t>
            </a:r>
            <a:r>
              <a:rPr lang="pl-PL" sz="2000" b="1" dirty="0" smtClean="0">
                <a:solidFill>
                  <a:schemeClr val="tx1"/>
                </a:solidFill>
              </a:rPr>
              <a:t> w trakcie modernizacji</a:t>
            </a:r>
            <a:endParaRPr lang="pl-PL" sz="2000" b="1" dirty="0" smtClean="0">
              <a:solidFill>
                <a:schemeClr val="tx1"/>
              </a:solidFill>
            </a:endParaRPr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688" y="1196752"/>
            <a:ext cx="5976664" cy="44824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18981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ytuł 2"/>
          <p:cNvSpPr txBox="1">
            <a:spLocks/>
          </p:cNvSpPr>
          <p:nvPr/>
        </p:nvSpPr>
        <p:spPr bwMode="auto">
          <a:xfrm>
            <a:off x="2169758" y="26430"/>
            <a:ext cx="6974242" cy="7733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rgbClr val="002060"/>
                </a:solidFill>
                <a:latin typeface="Arial" pitchFamily="34" charset="0"/>
                <a:ea typeface="+mj-ea"/>
                <a:cs typeface="Arial" pitchFamily="34" charset="0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l" fontAlgn="ctr"/>
            <a:r>
              <a:rPr lang="pl-PL" sz="1600" dirty="0" smtClean="0">
                <a:solidFill>
                  <a:schemeClr val="bg1"/>
                </a:solidFill>
              </a:rPr>
              <a:t>Modernizacja linii kolejowej E 30, odcinek Zabrze – Katowice – Kraków, etap </a:t>
            </a:r>
            <a:r>
              <a:rPr lang="pl-PL" sz="1600" dirty="0" err="1" smtClean="0">
                <a:solidFill>
                  <a:schemeClr val="bg1"/>
                </a:solidFill>
              </a:rPr>
              <a:t>IIb</a:t>
            </a:r>
            <a:r>
              <a:rPr lang="pl-PL" sz="1600" dirty="0" smtClean="0">
                <a:solidFill>
                  <a:schemeClr val="bg1"/>
                </a:solidFill>
              </a:rPr>
              <a:t> </a:t>
            </a:r>
            <a:r>
              <a:rPr lang="pl-PL" sz="1200" dirty="0" smtClean="0">
                <a:solidFill>
                  <a:schemeClr val="bg1"/>
                </a:solidFill>
              </a:rPr>
              <a:t>(finansowanie</a:t>
            </a:r>
            <a:r>
              <a:rPr lang="pl-PL" sz="1200" dirty="0">
                <a:solidFill>
                  <a:schemeClr val="bg1"/>
                </a:solidFill>
              </a:rPr>
              <a:t>: </a:t>
            </a:r>
            <a:r>
              <a:rPr lang="pl-PL" sz="1200" dirty="0" smtClean="0">
                <a:solidFill>
                  <a:schemeClr val="bg1"/>
                </a:solidFill>
              </a:rPr>
              <a:t>CEF, wartość projektu: 1 825,7 mln PLN)</a:t>
            </a:r>
            <a:endParaRPr lang="pl-PL" sz="1200" dirty="0">
              <a:solidFill>
                <a:schemeClr val="bg1"/>
              </a:solidFill>
            </a:endParaRPr>
          </a:p>
          <a:p>
            <a:pPr algn="l" fontAlgn="ctr"/>
            <a:endParaRPr lang="pl-PL" sz="1600" dirty="0">
              <a:solidFill>
                <a:schemeClr val="bg1"/>
              </a:solidFill>
            </a:endParaRPr>
          </a:p>
        </p:txBody>
      </p:sp>
      <p:sp>
        <p:nvSpPr>
          <p:cNvPr id="9" name="Symbol zastępczy zawartości 3"/>
          <p:cNvSpPr txBox="1">
            <a:spLocks/>
          </p:cNvSpPr>
          <p:nvPr/>
        </p:nvSpPr>
        <p:spPr bwMode="auto">
          <a:xfrm>
            <a:off x="532844" y="6022800"/>
            <a:ext cx="7891584" cy="530528"/>
          </a:xfrm>
          <a:prstGeom prst="rect">
            <a:avLst/>
          </a:prstGeom>
          <a:ln w="6350" cap="flat" cmpd="sng" algn="ctr">
            <a:solidFill>
              <a:srgbClr val="003366"/>
            </a:solidFill>
            <a:prstDash val="solid"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>
            <a:lvl1pPr marL="0" indent="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1800" kern="1200">
                <a:solidFill>
                  <a:schemeClr val="dk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lrTx/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lrTx/>
              <a:buFont typeface="Wingdings" pitchFamily="2" charset="2"/>
              <a:buChar char="Ø"/>
              <a:defRPr sz="1600" kern="1200">
                <a:solidFill>
                  <a:schemeClr val="dk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lrTx/>
              <a:buFont typeface="Arial" charset="0"/>
              <a:buChar char="–"/>
              <a:defRPr sz="1400" kern="1200">
                <a:solidFill>
                  <a:schemeClr val="dk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1400" kern="1200">
                <a:solidFill>
                  <a:schemeClr val="dk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>
              <a:lnSpc>
                <a:spcPct val="114000"/>
              </a:lnSpc>
              <a:spcBef>
                <a:spcPts val="0"/>
              </a:spcBef>
              <a:defRPr/>
            </a:pPr>
            <a:r>
              <a:rPr lang="pl-PL" sz="2000" b="1" dirty="0" smtClean="0">
                <a:solidFill>
                  <a:schemeClr val="tx1"/>
                </a:solidFill>
              </a:rPr>
              <a:t>Prace na odcinku </a:t>
            </a:r>
            <a:r>
              <a:rPr lang="pl-PL" sz="2000" b="1" dirty="0" smtClean="0">
                <a:solidFill>
                  <a:schemeClr val="tx1"/>
                </a:solidFill>
              </a:rPr>
              <a:t>Kraków </a:t>
            </a:r>
            <a:r>
              <a:rPr lang="pl-PL" sz="2000" b="1" dirty="0" err="1" smtClean="0">
                <a:solidFill>
                  <a:schemeClr val="tx1"/>
                </a:solidFill>
              </a:rPr>
              <a:t>Mydlniki</a:t>
            </a:r>
            <a:r>
              <a:rPr lang="pl-PL" sz="2000" b="1" dirty="0" smtClean="0">
                <a:solidFill>
                  <a:schemeClr val="tx1"/>
                </a:solidFill>
              </a:rPr>
              <a:t> – Krzeszowice (linia nr 133)</a:t>
            </a:r>
            <a:endParaRPr lang="pl-PL" sz="2000" b="1" dirty="0" smtClean="0">
              <a:solidFill>
                <a:schemeClr val="tx1"/>
              </a:solidFill>
            </a:endParaRPr>
          </a:p>
        </p:txBody>
      </p:sp>
      <p:pic>
        <p:nvPicPr>
          <p:cNvPr id="3" name="Obraz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62763" y="1708026"/>
            <a:ext cx="4764854" cy="3573641"/>
          </a:xfrm>
          <a:prstGeom prst="rect">
            <a:avLst/>
          </a:prstGeom>
        </p:spPr>
      </p:pic>
      <p:pic>
        <p:nvPicPr>
          <p:cNvPr id="4" name="Obraz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265374" y="1702898"/>
            <a:ext cx="4747000" cy="3560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26366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az 7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234" t="19631" r="13166" b="30233"/>
          <a:stretch/>
        </p:blipFill>
        <p:spPr>
          <a:xfrm>
            <a:off x="5055148" y="1109952"/>
            <a:ext cx="3586876" cy="3498560"/>
          </a:xfrm>
          <a:prstGeom prst="rect">
            <a:avLst/>
          </a:prstGeom>
          <a:ln w="9525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7" name="Symbol zastępczy zawartości 3"/>
          <p:cNvSpPr txBox="1">
            <a:spLocks/>
          </p:cNvSpPr>
          <p:nvPr/>
        </p:nvSpPr>
        <p:spPr bwMode="auto">
          <a:xfrm>
            <a:off x="138074" y="1193085"/>
            <a:ext cx="4442315" cy="2016224"/>
          </a:xfrm>
          <a:prstGeom prst="rect">
            <a:avLst/>
          </a:prstGeom>
          <a:solidFill>
            <a:schemeClr val="bg1"/>
          </a:solidFill>
          <a:ln w="6350" cap="flat" cmpd="sng" algn="ctr">
            <a:solidFill>
              <a:schemeClr val="tx1"/>
            </a:solidFill>
            <a:prstDash val="solid"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>
            <a:lvl1pPr marL="0" indent="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1800" kern="1200">
                <a:solidFill>
                  <a:schemeClr val="dk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lrTx/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lrTx/>
              <a:buFont typeface="Wingdings" pitchFamily="2" charset="2"/>
              <a:buChar char="Ø"/>
              <a:defRPr sz="1600" kern="1200">
                <a:solidFill>
                  <a:schemeClr val="dk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lrTx/>
              <a:buFont typeface="Arial" charset="0"/>
              <a:buChar char="–"/>
              <a:defRPr sz="1400" kern="1200">
                <a:solidFill>
                  <a:schemeClr val="dk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1400" kern="1200">
                <a:solidFill>
                  <a:schemeClr val="dk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sz="1100" b="1" dirty="0" smtClean="0"/>
              <a:t>Podstawowe parametry (obecnie)</a:t>
            </a:r>
            <a:r>
              <a:rPr lang="pl-PL" sz="1100" dirty="0" smtClean="0"/>
              <a:t>:  </a:t>
            </a:r>
          </a:p>
          <a:p>
            <a:pPr marL="171450" lvl="0" indent="-171450">
              <a:buFont typeface="Arial" pitchFamily="34" charset="0"/>
              <a:buChar char="•"/>
            </a:pPr>
            <a:r>
              <a:rPr lang="pl-PL" sz="1100" dirty="0" smtClean="0"/>
              <a:t>linia zelektryfikowana, dwutorowa; </a:t>
            </a:r>
          </a:p>
          <a:p>
            <a:pPr marL="171450" lvl="0" indent="-171450">
              <a:buFont typeface="Arial" pitchFamily="34" charset="0"/>
              <a:buChar char="•"/>
            </a:pPr>
            <a:r>
              <a:rPr lang="pl-PL" sz="1100" dirty="0" smtClean="0"/>
              <a:t>długość </a:t>
            </a:r>
            <a:r>
              <a:rPr lang="pl-PL" sz="1100" dirty="0" smtClean="0">
                <a:solidFill>
                  <a:schemeClr val="tx1"/>
                </a:solidFill>
              </a:rPr>
              <a:t>odcinka: </a:t>
            </a:r>
            <a:r>
              <a:rPr lang="pl-PL" sz="1100" b="1" dirty="0" smtClean="0">
                <a:solidFill>
                  <a:schemeClr val="tx1"/>
                </a:solidFill>
              </a:rPr>
              <a:t>72 km;</a:t>
            </a:r>
          </a:p>
          <a:p>
            <a:pPr marL="171450" lvl="0" indent="-171450">
              <a:buFont typeface="Arial" pitchFamily="34" charset="0"/>
              <a:buChar char="•"/>
            </a:pPr>
            <a:r>
              <a:rPr lang="pl-PL" sz="1100" dirty="0" smtClean="0"/>
              <a:t>prędkość maksymalna:</a:t>
            </a:r>
          </a:p>
          <a:p>
            <a:pPr lvl="0"/>
            <a:endParaRPr lang="pl-PL" sz="1100" dirty="0" smtClean="0"/>
          </a:p>
          <a:p>
            <a:pPr marL="171450" lvl="0" indent="-171450">
              <a:buFont typeface="Arial" pitchFamily="34" charset="0"/>
              <a:buChar char="•"/>
            </a:pPr>
            <a:endParaRPr lang="pl-PL" sz="1100" dirty="0"/>
          </a:p>
          <a:p>
            <a:pPr marL="171450" lvl="0" indent="-171450">
              <a:buFont typeface="Arial" pitchFamily="34" charset="0"/>
              <a:buChar char="•"/>
            </a:pPr>
            <a:endParaRPr lang="pl-PL" sz="1100" dirty="0" smtClean="0"/>
          </a:p>
          <a:p>
            <a:pPr lvl="0"/>
            <a:endParaRPr lang="pl-PL" sz="1100" dirty="0" smtClean="0"/>
          </a:p>
          <a:p>
            <a:pPr marL="171450" lvl="0" indent="-171450">
              <a:buFont typeface="Arial" pitchFamily="34" charset="0"/>
              <a:buChar char="•"/>
            </a:pPr>
            <a:r>
              <a:rPr lang="pl-PL" sz="1100" dirty="0" smtClean="0"/>
              <a:t>dopuszczalny nacisk osi:</a:t>
            </a:r>
            <a:r>
              <a:rPr lang="pl-PL" sz="1100" dirty="0" smtClean="0">
                <a:solidFill>
                  <a:schemeClr val="tx1"/>
                </a:solidFill>
              </a:rPr>
              <a:t> </a:t>
            </a:r>
            <a:r>
              <a:rPr lang="pl-PL" sz="1100" b="1" dirty="0" smtClean="0">
                <a:solidFill>
                  <a:schemeClr val="tx1"/>
                </a:solidFill>
              </a:rPr>
              <a:t>221 kN.</a:t>
            </a:r>
            <a:endParaRPr lang="pl-PL" sz="1100" b="1" dirty="0">
              <a:solidFill>
                <a:schemeClr val="tx1"/>
              </a:solidFill>
            </a:endParaRPr>
          </a:p>
        </p:txBody>
      </p:sp>
      <p:sp>
        <p:nvSpPr>
          <p:cNvPr id="9" name="Symbol zastępczy zawartości 3"/>
          <p:cNvSpPr txBox="1">
            <a:spLocks/>
          </p:cNvSpPr>
          <p:nvPr/>
        </p:nvSpPr>
        <p:spPr bwMode="auto">
          <a:xfrm>
            <a:off x="138569" y="4869160"/>
            <a:ext cx="8537888" cy="1872207"/>
          </a:xfrm>
          <a:prstGeom prst="rect">
            <a:avLst/>
          </a:prstGeom>
          <a:ln w="6350" cap="flat" cmpd="sng" algn="ctr">
            <a:solidFill>
              <a:srgbClr val="003366"/>
            </a:solidFill>
            <a:prstDash val="solid"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>
            <a:lvl1pPr marL="0" indent="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1800" kern="1200">
                <a:solidFill>
                  <a:schemeClr val="dk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lrTx/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lrTx/>
              <a:buFont typeface="Wingdings" pitchFamily="2" charset="2"/>
              <a:buChar char="Ø"/>
              <a:defRPr sz="1600" kern="1200">
                <a:solidFill>
                  <a:schemeClr val="dk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lrTx/>
              <a:buFont typeface="Arial" charset="0"/>
              <a:buChar char="–"/>
              <a:defRPr sz="1400" kern="1200">
                <a:solidFill>
                  <a:schemeClr val="dk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1400" kern="1200">
                <a:solidFill>
                  <a:schemeClr val="dk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>
              <a:spcBef>
                <a:spcPct val="0"/>
              </a:spcBef>
              <a:defRPr/>
            </a:pPr>
            <a:r>
              <a:rPr lang="pl-PL" sz="1100" b="1" dirty="0">
                <a:solidFill>
                  <a:prstClr val="black"/>
                </a:solidFill>
              </a:rPr>
              <a:t>Charakterystyka inwestycji</a:t>
            </a:r>
            <a:r>
              <a:rPr lang="pl-PL" sz="1100" b="1" dirty="0" smtClean="0">
                <a:solidFill>
                  <a:prstClr val="black"/>
                </a:solidFill>
              </a:rPr>
              <a:t>:</a:t>
            </a:r>
          </a:p>
          <a:p>
            <a:pPr lvl="0" eaLnBrk="1" hangingPunct="1">
              <a:spcBef>
                <a:spcPct val="0"/>
              </a:spcBef>
              <a:defRPr/>
            </a:pPr>
            <a:r>
              <a:rPr lang="pl-PL" sz="1100" dirty="0" smtClean="0">
                <a:solidFill>
                  <a:prstClr val="black"/>
                </a:solidFill>
              </a:rPr>
              <a:t>Projekt jest kontynuacją rozpoczętej modernizacji linii E 30.</a:t>
            </a:r>
          </a:p>
          <a:p>
            <a:pPr lvl="0" eaLnBrk="1" hangingPunct="1">
              <a:spcBef>
                <a:spcPct val="0"/>
              </a:spcBef>
              <a:defRPr/>
            </a:pPr>
            <a:endParaRPr lang="pl-PL" sz="1100" dirty="0" smtClean="0">
              <a:solidFill>
                <a:prstClr val="black"/>
              </a:solidFill>
            </a:endParaRPr>
          </a:p>
          <a:p>
            <a:pPr eaLnBrk="1" hangingPunct="1">
              <a:spcBef>
                <a:spcPct val="0"/>
              </a:spcBef>
              <a:defRPr/>
            </a:pPr>
            <a:r>
              <a:rPr lang="pl-PL" sz="1100" b="1" dirty="0" smtClean="0">
                <a:solidFill>
                  <a:schemeClr val="bg2">
                    <a:lumMod val="10000"/>
                  </a:schemeClr>
                </a:solidFill>
                <a:ea typeface="Times New Roman"/>
              </a:rPr>
              <a:t>Inwestycja ma charakter modernizacji i zakłada: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pl-PL" sz="1100" dirty="0">
                <a:solidFill>
                  <a:schemeClr val="tx1"/>
                </a:solidFill>
              </a:rPr>
              <a:t>podniesienie dopuszczalnej prędkości dla pociągów pasażerskich do </a:t>
            </a:r>
            <a:r>
              <a:rPr lang="pl-PL" sz="1100" b="1" dirty="0">
                <a:solidFill>
                  <a:schemeClr val="tx1"/>
                </a:solidFill>
              </a:rPr>
              <a:t>160 km/h </a:t>
            </a:r>
            <a:r>
              <a:rPr lang="pl-PL" sz="1100" dirty="0">
                <a:solidFill>
                  <a:schemeClr val="tx1"/>
                </a:solidFill>
              </a:rPr>
              <a:t>oraz do </a:t>
            </a:r>
            <a:r>
              <a:rPr lang="pl-PL" sz="1100" b="1" dirty="0">
                <a:solidFill>
                  <a:schemeClr val="tx1"/>
                </a:solidFill>
              </a:rPr>
              <a:t>120 km/h </a:t>
            </a:r>
            <a:r>
              <a:rPr lang="pl-PL" sz="1100" dirty="0">
                <a:solidFill>
                  <a:schemeClr val="tx1"/>
                </a:solidFill>
              </a:rPr>
              <a:t>dla pociągów towarowych</a:t>
            </a:r>
            <a:r>
              <a:rPr lang="pl-PL" sz="1100" dirty="0" smtClean="0">
                <a:solidFill>
                  <a:schemeClr val="tx1"/>
                </a:solidFill>
              </a:rPr>
              <a:t>;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pl-PL" sz="1100" dirty="0" smtClean="0">
                <a:solidFill>
                  <a:schemeClr val="tx1"/>
                </a:solidFill>
              </a:rPr>
              <a:t>umożliwienie </a:t>
            </a:r>
            <a:r>
              <a:rPr lang="pl-PL" sz="1100" dirty="0">
                <a:solidFill>
                  <a:schemeClr val="tx1"/>
                </a:solidFill>
              </a:rPr>
              <a:t>kursowania pociągów o długości </a:t>
            </a:r>
            <a:r>
              <a:rPr lang="pl-PL" sz="1100" b="1" dirty="0">
                <a:solidFill>
                  <a:schemeClr val="tx1"/>
                </a:solidFill>
              </a:rPr>
              <a:t>740 m</a:t>
            </a:r>
            <a:r>
              <a:rPr lang="pl-PL" sz="1100" dirty="0">
                <a:solidFill>
                  <a:schemeClr val="tx1"/>
                </a:solidFill>
              </a:rPr>
              <a:t>;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pl-PL" sz="1100" dirty="0">
                <a:solidFill>
                  <a:schemeClr val="tx1"/>
                </a:solidFill>
              </a:rPr>
              <a:t>poprawę stanu obiektów infrastruktury obsługi </a:t>
            </a:r>
            <a:r>
              <a:rPr lang="pl-PL" sz="1100" dirty="0" smtClean="0">
                <a:solidFill>
                  <a:schemeClr val="tx1"/>
                </a:solidFill>
              </a:rPr>
              <a:t>podróżnych </a:t>
            </a:r>
            <a:r>
              <a:rPr lang="pl-PL" sz="1100" dirty="0">
                <a:solidFill>
                  <a:schemeClr val="tx1"/>
                </a:solidFill>
              </a:rPr>
              <a:t>oraz dostosowanie jej do obsługi osób o ograniczonej </a:t>
            </a:r>
            <a:r>
              <a:rPr lang="pl-PL" sz="1100" dirty="0" smtClean="0">
                <a:solidFill>
                  <a:schemeClr val="tx1"/>
                </a:solidFill>
              </a:rPr>
              <a:t>mobilności</a:t>
            </a:r>
            <a:r>
              <a:rPr lang="pl-PL" sz="1100" dirty="0">
                <a:solidFill>
                  <a:schemeClr val="tx1"/>
                </a:solidFill>
              </a:rPr>
              <a:t>. </a:t>
            </a:r>
            <a:endParaRPr lang="pl-PL" sz="1100" dirty="0" smtClean="0">
              <a:solidFill>
                <a:schemeClr val="tx1"/>
              </a:solidFill>
            </a:endParaRPr>
          </a:p>
          <a:p>
            <a:r>
              <a:rPr lang="pl-PL" sz="1100" dirty="0">
                <a:solidFill>
                  <a:schemeClr val="tx1"/>
                </a:solidFill>
              </a:rPr>
              <a:t>W</a:t>
            </a:r>
            <a:r>
              <a:rPr lang="pl-PL" sz="1100" dirty="0" smtClean="0">
                <a:solidFill>
                  <a:schemeClr val="tx1"/>
                </a:solidFill>
              </a:rPr>
              <a:t> </a:t>
            </a:r>
            <a:r>
              <a:rPr lang="pl-PL" sz="1100" dirty="0">
                <a:solidFill>
                  <a:schemeClr val="tx1"/>
                </a:solidFill>
              </a:rPr>
              <a:t>efekcie realizacji projektu podniesiono dotychczas dopuszczalną prędkość ze </a:t>
            </a:r>
            <a:r>
              <a:rPr lang="pl-PL" sz="1100" b="1" dirty="0">
                <a:solidFill>
                  <a:schemeClr val="tx1"/>
                </a:solidFill>
              </a:rPr>
              <a:t>120 km/h </a:t>
            </a:r>
            <a:r>
              <a:rPr lang="pl-PL" sz="1100" dirty="0">
                <a:solidFill>
                  <a:schemeClr val="tx1"/>
                </a:solidFill>
              </a:rPr>
              <a:t>na </a:t>
            </a:r>
            <a:r>
              <a:rPr lang="pl-PL" sz="1100" b="1" dirty="0">
                <a:solidFill>
                  <a:schemeClr val="tx1"/>
                </a:solidFill>
              </a:rPr>
              <a:t>160 km/h </a:t>
            </a:r>
            <a:r>
              <a:rPr lang="pl-PL" sz="1100" dirty="0">
                <a:solidFill>
                  <a:schemeClr val="tx1"/>
                </a:solidFill>
              </a:rPr>
              <a:t>dla pociągów pasażerskich na </a:t>
            </a:r>
            <a:r>
              <a:rPr lang="pl-PL" sz="1100" b="1" dirty="0">
                <a:solidFill>
                  <a:schemeClr val="tx1"/>
                </a:solidFill>
              </a:rPr>
              <a:t>77%</a:t>
            </a:r>
            <a:r>
              <a:rPr lang="pl-PL" sz="1100" dirty="0">
                <a:solidFill>
                  <a:schemeClr val="tx1"/>
                </a:solidFill>
              </a:rPr>
              <a:t> długości odcinka Kraków Główny – Tarnów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pl-PL" sz="1100" dirty="0">
              <a:solidFill>
                <a:schemeClr val="tx1"/>
              </a:solidFill>
            </a:endParaRPr>
          </a:p>
        </p:txBody>
      </p:sp>
      <p:graphicFrame>
        <p:nvGraphicFramePr>
          <p:cNvPr id="13" name="Tabela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450680"/>
              </p:ext>
            </p:extLst>
          </p:nvPr>
        </p:nvGraphicFramePr>
        <p:xfrm>
          <a:off x="323528" y="2046174"/>
          <a:ext cx="2373768" cy="81305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528438"/>
                <a:gridCol w="845330"/>
              </a:tblGrid>
              <a:tr h="281563">
                <a:tc>
                  <a:txBody>
                    <a:bodyPr/>
                    <a:lstStyle/>
                    <a:p>
                      <a:pPr marL="88900" indent="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1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Prędkość</a:t>
                      </a:r>
                      <a:r>
                        <a:rPr lang="pl-PL" sz="1100" baseline="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pl-PL" sz="1100" dirty="0" smtClean="0"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[km/h]</a:t>
                      </a:r>
                      <a:endParaRPr lang="pl-PL" sz="11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% długości</a:t>
                      </a:r>
                      <a:endParaRPr lang="pl-PL" sz="11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/>
                </a:tc>
              </a:tr>
              <a:tr h="163107">
                <a:tc>
                  <a:txBody>
                    <a:bodyPr/>
                    <a:lstStyle/>
                    <a:p>
                      <a:pPr algn="ctr" fontAlgn="b"/>
                      <a:r>
                        <a:rPr lang="pl-PL" sz="11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160</a:t>
                      </a:r>
                      <a:endParaRPr lang="pl-PL" sz="1100" b="1" i="0" u="none" strike="noStrike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l-PL" sz="11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93%</a:t>
                      </a:r>
                      <a:endParaRPr lang="pl-PL" sz="1100" b="0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163107">
                <a:tc>
                  <a:txBody>
                    <a:bodyPr/>
                    <a:lstStyle/>
                    <a:p>
                      <a:pPr marL="0" marR="0" lvl="0" indent="0" algn="ctr" defTabSz="6858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11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130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marR="0" lvl="0" indent="0" algn="r" defTabSz="6858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11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2%</a:t>
                      </a:r>
                    </a:p>
                  </a:txBody>
                  <a:tcPr marL="9525" marR="9525" marT="9525" marB="0" anchor="b"/>
                </a:tc>
              </a:tr>
              <a:tr h="163107">
                <a:tc>
                  <a:txBody>
                    <a:bodyPr/>
                    <a:lstStyle/>
                    <a:p>
                      <a:pPr algn="ctr" fontAlgn="b"/>
                      <a:r>
                        <a:rPr lang="pl-PL" sz="11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120</a:t>
                      </a:r>
                      <a:endParaRPr lang="pl-PL" sz="1100" b="1" i="0" u="none" strike="noStrike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marR="0" lvl="0" indent="0" algn="r" defTabSz="6858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11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6%</a:t>
                      </a:r>
                    </a:p>
                  </a:txBody>
                  <a:tcPr marL="9525" marR="9525" marT="9525" marB="0" anchor="b"/>
                </a:tc>
              </a:tr>
            </a:tbl>
          </a:graphicData>
        </a:graphic>
      </p:graphicFrame>
      <p:sp>
        <p:nvSpPr>
          <p:cNvPr id="11" name="Strzałka w dół 10"/>
          <p:cNvSpPr/>
          <p:nvPr/>
        </p:nvSpPr>
        <p:spPr>
          <a:xfrm rot="10800000">
            <a:off x="6731387" y="2741257"/>
            <a:ext cx="234398" cy="936104"/>
          </a:xfrm>
          <a:prstGeom prst="downArrow">
            <a:avLst/>
          </a:prstGeom>
          <a:solidFill>
            <a:srgbClr val="FFFF00"/>
          </a:solidFill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2" name="Tytuł 2"/>
          <p:cNvSpPr txBox="1">
            <a:spLocks/>
          </p:cNvSpPr>
          <p:nvPr/>
        </p:nvSpPr>
        <p:spPr bwMode="auto">
          <a:xfrm>
            <a:off x="2169758" y="149654"/>
            <a:ext cx="6974242" cy="4853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rgbClr val="002060"/>
                </a:solidFill>
                <a:latin typeface="Arial" pitchFamily="34" charset="0"/>
                <a:ea typeface="+mj-ea"/>
                <a:cs typeface="Arial" pitchFamily="34" charset="0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l" fontAlgn="ctr"/>
            <a:r>
              <a:rPr lang="pl-PL" sz="1600" dirty="0">
                <a:solidFill>
                  <a:schemeClr val="bg1"/>
                </a:solidFill>
              </a:rPr>
              <a:t>Modernizacja linii kolejowej E 30/C-E 30, odcinek Kraków – Rzeszów, etap III – Faza </a:t>
            </a:r>
            <a:r>
              <a:rPr lang="pl-PL" sz="1600" dirty="0" smtClean="0">
                <a:solidFill>
                  <a:schemeClr val="bg1"/>
                </a:solidFill>
              </a:rPr>
              <a:t>II </a:t>
            </a:r>
            <a:r>
              <a:rPr lang="pl-PL" sz="1200" dirty="0" smtClean="0">
                <a:solidFill>
                  <a:schemeClr val="bg1"/>
                </a:solidFill>
              </a:rPr>
              <a:t>(finansowanie</a:t>
            </a:r>
            <a:r>
              <a:rPr lang="pl-PL" sz="1200" dirty="0">
                <a:solidFill>
                  <a:schemeClr val="bg1"/>
                </a:solidFill>
              </a:rPr>
              <a:t>: </a:t>
            </a:r>
            <a:r>
              <a:rPr lang="pl-PL" sz="1200" dirty="0" smtClean="0">
                <a:solidFill>
                  <a:schemeClr val="bg1"/>
                </a:solidFill>
              </a:rPr>
              <a:t>POIiŚ, </a:t>
            </a:r>
            <a:r>
              <a:rPr lang="pl-PL" sz="1200" dirty="0">
                <a:solidFill>
                  <a:schemeClr val="bg1"/>
                </a:solidFill>
              </a:rPr>
              <a:t>wartość projektu: </a:t>
            </a:r>
            <a:r>
              <a:rPr lang="pl-PL" sz="1200" dirty="0" smtClean="0">
                <a:solidFill>
                  <a:schemeClr val="bg1"/>
                </a:solidFill>
              </a:rPr>
              <a:t>542,4 </a:t>
            </a:r>
            <a:r>
              <a:rPr lang="pl-PL" sz="1200" dirty="0">
                <a:solidFill>
                  <a:schemeClr val="bg1"/>
                </a:solidFill>
              </a:rPr>
              <a:t>mln </a:t>
            </a:r>
            <a:r>
              <a:rPr lang="pl-PL" sz="1200" dirty="0" smtClean="0">
                <a:solidFill>
                  <a:schemeClr val="bg1"/>
                </a:solidFill>
              </a:rPr>
              <a:t>PLN)</a:t>
            </a:r>
            <a:endParaRPr lang="pl-PL" sz="1200" dirty="0">
              <a:solidFill>
                <a:schemeClr val="bg1"/>
              </a:solidFill>
            </a:endParaRPr>
          </a:p>
          <a:p>
            <a:pPr algn="l" fontAlgn="ctr"/>
            <a:endParaRPr lang="pl-PL" sz="1400" dirty="0">
              <a:solidFill>
                <a:schemeClr val="bg1"/>
              </a:solidFill>
            </a:endParaRPr>
          </a:p>
        </p:txBody>
      </p:sp>
      <p:sp>
        <p:nvSpPr>
          <p:cNvPr id="14" name="Symbol zastępczy zawartości 3"/>
          <p:cNvSpPr txBox="1">
            <a:spLocks/>
          </p:cNvSpPr>
          <p:nvPr/>
        </p:nvSpPr>
        <p:spPr bwMode="auto">
          <a:xfrm>
            <a:off x="138074" y="3453863"/>
            <a:ext cx="4442316" cy="1165758"/>
          </a:xfrm>
          <a:prstGeom prst="rect">
            <a:avLst/>
          </a:prstGeom>
          <a:solidFill>
            <a:schemeClr val="bg1"/>
          </a:solidFill>
          <a:ln w="6350" cap="flat" cmpd="sng" algn="ctr">
            <a:solidFill>
              <a:schemeClr val="tx1"/>
            </a:solidFill>
            <a:prstDash val="solid"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>
            <a:lvl1pPr marL="0" indent="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1800" kern="1200">
                <a:solidFill>
                  <a:schemeClr val="dk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lrTx/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lrTx/>
              <a:buFont typeface="Wingdings" pitchFamily="2" charset="2"/>
              <a:buChar char="Ø"/>
              <a:defRPr sz="1600" kern="1200">
                <a:solidFill>
                  <a:schemeClr val="dk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lrTx/>
              <a:buFont typeface="Arial" charset="0"/>
              <a:buChar char="–"/>
              <a:defRPr sz="1400" kern="1200">
                <a:solidFill>
                  <a:schemeClr val="dk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1400" kern="1200">
                <a:solidFill>
                  <a:schemeClr val="dk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</a:pPr>
            <a:r>
              <a:rPr lang="pl-PL" sz="1100" b="1" dirty="0"/>
              <a:t>Lata realizacji: </a:t>
            </a:r>
            <a:r>
              <a:rPr lang="pl-PL" sz="1100" dirty="0" smtClean="0"/>
              <a:t>2010 </a:t>
            </a:r>
            <a:r>
              <a:rPr lang="pl-PL" sz="1100" dirty="0"/>
              <a:t>– </a:t>
            </a:r>
            <a:r>
              <a:rPr lang="pl-PL" sz="1100" dirty="0" smtClean="0"/>
              <a:t>2018 </a:t>
            </a:r>
            <a:endParaRPr lang="pl-PL" sz="1100" dirty="0"/>
          </a:p>
          <a:p>
            <a:pPr marL="808038" indent="-808038">
              <a:lnSpc>
                <a:spcPct val="114000"/>
              </a:lnSpc>
              <a:spcBef>
                <a:spcPts val="0"/>
              </a:spcBef>
            </a:pPr>
            <a:r>
              <a:rPr lang="pl-PL" sz="1100" b="1" dirty="0"/>
              <a:t>Status projektu: </a:t>
            </a:r>
            <a:r>
              <a:rPr lang="pl-PL" sz="1100" dirty="0" smtClean="0"/>
              <a:t>trwa realizacja kontraktów na </a:t>
            </a:r>
            <a:r>
              <a:rPr lang="pl-PL" sz="1100" dirty="0"/>
              <a:t>roboty </a:t>
            </a:r>
            <a:r>
              <a:rPr lang="pl-PL" sz="1100" dirty="0" smtClean="0"/>
              <a:t>budowlane, planowane </a:t>
            </a:r>
            <a:r>
              <a:rPr lang="pl-PL" sz="1100" dirty="0"/>
              <a:t>zakończenie </a:t>
            </a:r>
            <a:r>
              <a:rPr lang="pl-PL" sz="1100" dirty="0" smtClean="0"/>
              <a:t>robót </a:t>
            </a:r>
            <a:r>
              <a:rPr lang="pl-PL" sz="1100" dirty="0"/>
              <a:t>II kwartał </a:t>
            </a:r>
            <a:r>
              <a:rPr lang="pl-PL" sz="1100" dirty="0" smtClean="0"/>
              <a:t>2018 r.</a:t>
            </a:r>
          </a:p>
          <a:p>
            <a:pPr marL="808038">
              <a:lnSpc>
                <a:spcPct val="114000"/>
              </a:lnSpc>
              <a:spcBef>
                <a:spcPts val="0"/>
              </a:spcBef>
            </a:pPr>
            <a:r>
              <a:rPr lang="pl-PL" sz="1100" dirty="0" smtClean="0"/>
              <a:t>Prędkość 160 km/h na odcinku Kraków – Rzeszów wprowadzono w grudniu 2016 r. </a:t>
            </a:r>
            <a:br>
              <a:rPr lang="pl-PL" sz="1100" dirty="0" smtClean="0"/>
            </a:br>
            <a:r>
              <a:rPr lang="pl-PL" sz="1100" dirty="0" smtClean="0"/>
              <a:t>(od rozkładu jazdy 2016 / 2017).</a:t>
            </a:r>
            <a:endParaRPr lang="pl-PL" sz="1100" dirty="0"/>
          </a:p>
        </p:txBody>
      </p:sp>
    </p:spTree>
    <p:extLst>
      <p:ext uri="{BB962C8B-B14F-4D97-AF65-F5344CB8AC3E}">
        <p14:creationId xmlns:p14="http://schemas.microsoft.com/office/powerpoint/2010/main" val="24189346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ytuł 2"/>
          <p:cNvSpPr txBox="1">
            <a:spLocks/>
          </p:cNvSpPr>
          <p:nvPr/>
        </p:nvSpPr>
        <p:spPr bwMode="auto">
          <a:xfrm>
            <a:off x="2169758" y="149654"/>
            <a:ext cx="6974242" cy="4853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rgbClr val="002060"/>
                </a:solidFill>
                <a:latin typeface="Arial" pitchFamily="34" charset="0"/>
                <a:ea typeface="+mj-ea"/>
                <a:cs typeface="Arial" pitchFamily="34" charset="0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l" fontAlgn="ctr"/>
            <a:r>
              <a:rPr lang="pl-PL" sz="1600" dirty="0">
                <a:solidFill>
                  <a:schemeClr val="bg1"/>
                </a:solidFill>
              </a:rPr>
              <a:t>Modernizacja linii kolejowej E 30/C-E 30, odcinek Kraków – Rzeszów, etap III – Faza </a:t>
            </a:r>
            <a:r>
              <a:rPr lang="pl-PL" sz="1600" dirty="0" smtClean="0">
                <a:solidFill>
                  <a:schemeClr val="bg1"/>
                </a:solidFill>
              </a:rPr>
              <a:t>II </a:t>
            </a:r>
            <a:r>
              <a:rPr lang="pl-PL" sz="1200" dirty="0" smtClean="0">
                <a:solidFill>
                  <a:schemeClr val="bg1"/>
                </a:solidFill>
              </a:rPr>
              <a:t>(finansowanie</a:t>
            </a:r>
            <a:r>
              <a:rPr lang="pl-PL" sz="1200" dirty="0">
                <a:solidFill>
                  <a:schemeClr val="bg1"/>
                </a:solidFill>
              </a:rPr>
              <a:t>: </a:t>
            </a:r>
            <a:r>
              <a:rPr lang="pl-PL" sz="1200" dirty="0" smtClean="0">
                <a:solidFill>
                  <a:schemeClr val="bg1"/>
                </a:solidFill>
              </a:rPr>
              <a:t>POIiŚ, </a:t>
            </a:r>
            <a:r>
              <a:rPr lang="pl-PL" sz="1200" dirty="0">
                <a:solidFill>
                  <a:schemeClr val="bg1"/>
                </a:solidFill>
              </a:rPr>
              <a:t>wartość projektu: </a:t>
            </a:r>
            <a:r>
              <a:rPr lang="pl-PL" sz="1200" dirty="0" smtClean="0">
                <a:solidFill>
                  <a:schemeClr val="bg1"/>
                </a:solidFill>
              </a:rPr>
              <a:t>542,4 </a:t>
            </a:r>
            <a:r>
              <a:rPr lang="pl-PL" sz="1200" dirty="0">
                <a:solidFill>
                  <a:schemeClr val="bg1"/>
                </a:solidFill>
              </a:rPr>
              <a:t>mln </a:t>
            </a:r>
            <a:r>
              <a:rPr lang="pl-PL" sz="1200" dirty="0" smtClean="0">
                <a:solidFill>
                  <a:schemeClr val="bg1"/>
                </a:solidFill>
              </a:rPr>
              <a:t>PLN)</a:t>
            </a:r>
            <a:endParaRPr lang="pl-PL" sz="1200" dirty="0">
              <a:solidFill>
                <a:schemeClr val="bg1"/>
              </a:solidFill>
            </a:endParaRPr>
          </a:p>
          <a:p>
            <a:pPr algn="l" fontAlgn="ctr"/>
            <a:endParaRPr lang="pl-PL" sz="1400" dirty="0">
              <a:solidFill>
                <a:schemeClr val="bg1"/>
              </a:solidFill>
            </a:endParaRPr>
          </a:p>
        </p:txBody>
      </p:sp>
      <p:sp>
        <p:nvSpPr>
          <p:cNvPr id="10" name="Symbol zastępczy zawartości 3"/>
          <p:cNvSpPr txBox="1">
            <a:spLocks/>
          </p:cNvSpPr>
          <p:nvPr/>
        </p:nvSpPr>
        <p:spPr bwMode="auto">
          <a:xfrm>
            <a:off x="539552" y="5949280"/>
            <a:ext cx="7891584" cy="792088"/>
          </a:xfrm>
          <a:prstGeom prst="rect">
            <a:avLst/>
          </a:prstGeom>
          <a:ln w="6350" cap="flat" cmpd="sng" algn="ctr">
            <a:solidFill>
              <a:srgbClr val="003366"/>
            </a:solidFill>
            <a:prstDash val="solid"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>
            <a:lvl1pPr marL="0" indent="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1800" kern="1200">
                <a:solidFill>
                  <a:schemeClr val="dk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lrTx/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lrTx/>
              <a:buFont typeface="Wingdings" pitchFamily="2" charset="2"/>
              <a:buChar char="Ø"/>
              <a:defRPr sz="1600" kern="1200">
                <a:solidFill>
                  <a:schemeClr val="dk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lrTx/>
              <a:buFont typeface="Arial" charset="0"/>
              <a:buChar char="–"/>
              <a:defRPr sz="1400" kern="1200">
                <a:solidFill>
                  <a:schemeClr val="dk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1400" kern="1200">
                <a:solidFill>
                  <a:schemeClr val="dk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>
              <a:lnSpc>
                <a:spcPct val="114000"/>
              </a:lnSpc>
              <a:spcBef>
                <a:spcPts val="0"/>
              </a:spcBef>
              <a:defRPr/>
            </a:pPr>
            <a:r>
              <a:rPr lang="pl-PL" sz="2000" b="1" dirty="0" smtClean="0">
                <a:solidFill>
                  <a:schemeClr val="tx1"/>
                </a:solidFill>
              </a:rPr>
              <a:t>Zmodernizowany fragment linii nr 91 (Tarnów) oraz łącznica (linia nr 609) do linii nr 96 (kierunek Nowy Sącz)</a:t>
            </a:r>
            <a:endParaRPr lang="pl-PL" sz="2000" b="1" dirty="0" smtClean="0">
              <a:solidFill>
                <a:schemeClr val="tx1"/>
              </a:solidFill>
            </a:endParaRPr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4577" y="1218349"/>
            <a:ext cx="6075775" cy="45568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13548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ytuł 2"/>
          <p:cNvSpPr txBox="1">
            <a:spLocks/>
          </p:cNvSpPr>
          <p:nvPr/>
        </p:nvSpPr>
        <p:spPr bwMode="auto">
          <a:xfrm>
            <a:off x="2169758" y="149654"/>
            <a:ext cx="6974242" cy="4853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rgbClr val="002060"/>
                </a:solidFill>
                <a:latin typeface="Arial" pitchFamily="34" charset="0"/>
                <a:ea typeface="+mj-ea"/>
                <a:cs typeface="Arial" pitchFamily="34" charset="0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l" fontAlgn="ctr"/>
            <a:r>
              <a:rPr lang="pl-PL" sz="1600" dirty="0">
                <a:solidFill>
                  <a:schemeClr val="bg1"/>
                </a:solidFill>
              </a:rPr>
              <a:t>Modernizacja linii kolejowej E 30/C-E 30, odcinek Kraków – Rzeszów, etap III – Faza </a:t>
            </a:r>
            <a:r>
              <a:rPr lang="pl-PL" sz="1600" dirty="0" smtClean="0">
                <a:solidFill>
                  <a:schemeClr val="bg1"/>
                </a:solidFill>
              </a:rPr>
              <a:t>II </a:t>
            </a:r>
            <a:r>
              <a:rPr lang="pl-PL" sz="1200" dirty="0" smtClean="0">
                <a:solidFill>
                  <a:schemeClr val="bg1"/>
                </a:solidFill>
              </a:rPr>
              <a:t>(finansowanie</a:t>
            </a:r>
            <a:r>
              <a:rPr lang="pl-PL" sz="1200" dirty="0">
                <a:solidFill>
                  <a:schemeClr val="bg1"/>
                </a:solidFill>
              </a:rPr>
              <a:t>: </a:t>
            </a:r>
            <a:r>
              <a:rPr lang="pl-PL" sz="1200" dirty="0" smtClean="0">
                <a:solidFill>
                  <a:schemeClr val="bg1"/>
                </a:solidFill>
              </a:rPr>
              <a:t>POIiŚ, </a:t>
            </a:r>
            <a:r>
              <a:rPr lang="pl-PL" sz="1200" dirty="0">
                <a:solidFill>
                  <a:schemeClr val="bg1"/>
                </a:solidFill>
              </a:rPr>
              <a:t>wartość projektu: </a:t>
            </a:r>
            <a:r>
              <a:rPr lang="pl-PL" sz="1200" dirty="0" smtClean="0">
                <a:solidFill>
                  <a:schemeClr val="bg1"/>
                </a:solidFill>
              </a:rPr>
              <a:t>542,4 </a:t>
            </a:r>
            <a:r>
              <a:rPr lang="pl-PL" sz="1200" dirty="0">
                <a:solidFill>
                  <a:schemeClr val="bg1"/>
                </a:solidFill>
              </a:rPr>
              <a:t>mln </a:t>
            </a:r>
            <a:r>
              <a:rPr lang="pl-PL" sz="1200" dirty="0" smtClean="0">
                <a:solidFill>
                  <a:schemeClr val="bg1"/>
                </a:solidFill>
              </a:rPr>
              <a:t>PLN)</a:t>
            </a:r>
            <a:endParaRPr lang="pl-PL" sz="1200" dirty="0">
              <a:solidFill>
                <a:schemeClr val="bg1"/>
              </a:solidFill>
            </a:endParaRPr>
          </a:p>
          <a:p>
            <a:pPr algn="l" fontAlgn="ctr"/>
            <a:endParaRPr lang="pl-PL" sz="1400" dirty="0">
              <a:solidFill>
                <a:schemeClr val="bg1"/>
              </a:solidFill>
            </a:endParaRPr>
          </a:p>
        </p:txBody>
      </p:sp>
      <p:sp>
        <p:nvSpPr>
          <p:cNvPr id="10" name="Symbol zastępczy zawartości 3"/>
          <p:cNvSpPr txBox="1">
            <a:spLocks/>
          </p:cNvSpPr>
          <p:nvPr/>
        </p:nvSpPr>
        <p:spPr bwMode="auto">
          <a:xfrm>
            <a:off x="1230952" y="5934981"/>
            <a:ext cx="6682096" cy="576064"/>
          </a:xfrm>
          <a:prstGeom prst="rect">
            <a:avLst/>
          </a:prstGeom>
          <a:ln w="6350" cap="flat" cmpd="sng" algn="ctr">
            <a:solidFill>
              <a:srgbClr val="003366"/>
            </a:solidFill>
            <a:prstDash val="solid"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>
            <a:lvl1pPr marL="0" indent="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1800" kern="1200">
                <a:solidFill>
                  <a:schemeClr val="dk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lrTx/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lrTx/>
              <a:buFont typeface="Wingdings" pitchFamily="2" charset="2"/>
              <a:buChar char="Ø"/>
              <a:defRPr sz="1600" kern="1200">
                <a:solidFill>
                  <a:schemeClr val="dk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lrTx/>
              <a:buFont typeface="Arial" charset="0"/>
              <a:buChar char="–"/>
              <a:defRPr sz="1400" kern="1200">
                <a:solidFill>
                  <a:schemeClr val="dk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1400" kern="1200">
                <a:solidFill>
                  <a:schemeClr val="dk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>
              <a:lnSpc>
                <a:spcPct val="114000"/>
              </a:lnSpc>
              <a:spcBef>
                <a:spcPts val="0"/>
              </a:spcBef>
              <a:defRPr/>
            </a:pPr>
            <a:r>
              <a:rPr lang="pl-PL" sz="2000" b="1" dirty="0" smtClean="0">
                <a:solidFill>
                  <a:schemeClr val="tx1"/>
                </a:solidFill>
              </a:rPr>
              <a:t>Zmodernizowana stacja Brzesko Okocim (linia nr 91)</a:t>
            </a:r>
            <a:endParaRPr lang="pl-PL" sz="2000" b="1" dirty="0" smtClean="0">
              <a:solidFill>
                <a:schemeClr val="tx1"/>
              </a:solidFill>
            </a:endParaRPr>
          </a:p>
        </p:txBody>
      </p:sp>
      <p:pic>
        <p:nvPicPr>
          <p:cNvPr id="3" name="Obraz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4237" y="1269768"/>
            <a:ext cx="5930091" cy="44454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91442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ytuł 2"/>
          <p:cNvSpPr txBox="1">
            <a:spLocks/>
          </p:cNvSpPr>
          <p:nvPr/>
        </p:nvSpPr>
        <p:spPr bwMode="auto">
          <a:xfrm>
            <a:off x="2169758" y="149654"/>
            <a:ext cx="6974242" cy="4853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rgbClr val="002060"/>
                </a:solidFill>
                <a:latin typeface="Arial" pitchFamily="34" charset="0"/>
                <a:ea typeface="+mj-ea"/>
                <a:cs typeface="Arial" pitchFamily="34" charset="0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l" fontAlgn="ctr"/>
            <a:r>
              <a:rPr lang="pl-PL" sz="1600" dirty="0">
                <a:solidFill>
                  <a:schemeClr val="bg1"/>
                </a:solidFill>
              </a:rPr>
              <a:t>Modernizacja linii kolejowej E 30/C-E 30, odcinek Kraków – Rzeszów, etap III – Faza </a:t>
            </a:r>
            <a:r>
              <a:rPr lang="pl-PL" sz="1600" dirty="0" smtClean="0">
                <a:solidFill>
                  <a:schemeClr val="bg1"/>
                </a:solidFill>
              </a:rPr>
              <a:t>II </a:t>
            </a:r>
            <a:r>
              <a:rPr lang="pl-PL" sz="1200" dirty="0" smtClean="0">
                <a:solidFill>
                  <a:schemeClr val="bg1"/>
                </a:solidFill>
              </a:rPr>
              <a:t>(finansowanie</a:t>
            </a:r>
            <a:r>
              <a:rPr lang="pl-PL" sz="1200" dirty="0">
                <a:solidFill>
                  <a:schemeClr val="bg1"/>
                </a:solidFill>
              </a:rPr>
              <a:t>: </a:t>
            </a:r>
            <a:r>
              <a:rPr lang="pl-PL" sz="1200" dirty="0" smtClean="0">
                <a:solidFill>
                  <a:schemeClr val="bg1"/>
                </a:solidFill>
              </a:rPr>
              <a:t>POIiŚ, </a:t>
            </a:r>
            <a:r>
              <a:rPr lang="pl-PL" sz="1200" dirty="0">
                <a:solidFill>
                  <a:schemeClr val="bg1"/>
                </a:solidFill>
              </a:rPr>
              <a:t>wartość projektu: </a:t>
            </a:r>
            <a:r>
              <a:rPr lang="pl-PL" sz="1200" dirty="0" smtClean="0">
                <a:solidFill>
                  <a:schemeClr val="bg1"/>
                </a:solidFill>
              </a:rPr>
              <a:t>542,4 </a:t>
            </a:r>
            <a:r>
              <a:rPr lang="pl-PL" sz="1200" dirty="0">
                <a:solidFill>
                  <a:schemeClr val="bg1"/>
                </a:solidFill>
              </a:rPr>
              <a:t>mln </a:t>
            </a:r>
            <a:r>
              <a:rPr lang="pl-PL" sz="1200" dirty="0" smtClean="0">
                <a:solidFill>
                  <a:schemeClr val="bg1"/>
                </a:solidFill>
              </a:rPr>
              <a:t>PLN)</a:t>
            </a:r>
            <a:endParaRPr lang="pl-PL" sz="1200" dirty="0">
              <a:solidFill>
                <a:schemeClr val="bg1"/>
              </a:solidFill>
            </a:endParaRPr>
          </a:p>
          <a:p>
            <a:pPr algn="l" fontAlgn="ctr"/>
            <a:endParaRPr lang="pl-PL" sz="1400" dirty="0">
              <a:solidFill>
                <a:schemeClr val="bg1"/>
              </a:solidFill>
            </a:endParaRPr>
          </a:p>
        </p:txBody>
      </p:sp>
      <p:sp>
        <p:nvSpPr>
          <p:cNvPr id="10" name="Symbol zastępczy zawartości 3"/>
          <p:cNvSpPr txBox="1">
            <a:spLocks/>
          </p:cNvSpPr>
          <p:nvPr/>
        </p:nvSpPr>
        <p:spPr bwMode="auto">
          <a:xfrm>
            <a:off x="1749348" y="5949280"/>
            <a:ext cx="5645304" cy="576064"/>
          </a:xfrm>
          <a:prstGeom prst="rect">
            <a:avLst/>
          </a:prstGeom>
          <a:ln w="6350" cap="flat" cmpd="sng" algn="ctr">
            <a:solidFill>
              <a:srgbClr val="003366"/>
            </a:solidFill>
            <a:prstDash val="solid"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>
            <a:lvl1pPr marL="0" indent="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1800" kern="1200">
                <a:solidFill>
                  <a:schemeClr val="dk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lrTx/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lrTx/>
              <a:buFont typeface="Wingdings" pitchFamily="2" charset="2"/>
              <a:buChar char="Ø"/>
              <a:defRPr sz="1600" kern="1200">
                <a:solidFill>
                  <a:schemeClr val="dk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lrTx/>
              <a:buFont typeface="Arial" charset="0"/>
              <a:buChar char="–"/>
              <a:defRPr sz="1400" kern="1200">
                <a:solidFill>
                  <a:schemeClr val="dk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1400" kern="1200">
                <a:solidFill>
                  <a:schemeClr val="dk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>
              <a:lnSpc>
                <a:spcPct val="114000"/>
              </a:lnSpc>
              <a:spcBef>
                <a:spcPts val="0"/>
              </a:spcBef>
              <a:defRPr/>
            </a:pPr>
            <a:r>
              <a:rPr lang="pl-PL" sz="2000" b="1" dirty="0" smtClean="0">
                <a:solidFill>
                  <a:schemeClr val="tx1"/>
                </a:solidFill>
              </a:rPr>
              <a:t>Szlak Bochnia - Brzesko Okocim (linia nr 91)</a:t>
            </a:r>
            <a:endParaRPr lang="pl-PL" sz="2000" b="1" dirty="0" smtClean="0">
              <a:solidFill>
                <a:schemeClr val="tx1"/>
              </a:solidFill>
            </a:endParaRPr>
          </a:p>
        </p:txBody>
      </p:sp>
      <p:pic>
        <p:nvPicPr>
          <p:cNvPr id="5" name="Obraz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4597" y="1196752"/>
            <a:ext cx="6194806" cy="46405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8969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az 7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37" t="28137" r="45363" b="39419"/>
          <a:stretch/>
        </p:blipFill>
        <p:spPr>
          <a:xfrm>
            <a:off x="5220072" y="870950"/>
            <a:ext cx="3730286" cy="2326158"/>
          </a:xfrm>
          <a:prstGeom prst="rect">
            <a:avLst/>
          </a:prstGeom>
          <a:ln w="9525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5" name="Tytuł 2"/>
          <p:cNvSpPr txBox="1">
            <a:spLocks/>
          </p:cNvSpPr>
          <p:nvPr/>
        </p:nvSpPr>
        <p:spPr bwMode="auto">
          <a:xfrm>
            <a:off x="2169758" y="50289"/>
            <a:ext cx="6974242" cy="4853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rgbClr val="002060"/>
                </a:solidFill>
                <a:latin typeface="Arial" pitchFamily="34" charset="0"/>
                <a:ea typeface="+mj-ea"/>
                <a:cs typeface="Arial" pitchFamily="34" charset="0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l" fontAlgn="ctr"/>
            <a:r>
              <a:rPr lang="pl-PL" sz="1600" dirty="0">
                <a:solidFill>
                  <a:schemeClr val="bg1"/>
                </a:solidFill>
              </a:rPr>
              <a:t>Budowa łącznicy kolejowej Kraków Zabłocie – Kraków </a:t>
            </a:r>
            <a:r>
              <a:rPr lang="pl-PL" sz="1600" dirty="0" smtClean="0">
                <a:solidFill>
                  <a:schemeClr val="bg1"/>
                </a:solidFill>
              </a:rPr>
              <a:t>Krzemionki</a:t>
            </a:r>
          </a:p>
          <a:p>
            <a:pPr lvl="0" algn="l" fontAlgn="ctr"/>
            <a:r>
              <a:rPr lang="pl-PL" sz="1200" dirty="0">
                <a:solidFill>
                  <a:prstClr val="white"/>
                </a:solidFill>
                <a:ea typeface="+mn-ea"/>
              </a:rPr>
              <a:t>(finansowanie: </a:t>
            </a:r>
            <a:r>
              <a:rPr lang="pl-PL" sz="1200" dirty="0" smtClean="0">
                <a:solidFill>
                  <a:prstClr val="white"/>
                </a:solidFill>
                <a:ea typeface="+mn-ea"/>
              </a:rPr>
              <a:t>POIiŚ,</a:t>
            </a:r>
            <a:r>
              <a:rPr lang="pl-PL" sz="1200" dirty="0" smtClean="0">
                <a:solidFill>
                  <a:schemeClr val="bg1"/>
                </a:solidFill>
              </a:rPr>
              <a:t> </a:t>
            </a:r>
            <a:r>
              <a:rPr lang="pl-PL" sz="1200" dirty="0">
                <a:solidFill>
                  <a:schemeClr val="bg1"/>
                </a:solidFill>
              </a:rPr>
              <a:t>wartość projektu: </a:t>
            </a:r>
            <a:r>
              <a:rPr lang="pl-PL" sz="1200" dirty="0" smtClean="0">
                <a:solidFill>
                  <a:schemeClr val="bg1"/>
                </a:solidFill>
              </a:rPr>
              <a:t>327,2 </a:t>
            </a:r>
            <a:r>
              <a:rPr lang="pl-PL" sz="1200" dirty="0">
                <a:solidFill>
                  <a:schemeClr val="bg1"/>
                </a:solidFill>
              </a:rPr>
              <a:t>mln </a:t>
            </a:r>
            <a:r>
              <a:rPr lang="pl-PL" sz="1200" dirty="0" smtClean="0">
                <a:solidFill>
                  <a:schemeClr val="bg1"/>
                </a:solidFill>
              </a:rPr>
              <a:t>PLN)</a:t>
            </a:r>
            <a:endParaRPr lang="pl-PL" sz="1200" dirty="0">
              <a:solidFill>
                <a:prstClr val="white"/>
              </a:solidFill>
              <a:ea typeface="+mn-ea"/>
            </a:endParaRPr>
          </a:p>
        </p:txBody>
      </p:sp>
      <p:sp>
        <p:nvSpPr>
          <p:cNvPr id="7" name="Symbol zastępczy zawartości 3"/>
          <p:cNvSpPr txBox="1">
            <a:spLocks/>
          </p:cNvSpPr>
          <p:nvPr/>
        </p:nvSpPr>
        <p:spPr bwMode="auto">
          <a:xfrm>
            <a:off x="138321" y="1606448"/>
            <a:ext cx="4937734" cy="1440161"/>
          </a:xfrm>
          <a:prstGeom prst="rect">
            <a:avLst/>
          </a:prstGeom>
          <a:solidFill>
            <a:schemeClr val="bg1"/>
          </a:solidFill>
          <a:ln w="6350" cap="flat" cmpd="sng" algn="ctr">
            <a:solidFill>
              <a:schemeClr val="tx1"/>
            </a:solidFill>
            <a:prstDash val="solid"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>
            <a:lvl1pPr marL="0" indent="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1800" kern="1200">
                <a:solidFill>
                  <a:schemeClr val="dk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lrTx/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lrTx/>
              <a:buFont typeface="Wingdings" pitchFamily="2" charset="2"/>
              <a:buChar char="Ø"/>
              <a:defRPr sz="1600" kern="1200">
                <a:solidFill>
                  <a:schemeClr val="dk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lrTx/>
              <a:buFont typeface="Arial" charset="0"/>
              <a:buChar char="–"/>
              <a:defRPr sz="1400" kern="1200">
                <a:solidFill>
                  <a:schemeClr val="dk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1400" kern="1200">
                <a:solidFill>
                  <a:schemeClr val="dk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sz="1100" b="1" dirty="0" smtClean="0"/>
              <a:t>Podstawowe parametry inwestycji</a:t>
            </a:r>
            <a:r>
              <a:rPr lang="pl-PL" sz="1100" dirty="0" smtClean="0"/>
              <a:t>:  </a:t>
            </a:r>
          </a:p>
          <a:p>
            <a:pPr marL="171450" lvl="0" indent="-171450">
              <a:buFont typeface="Arial" pitchFamily="34" charset="0"/>
              <a:buChar char="•"/>
            </a:pPr>
            <a:r>
              <a:rPr lang="pl-PL" sz="1100" dirty="0" smtClean="0"/>
              <a:t>linia zelektryfikowana, dwutorowa; </a:t>
            </a:r>
          </a:p>
          <a:p>
            <a:pPr marL="171450" lvl="0" indent="-171450">
              <a:buFont typeface="Arial" pitchFamily="34" charset="0"/>
              <a:buChar char="•"/>
            </a:pPr>
            <a:r>
              <a:rPr lang="pl-PL" sz="1100" dirty="0" smtClean="0"/>
              <a:t>długość : 2 </a:t>
            </a:r>
            <a:r>
              <a:rPr lang="pl-PL" sz="1100" dirty="0"/>
              <a:t>nowe tory o łącznej długości </a:t>
            </a:r>
            <a:r>
              <a:rPr lang="pl-PL" sz="1100" b="1" dirty="0"/>
              <a:t>2,6 km </a:t>
            </a:r>
            <a:r>
              <a:rPr lang="pl-PL" sz="1100" dirty="0" smtClean="0"/>
              <a:t/>
            </a:r>
            <a:br>
              <a:rPr lang="pl-PL" sz="1100" dirty="0" smtClean="0"/>
            </a:br>
            <a:r>
              <a:rPr lang="pl-PL" sz="1100" dirty="0" smtClean="0"/>
              <a:t>(</a:t>
            </a:r>
            <a:r>
              <a:rPr lang="pl-PL" sz="1100" dirty="0"/>
              <a:t>tor nr 1 – 1,2 km i tor nr 2 – 1,4 km</a:t>
            </a:r>
            <a:r>
              <a:rPr lang="pl-PL" sz="1100" dirty="0" smtClean="0"/>
              <a:t>);</a:t>
            </a:r>
            <a:r>
              <a:rPr lang="pl-PL" sz="1100" dirty="0"/>
              <a:t> </a:t>
            </a:r>
            <a:endParaRPr lang="pl-PL" sz="1100" dirty="0" smtClean="0"/>
          </a:p>
          <a:p>
            <a:pPr marL="171450" indent="-171450">
              <a:buFont typeface="Arial" pitchFamily="34" charset="0"/>
              <a:buChar char="•"/>
            </a:pPr>
            <a:r>
              <a:rPr lang="pl-PL" sz="1100" dirty="0" smtClean="0"/>
              <a:t>prędkości maksymalne: </a:t>
            </a:r>
            <a:r>
              <a:rPr lang="pl-PL" sz="1100" b="1" dirty="0" smtClean="0"/>
              <a:t>80</a:t>
            </a:r>
            <a:r>
              <a:rPr lang="pl-PL" sz="1100" dirty="0" smtClean="0"/>
              <a:t> </a:t>
            </a:r>
            <a:r>
              <a:rPr lang="pl-PL" sz="1100" b="1" dirty="0" smtClean="0">
                <a:solidFill>
                  <a:schemeClr val="tx1"/>
                </a:solidFill>
              </a:rPr>
              <a:t>km/h;</a:t>
            </a:r>
            <a:endParaRPr lang="pl-PL" sz="1100" b="1" dirty="0">
              <a:solidFill>
                <a:schemeClr val="tx1"/>
              </a:solidFill>
            </a:endParaRPr>
          </a:p>
          <a:p>
            <a:pPr marL="171450" lvl="0" indent="-171450">
              <a:buFont typeface="Arial" pitchFamily="34" charset="0"/>
              <a:buChar char="•"/>
            </a:pPr>
            <a:r>
              <a:rPr lang="pl-PL" sz="1100" dirty="0" smtClean="0"/>
              <a:t>dopuszczalny nacisk osi:</a:t>
            </a:r>
            <a:r>
              <a:rPr lang="pl-PL" sz="1100" dirty="0" smtClean="0">
                <a:solidFill>
                  <a:schemeClr val="tx1"/>
                </a:solidFill>
              </a:rPr>
              <a:t> </a:t>
            </a:r>
            <a:r>
              <a:rPr lang="pl-PL" sz="1100" b="1" dirty="0" smtClean="0">
                <a:solidFill>
                  <a:schemeClr val="tx1"/>
                </a:solidFill>
              </a:rPr>
              <a:t>221 </a:t>
            </a:r>
            <a:r>
              <a:rPr lang="pl-PL" sz="1100" b="1" dirty="0" err="1" smtClean="0">
                <a:solidFill>
                  <a:schemeClr val="tx1"/>
                </a:solidFill>
              </a:rPr>
              <a:t>kN</a:t>
            </a:r>
            <a:r>
              <a:rPr lang="pl-PL" sz="1100" b="1" dirty="0" smtClean="0">
                <a:solidFill>
                  <a:schemeClr val="tx1"/>
                </a:solidFill>
              </a:rPr>
              <a:t>.</a:t>
            </a:r>
            <a:endParaRPr lang="pl-PL" sz="1100" b="1" dirty="0">
              <a:solidFill>
                <a:schemeClr val="tx1"/>
              </a:solidFill>
            </a:endParaRPr>
          </a:p>
        </p:txBody>
      </p:sp>
      <p:sp>
        <p:nvSpPr>
          <p:cNvPr id="9" name="Symbol zastępczy zawartości 3"/>
          <p:cNvSpPr txBox="1">
            <a:spLocks/>
          </p:cNvSpPr>
          <p:nvPr/>
        </p:nvSpPr>
        <p:spPr bwMode="auto">
          <a:xfrm>
            <a:off x="138321" y="4019858"/>
            <a:ext cx="4937735" cy="2217454"/>
          </a:xfrm>
          <a:prstGeom prst="rect">
            <a:avLst/>
          </a:prstGeom>
          <a:ln w="6350" cap="flat" cmpd="sng" algn="ctr">
            <a:solidFill>
              <a:srgbClr val="003366"/>
            </a:solidFill>
            <a:prstDash val="solid"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>
            <a:lvl1pPr marL="0" indent="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1800" kern="1200">
                <a:solidFill>
                  <a:schemeClr val="dk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lrTx/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lrTx/>
              <a:buFont typeface="Wingdings" pitchFamily="2" charset="2"/>
              <a:buChar char="Ø"/>
              <a:defRPr sz="1600" kern="1200">
                <a:solidFill>
                  <a:schemeClr val="dk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lrTx/>
              <a:buFont typeface="Arial" charset="0"/>
              <a:buChar char="–"/>
              <a:defRPr sz="1400" kern="1200">
                <a:solidFill>
                  <a:schemeClr val="dk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1400" kern="1200">
                <a:solidFill>
                  <a:schemeClr val="dk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>
              <a:spcBef>
                <a:spcPct val="0"/>
              </a:spcBef>
              <a:defRPr/>
            </a:pPr>
            <a:r>
              <a:rPr lang="pl-PL" sz="1100" b="1" dirty="0">
                <a:solidFill>
                  <a:prstClr val="black"/>
                </a:solidFill>
              </a:rPr>
              <a:t>Charakterystyka inwestycji</a:t>
            </a:r>
            <a:r>
              <a:rPr lang="pl-PL" sz="1100" b="1" dirty="0" smtClean="0">
                <a:solidFill>
                  <a:prstClr val="black"/>
                </a:solidFill>
              </a:rPr>
              <a:t>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pl-PL" sz="1100" dirty="0" smtClean="0">
                <a:solidFill>
                  <a:schemeClr val="tx1"/>
                </a:solidFill>
                <a:ea typeface="Times New Roman"/>
              </a:rPr>
              <a:t>nowa linia łącząca Kraków Zabłocie (l.k. 91) </a:t>
            </a:r>
            <a:r>
              <a:rPr lang="pl-PL" sz="1100" dirty="0">
                <a:solidFill>
                  <a:schemeClr val="tx1"/>
                </a:solidFill>
                <a:ea typeface="Times New Roman"/>
              </a:rPr>
              <a:t>i Kraków </a:t>
            </a:r>
            <a:r>
              <a:rPr lang="pl-PL" sz="1100" dirty="0" smtClean="0">
                <a:solidFill>
                  <a:schemeClr val="tx1"/>
                </a:solidFill>
                <a:ea typeface="Times New Roman"/>
              </a:rPr>
              <a:t>Krzemionki (l.k. 94);</a:t>
            </a:r>
            <a:endParaRPr lang="pl-PL" sz="1100" dirty="0">
              <a:solidFill>
                <a:schemeClr val="tx1"/>
              </a:solidFill>
              <a:ea typeface="Times New Roman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pl-PL" sz="1100" dirty="0">
                <a:solidFill>
                  <a:schemeClr val="tx1"/>
                </a:solidFill>
                <a:ea typeface="Times New Roman"/>
              </a:rPr>
              <a:t>umożliwi szybszy przejazd z Krakowa Głównego do </a:t>
            </a:r>
            <a:r>
              <a:rPr lang="pl-PL" sz="1100" dirty="0" smtClean="0">
                <a:solidFill>
                  <a:schemeClr val="tx1"/>
                </a:solidFill>
                <a:ea typeface="Times New Roman"/>
              </a:rPr>
              <a:t>Skawiny, </a:t>
            </a:r>
            <a:r>
              <a:rPr lang="pl-PL" sz="1100" dirty="0">
                <a:solidFill>
                  <a:schemeClr val="tx1"/>
                </a:solidFill>
                <a:ea typeface="Times New Roman"/>
              </a:rPr>
              <a:t>Zakopanego oraz Oświęcimia bez </a:t>
            </a:r>
            <a:r>
              <a:rPr lang="pl-PL" sz="1100" dirty="0" smtClean="0">
                <a:solidFill>
                  <a:schemeClr val="tx1"/>
                </a:solidFill>
                <a:ea typeface="Times New Roman"/>
              </a:rPr>
              <a:t>zmiany czoła pociągu na stacji Kraków Płaszów.</a:t>
            </a:r>
            <a:endParaRPr lang="pl-PL" sz="1100" dirty="0">
              <a:solidFill>
                <a:schemeClr val="tx1"/>
              </a:solidFill>
              <a:ea typeface="Times New Roman"/>
            </a:endParaRPr>
          </a:p>
          <a:p>
            <a:pPr eaLnBrk="1" hangingPunct="1">
              <a:spcBef>
                <a:spcPct val="0"/>
              </a:spcBef>
              <a:defRPr/>
            </a:pPr>
            <a:r>
              <a:rPr lang="pl-PL" sz="1100" b="1" dirty="0" smtClean="0">
                <a:solidFill>
                  <a:schemeClr val="bg2">
                    <a:lumMod val="10000"/>
                  </a:schemeClr>
                </a:solidFill>
                <a:ea typeface="Times New Roman"/>
              </a:rPr>
              <a:t>Założenia inwestycji:</a:t>
            </a:r>
            <a:endParaRPr lang="pl-PL" sz="1100" b="1" dirty="0">
              <a:solidFill>
                <a:schemeClr val="bg2">
                  <a:lumMod val="10000"/>
                </a:schemeClr>
              </a:solidFill>
              <a:ea typeface="Times New Roman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pl-PL" sz="1100" dirty="0" smtClean="0">
                <a:solidFill>
                  <a:schemeClr val="tx1"/>
                </a:solidFill>
                <a:ea typeface="Times New Roman"/>
              </a:rPr>
              <a:t>budowa nowych obiektów inżynieryjnych;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pl-PL" sz="1100" dirty="0" smtClean="0">
                <a:solidFill>
                  <a:schemeClr val="tx1"/>
                </a:solidFill>
                <a:ea typeface="Times New Roman"/>
              </a:rPr>
              <a:t>budowa dwóch nowych torów;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pl-PL" sz="1100" dirty="0" smtClean="0">
                <a:solidFill>
                  <a:schemeClr val="tx1"/>
                </a:solidFill>
                <a:ea typeface="Times New Roman"/>
              </a:rPr>
              <a:t>poprawa </a:t>
            </a:r>
            <a:r>
              <a:rPr lang="pl-PL" sz="1100" dirty="0">
                <a:solidFill>
                  <a:schemeClr val="tx1"/>
                </a:solidFill>
                <a:ea typeface="Times New Roman"/>
              </a:rPr>
              <a:t>stanu obiektów infrastruktury obsługi </a:t>
            </a:r>
            <a:r>
              <a:rPr lang="pl-PL" sz="1100" dirty="0" smtClean="0">
                <a:solidFill>
                  <a:schemeClr val="tx1"/>
                </a:solidFill>
                <a:ea typeface="Times New Roman"/>
              </a:rPr>
              <a:t>podróżnych </a:t>
            </a:r>
            <a:r>
              <a:rPr lang="pl-PL" sz="1100" dirty="0">
                <a:solidFill>
                  <a:schemeClr val="tx1"/>
                </a:solidFill>
                <a:ea typeface="Times New Roman"/>
              </a:rPr>
              <a:t>oraz dostosowanie jej do obsługi osób o ograniczonej </a:t>
            </a:r>
            <a:r>
              <a:rPr lang="pl-PL" sz="1100" dirty="0" smtClean="0">
                <a:solidFill>
                  <a:schemeClr val="tx1"/>
                </a:solidFill>
                <a:ea typeface="Times New Roman"/>
              </a:rPr>
              <a:t>mobilności</a:t>
            </a:r>
            <a:r>
              <a:rPr lang="pl-PL" sz="1100" dirty="0">
                <a:solidFill>
                  <a:schemeClr val="tx1"/>
                </a:solidFill>
                <a:ea typeface="Times New Roman"/>
              </a:rPr>
              <a:t>.</a:t>
            </a:r>
          </a:p>
          <a:p>
            <a:endParaRPr lang="pl-PL" sz="1100" b="1" dirty="0">
              <a:solidFill>
                <a:schemeClr val="tx1"/>
              </a:solidFill>
              <a:ea typeface="Times New Roman"/>
            </a:endParaRPr>
          </a:p>
        </p:txBody>
      </p:sp>
      <p:sp>
        <p:nvSpPr>
          <p:cNvPr id="11" name="Strzałka w dół 10"/>
          <p:cNvSpPr/>
          <p:nvPr/>
        </p:nvSpPr>
        <p:spPr>
          <a:xfrm rot="9038489">
            <a:off x="7810757" y="2235300"/>
            <a:ext cx="234398" cy="936104"/>
          </a:xfrm>
          <a:prstGeom prst="downArrow">
            <a:avLst/>
          </a:prstGeom>
          <a:solidFill>
            <a:srgbClr val="FFFF00"/>
          </a:solidFill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0" name="Symbol zastępczy zawartości 3"/>
          <p:cNvSpPr txBox="1">
            <a:spLocks/>
          </p:cNvSpPr>
          <p:nvPr/>
        </p:nvSpPr>
        <p:spPr bwMode="auto">
          <a:xfrm>
            <a:off x="138320" y="3168750"/>
            <a:ext cx="4937735" cy="764305"/>
          </a:xfrm>
          <a:prstGeom prst="rect">
            <a:avLst/>
          </a:prstGeom>
          <a:solidFill>
            <a:schemeClr val="bg1"/>
          </a:solidFill>
          <a:ln w="6350" cap="flat" cmpd="sng" algn="ctr">
            <a:solidFill>
              <a:schemeClr val="tx1"/>
            </a:solidFill>
            <a:prstDash val="solid"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>
            <a:lvl1pPr marL="0" indent="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1800" kern="1200">
                <a:solidFill>
                  <a:schemeClr val="dk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lrTx/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lrTx/>
              <a:buFont typeface="Wingdings" pitchFamily="2" charset="2"/>
              <a:buChar char="Ø"/>
              <a:defRPr sz="1600" kern="1200">
                <a:solidFill>
                  <a:schemeClr val="dk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lrTx/>
              <a:buFont typeface="Arial" charset="0"/>
              <a:buChar char="–"/>
              <a:defRPr sz="1400" kern="1200">
                <a:solidFill>
                  <a:schemeClr val="dk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1400" kern="1200">
                <a:solidFill>
                  <a:schemeClr val="dk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</a:pPr>
            <a:r>
              <a:rPr lang="pl-PL" sz="1100" b="1" dirty="0"/>
              <a:t>Lata realizacji: </a:t>
            </a:r>
            <a:r>
              <a:rPr lang="pl-PL" sz="1100" dirty="0" smtClean="0"/>
              <a:t>2015 </a:t>
            </a:r>
            <a:r>
              <a:rPr lang="pl-PL" sz="1100" dirty="0"/>
              <a:t>– </a:t>
            </a:r>
            <a:r>
              <a:rPr lang="pl-PL" sz="1100" dirty="0" smtClean="0"/>
              <a:t>2017</a:t>
            </a:r>
            <a:endParaRPr lang="pl-PL" sz="1100" dirty="0"/>
          </a:p>
          <a:p>
            <a:pPr marL="85725" indent="-85725">
              <a:lnSpc>
                <a:spcPct val="114000"/>
              </a:lnSpc>
              <a:spcBef>
                <a:spcPts val="0"/>
              </a:spcBef>
            </a:pPr>
            <a:r>
              <a:rPr lang="pl-PL" sz="1100" b="1" dirty="0"/>
              <a:t>Status projektu: </a:t>
            </a:r>
            <a:r>
              <a:rPr lang="pl-PL" sz="1100" dirty="0" smtClean="0"/>
              <a:t>trwają odbiory końcowe wykonanych robót. </a:t>
            </a:r>
            <a:br>
              <a:rPr lang="pl-PL" sz="1100" dirty="0" smtClean="0"/>
            </a:br>
            <a:r>
              <a:rPr lang="pl-PL" sz="1100" dirty="0" smtClean="0"/>
              <a:t>Oddanie do eksploatacji łącznicy kolejowej planowane na grudzień 2017 r.</a:t>
            </a:r>
            <a:endParaRPr lang="pl-PL" sz="1100" dirty="0"/>
          </a:p>
        </p:txBody>
      </p:sp>
    </p:spTree>
    <p:extLst>
      <p:ext uri="{BB962C8B-B14F-4D97-AF65-F5344CB8AC3E}">
        <p14:creationId xmlns:p14="http://schemas.microsoft.com/office/powerpoint/2010/main" val="24323273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ytuł 2"/>
          <p:cNvSpPr txBox="1">
            <a:spLocks/>
          </p:cNvSpPr>
          <p:nvPr/>
        </p:nvSpPr>
        <p:spPr bwMode="auto">
          <a:xfrm>
            <a:off x="2169758" y="50289"/>
            <a:ext cx="6974242" cy="4853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rgbClr val="002060"/>
                </a:solidFill>
                <a:latin typeface="Arial" pitchFamily="34" charset="0"/>
                <a:ea typeface="+mj-ea"/>
                <a:cs typeface="Arial" pitchFamily="34" charset="0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l" fontAlgn="ctr"/>
            <a:r>
              <a:rPr lang="pl-PL" sz="1600" dirty="0">
                <a:solidFill>
                  <a:schemeClr val="bg1"/>
                </a:solidFill>
              </a:rPr>
              <a:t>Budowa łącznicy kolejowej Kraków Zabłocie – Kraków </a:t>
            </a:r>
            <a:r>
              <a:rPr lang="pl-PL" sz="1600" dirty="0" smtClean="0">
                <a:solidFill>
                  <a:schemeClr val="bg1"/>
                </a:solidFill>
              </a:rPr>
              <a:t>Krzemionki</a:t>
            </a:r>
          </a:p>
          <a:p>
            <a:pPr lvl="0" algn="l" fontAlgn="ctr"/>
            <a:r>
              <a:rPr lang="pl-PL" sz="1200" dirty="0">
                <a:solidFill>
                  <a:prstClr val="white"/>
                </a:solidFill>
                <a:ea typeface="+mn-ea"/>
              </a:rPr>
              <a:t>(finansowanie: </a:t>
            </a:r>
            <a:r>
              <a:rPr lang="pl-PL" sz="1200" dirty="0" smtClean="0">
                <a:solidFill>
                  <a:prstClr val="white"/>
                </a:solidFill>
                <a:ea typeface="+mn-ea"/>
              </a:rPr>
              <a:t>POIiŚ,</a:t>
            </a:r>
            <a:r>
              <a:rPr lang="pl-PL" sz="1200" dirty="0" smtClean="0">
                <a:solidFill>
                  <a:schemeClr val="bg1"/>
                </a:solidFill>
              </a:rPr>
              <a:t> </a:t>
            </a:r>
            <a:r>
              <a:rPr lang="pl-PL" sz="1200" dirty="0">
                <a:solidFill>
                  <a:schemeClr val="bg1"/>
                </a:solidFill>
              </a:rPr>
              <a:t>wartość projektu: </a:t>
            </a:r>
            <a:r>
              <a:rPr lang="pl-PL" sz="1200" dirty="0" smtClean="0">
                <a:solidFill>
                  <a:schemeClr val="bg1"/>
                </a:solidFill>
              </a:rPr>
              <a:t>327,2 </a:t>
            </a:r>
            <a:r>
              <a:rPr lang="pl-PL" sz="1200" dirty="0">
                <a:solidFill>
                  <a:schemeClr val="bg1"/>
                </a:solidFill>
              </a:rPr>
              <a:t>mln </a:t>
            </a:r>
            <a:r>
              <a:rPr lang="pl-PL" sz="1200" dirty="0" smtClean="0">
                <a:solidFill>
                  <a:schemeClr val="bg1"/>
                </a:solidFill>
              </a:rPr>
              <a:t>PLN)</a:t>
            </a:r>
            <a:endParaRPr lang="pl-PL" sz="1200" dirty="0">
              <a:solidFill>
                <a:prstClr val="white"/>
              </a:solidFill>
              <a:ea typeface="+mn-ea"/>
            </a:endParaRPr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323528" y="1224062"/>
            <a:ext cx="8540440" cy="4803998"/>
          </a:xfrm>
          <a:prstGeom prst="rect">
            <a:avLst/>
          </a:prstGeom>
        </p:spPr>
      </p:pic>
      <p:sp>
        <p:nvSpPr>
          <p:cNvPr id="12" name="Symbol zastępczy zawartości 3"/>
          <p:cNvSpPr txBox="1">
            <a:spLocks/>
          </p:cNvSpPr>
          <p:nvPr/>
        </p:nvSpPr>
        <p:spPr bwMode="auto">
          <a:xfrm>
            <a:off x="107504" y="6061901"/>
            <a:ext cx="9036496" cy="576064"/>
          </a:xfrm>
          <a:prstGeom prst="rect">
            <a:avLst/>
          </a:prstGeom>
          <a:ln w="6350" cap="flat" cmpd="sng" algn="ctr">
            <a:solidFill>
              <a:srgbClr val="003366"/>
            </a:solidFill>
            <a:prstDash val="solid"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>
            <a:lvl1pPr marL="0" indent="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1800" kern="1200">
                <a:solidFill>
                  <a:schemeClr val="dk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lrTx/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lrTx/>
              <a:buFont typeface="Wingdings" pitchFamily="2" charset="2"/>
              <a:buChar char="Ø"/>
              <a:defRPr sz="1600" kern="1200">
                <a:solidFill>
                  <a:schemeClr val="dk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lrTx/>
              <a:buFont typeface="Arial" charset="0"/>
              <a:buChar char="–"/>
              <a:defRPr sz="1400" kern="1200">
                <a:solidFill>
                  <a:schemeClr val="dk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1400" kern="1200">
                <a:solidFill>
                  <a:schemeClr val="dk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>
              <a:lnSpc>
                <a:spcPct val="114000"/>
              </a:lnSpc>
              <a:spcBef>
                <a:spcPts val="0"/>
              </a:spcBef>
              <a:defRPr/>
            </a:pPr>
            <a:r>
              <a:rPr lang="pl-PL" sz="2000" b="1" dirty="0" smtClean="0">
                <a:solidFill>
                  <a:schemeClr val="tx1"/>
                </a:solidFill>
              </a:rPr>
              <a:t>Połączenie łącznicy z linią nr 91 w kierunku przystanku Kraków Zabłocie</a:t>
            </a:r>
            <a:endParaRPr lang="pl-PL" sz="2000" b="1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65721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ytuł 2"/>
          <p:cNvSpPr txBox="1">
            <a:spLocks/>
          </p:cNvSpPr>
          <p:nvPr/>
        </p:nvSpPr>
        <p:spPr bwMode="auto">
          <a:xfrm>
            <a:off x="2169758" y="50289"/>
            <a:ext cx="6974242" cy="4853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rgbClr val="002060"/>
                </a:solidFill>
                <a:latin typeface="Arial" pitchFamily="34" charset="0"/>
                <a:ea typeface="+mj-ea"/>
                <a:cs typeface="Arial" pitchFamily="34" charset="0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l" fontAlgn="ctr"/>
            <a:r>
              <a:rPr lang="pl-PL" sz="1600" dirty="0">
                <a:solidFill>
                  <a:schemeClr val="bg1"/>
                </a:solidFill>
              </a:rPr>
              <a:t>Budowa łącznicy kolejowej Kraków Zabłocie – Kraków </a:t>
            </a:r>
            <a:r>
              <a:rPr lang="pl-PL" sz="1600" dirty="0" smtClean="0">
                <a:solidFill>
                  <a:schemeClr val="bg1"/>
                </a:solidFill>
              </a:rPr>
              <a:t>Krzemionki</a:t>
            </a:r>
          </a:p>
          <a:p>
            <a:pPr lvl="0" algn="l" fontAlgn="ctr"/>
            <a:r>
              <a:rPr lang="pl-PL" sz="1200" dirty="0">
                <a:solidFill>
                  <a:prstClr val="white"/>
                </a:solidFill>
                <a:ea typeface="+mn-ea"/>
              </a:rPr>
              <a:t>(finansowanie: </a:t>
            </a:r>
            <a:r>
              <a:rPr lang="pl-PL" sz="1200" dirty="0" smtClean="0">
                <a:solidFill>
                  <a:prstClr val="white"/>
                </a:solidFill>
                <a:ea typeface="+mn-ea"/>
              </a:rPr>
              <a:t>POIiŚ,</a:t>
            </a:r>
            <a:r>
              <a:rPr lang="pl-PL" sz="1200" dirty="0" smtClean="0">
                <a:solidFill>
                  <a:schemeClr val="bg1"/>
                </a:solidFill>
              </a:rPr>
              <a:t> </a:t>
            </a:r>
            <a:r>
              <a:rPr lang="pl-PL" sz="1200" dirty="0">
                <a:solidFill>
                  <a:schemeClr val="bg1"/>
                </a:solidFill>
              </a:rPr>
              <a:t>wartość projektu: </a:t>
            </a:r>
            <a:r>
              <a:rPr lang="pl-PL" sz="1200" dirty="0" smtClean="0">
                <a:solidFill>
                  <a:schemeClr val="bg1"/>
                </a:solidFill>
              </a:rPr>
              <a:t>327,2 </a:t>
            </a:r>
            <a:r>
              <a:rPr lang="pl-PL" sz="1200" dirty="0">
                <a:solidFill>
                  <a:schemeClr val="bg1"/>
                </a:solidFill>
              </a:rPr>
              <a:t>mln </a:t>
            </a:r>
            <a:r>
              <a:rPr lang="pl-PL" sz="1200" dirty="0" smtClean="0">
                <a:solidFill>
                  <a:schemeClr val="bg1"/>
                </a:solidFill>
              </a:rPr>
              <a:t>PLN)</a:t>
            </a:r>
            <a:endParaRPr lang="pl-PL" sz="1200" dirty="0">
              <a:solidFill>
                <a:prstClr val="white"/>
              </a:solidFill>
              <a:ea typeface="+mn-ea"/>
            </a:endParaRPr>
          </a:p>
        </p:txBody>
      </p:sp>
      <p:sp>
        <p:nvSpPr>
          <p:cNvPr id="12" name="Symbol zastępczy zawartości 3"/>
          <p:cNvSpPr txBox="1">
            <a:spLocks/>
          </p:cNvSpPr>
          <p:nvPr/>
        </p:nvSpPr>
        <p:spPr bwMode="auto">
          <a:xfrm>
            <a:off x="1475656" y="5939128"/>
            <a:ext cx="5616624" cy="576064"/>
          </a:xfrm>
          <a:prstGeom prst="rect">
            <a:avLst/>
          </a:prstGeom>
          <a:ln w="6350" cap="flat" cmpd="sng" algn="ctr">
            <a:solidFill>
              <a:srgbClr val="003366"/>
            </a:solidFill>
            <a:prstDash val="solid"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>
            <a:lvl1pPr marL="0" indent="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1800" kern="1200">
                <a:solidFill>
                  <a:schemeClr val="dk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lrTx/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lrTx/>
              <a:buFont typeface="Wingdings" pitchFamily="2" charset="2"/>
              <a:buChar char="Ø"/>
              <a:defRPr sz="1600" kern="1200">
                <a:solidFill>
                  <a:schemeClr val="dk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lrTx/>
              <a:buFont typeface="Arial" charset="0"/>
              <a:buChar char="–"/>
              <a:defRPr sz="1400" kern="1200">
                <a:solidFill>
                  <a:schemeClr val="dk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1400" kern="1200">
                <a:solidFill>
                  <a:schemeClr val="dk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>
              <a:lnSpc>
                <a:spcPct val="114000"/>
              </a:lnSpc>
              <a:spcBef>
                <a:spcPts val="0"/>
              </a:spcBef>
              <a:defRPr/>
            </a:pPr>
            <a:r>
              <a:rPr lang="pl-PL" sz="2000" b="1" dirty="0" smtClean="0">
                <a:solidFill>
                  <a:schemeClr val="tx1"/>
                </a:solidFill>
              </a:rPr>
              <a:t>Na łącznicy zastosowano podkłady typu „Y”</a:t>
            </a:r>
            <a:endParaRPr lang="pl-PL" sz="2000" b="1" dirty="0" smtClean="0">
              <a:solidFill>
                <a:schemeClr val="tx1"/>
              </a:solidFill>
            </a:endParaRPr>
          </a:p>
        </p:txBody>
      </p:sp>
      <p:pic>
        <p:nvPicPr>
          <p:cNvPr id="3" name="Obraz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461780" y="1101534"/>
            <a:ext cx="8106156" cy="45597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76168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az 7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10" t="21934" r="48290" b="42056"/>
          <a:stretch/>
        </p:blipFill>
        <p:spPr>
          <a:xfrm>
            <a:off x="5110625" y="886409"/>
            <a:ext cx="3586876" cy="2482522"/>
          </a:xfrm>
          <a:prstGeom prst="rect">
            <a:avLst/>
          </a:prstGeom>
          <a:ln w="9525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5" name="Tytuł 2"/>
          <p:cNvSpPr txBox="1">
            <a:spLocks/>
          </p:cNvSpPr>
          <p:nvPr/>
        </p:nvSpPr>
        <p:spPr bwMode="auto">
          <a:xfrm>
            <a:off x="2123728" y="97662"/>
            <a:ext cx="6974242" cy="4841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rgbClr val="002060"/>
                </a:solidFill>
                <a:latin typeface="Arial" pitchFamily="34" charset="0"/>
                <a:ea typeface="+mj-ea"/>
                <a:cs typeface="Arial" pitchFamily="34" charset="0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l" fontAlgn="ctr"/>
            <a:r>
              <a:rPr lang="pl-PL" sz="1600" dirty="0" smtClean="0">
                <a:solidFill>
                  <a:schemeClr val="bg1"/>
                </a:solidFill>
              </a:rPr>
              <a:t>Prace na linii kolejowej nr 94 na odcinku Kraków Płaszów – Skawina </a:t>
            </a:r>
            <a:br>
              <a:rPr lang="pl-PL" sz="1600" dirty="0" smtClean="0">
                <a:solidFill>
                  <a:schemeClr val="bg1"/>
                </a:solidFill>
              </a:rPr>
            </a:br>
            <a:r>
              <a:rPr lang="pl-PL" sz="1600" dirty="0" smtClean="0">
                <a:solidFill>
                  <a:schemeClr val="bg1"/>
                </a:solidFill>
              </a:rPr>
              <a:t>– Oświęcim </a:t>
            </a:r>
            <a:r>
              <a:rPr lang="pl-PL" sz="1200" dirty="0" smtClean="0">
                <a:solidFill>
                  <a:prstClr val="white"/>
                </a:solidFill>
              </a:rPr>
              <a:t>(</a:t>
            </a:r>
            <a:r>
              <a:rPr lang="pl-PL" sz="1200" dirty="0">
                <a:solidFill>
                  <a:prstClr val="white"/>
                </a:solidFill>
              </a:rPr>
              <a:t>finansowanie: środki </a:t>
            </a:r>
            <a:r>
              <a:rPr lang="pl-PL" sz="1200" dirty="0" smtClean="0">
                <a:solidFill>
                  <a:prstClr val="white"/>
                </a:solidFill>
              </a:rPr>
              <a:t>krajowe,</a:t>
            </a:r>
            <a:r>
              <a:rPr lang="pl-PL" sz="1200" dirty="0" smtClean="0">
                <a:solidFill>
                  <a:schemeClr val="bg1"/>
                </a:solidFill>
              </a:rPr>
              <a:t> </a:t>
            </a:r>
            <a:r>
              <a:rPr lang="pl-PL" sz="1200" dirty="0">
                <a:solidFill>
                  <a:schemeClr val="bg1"/>
                </a:solidFill>
              </a:rPr>
              <a:t>wartość projektu: </a:t>
            </a:r>
            <a:r>
              <a:rPr lang="pl-PL" sz="1200" dirty="0" smtClean="0">
                <a:solidFill>
                  <a:schemeClr val="bg1"/>
                </a:solidFill>
              </a:rPr>
              <a:t>356,0 </a:t>
            </a:r>
            <a:r>
              <a:rPr lang="pl-PL" sz="1200" dirty="0">
                <a:solidFill>
                  <a:schemeClr val="bg1"/>
                </a:solidFill>
              </a:rPr>
              <a:t>mln </a:t>
            </a:r>
            <a:r>
              <a:rPr lang="pl-PL" sz="1200" dirty="0" smtClean="0">
                <a:solidFill>
                  <a:schemeClr val="bg1"/>
                </a:solidFill>
              </a:rPr>
              <a:t>PLN) </a:t>
            </a:r>
            <a:endParaRPr lang="pl-PL" sz="1200" dirty="0">
              <a:solidFill>
                <a:schemeClr val="bg1"/>
              </a:solidFill>
            </a:endParaRPr>
          </a:p>
        </p:txBody>
      </p:sp>
      <p:sp>
        <p:nvSpPr>
          <p:cNvPr id="7" name="Symbol zastępczy zawartości 3"/>
          <p:cNvSpPr txBox="1">
            <a:spLocks/>
          </p:cNvSpPr>
          <p:nvPr/>
        </p:nvSpPr>
        <p:spPr bwMode="auto">
          <a:xfrm>
            <a:off x="138322" y="1124744"/>
            <a:ext cx="4865726" cy="2256020"/>
          </a:xfrm>
          <a:prstGeom prst="rect">
            <a:avLst/>
          </a:prstGeom>
          <a:solidFill>
            <a:schemeClr val="bg1"/>
          </a:solidFill>
          <a:ln w="6350" cap="flat" cmpd="sng" algn="ctr">
            <a:solidFill>
              <a:schemeClr val="tx1"/>
            </a:solidFill>
            <a:prstDash val="solid"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>
            <a:lvl1pPr marL="0" indent="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1800" kern="1200">
                <a:solidFill>
                  <a:schemeClr val="dk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lrTx/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lrTx/>
              <a:buFont typeface="Wingdings" pitchFamily="2" charset="2"/>
              <a:buChar char="Ø"/>
              <a:defRPr sz="1600" kern="1200">
                <a:solidFill>
                  <a:schemeClr val="dk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lrTx/>
              <a:buFont typeface="Arial" charset="0"/>
              <a:buChar char="–"/>
              <a:defRPr sz="1400" kern="1200">
                <a:solidFill>
                  <a:schemeClr val="dk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1400" kern="1200">
                <a:solidFill>
                  <a:schemeClr val="dk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sz="1100" b="1" dirty="0" smtClean="0"/>
              <a:t>Podstawowe parametry (obecnie)</a:t>
            </a:r>
            <a:r>
              <a:rPr lang="pl-PL" sz="1100" dirty="0" smtClean="0"/>
              <a:t>:  </a:t>
            </a:r>
          </a:p>
          <a:p>
            <a:pPr marL="171450" lvl="0" indent="-171450">
              <a:buFont typeface="Arial" pitchFamily="34" charset="0"/>
              <a:buChar char="•"/>
            </a:pPr>
            <a:r>
              <a:rPr lang="pl-PL" sz="1100" dirty="0" smtClean="0">
                <a:solidFill>
                  <a:schemeClr val="tx1"/>
                </a:solidFill>
              </a:rPr>
              <a:t>linia zelektryfikowana, dwutorowa; </a:t>
            </a:r>
          </a:p>
          <a:p>
            <a:pPr marL="171450" lvl="0" indent="-171450">
              <a:buFont typeface="Arial" pitchFamily="34" charset="0"/>
              <a:buChar char="•"/>
            </a:pPr>
            <a:r>
              <a:rPr lang="pl-PL" sz="1100" dirty="0" smtClean="0">
                <a:solidFill>
                  <a:schemeClr val="tx1"/>
                </a:solidFill>
              </a:rPr>
              <a:t>długość odcinka: </a:t>
            </a:r>
            <a:r>
              <a:rPr lang="pl-PL" sz="1100" b="1" dirty="0" smtClean="0">
                <a:solidFill>
                  <a:schemeClr val="tx1"/>
                </a:solidFill>
              </a:rPr>
              <a:t>66 km;</a:t>
            </a:r>
          </a:p>
          <a:p>
            <a:pPr marL="171450" lvl="0" indent="-171450">
              <a:buFont typeface="Arial" pitchFamily="34" charset="0"/>
              <a:buChar char="•"/>
            </a:pPr>
            <a:r>
              <a:rPr lang="pl-PL" sz="1100" dirty="0" smtClean="0">
                <a:solidFill>
                  <a:schemeClr val="tx1"/>
                </a:solidFill>
              </a:rPr>
              <a:t>prędkości maksymalne:</a:t>
            </a:r>
          </a:p>
          <a:p>
            <a:pPr lvl="0"/>
            <a:endParaRPr lang="pl-PL" sz="1100" dirty="0" smtClean="0"/>
          </a:p>
          <a:p>
            <a:pPr lvl="0"/>
            <a:endParaRPr lang="pl-PL" sz="1100" b="1" dirty="0" smtClean="0"/>
          </a:p>
          <a:p>
            <a:pPr lvl="0"/>
            <a:endParaRPr lang="pl-PL" sz="1100" b="1" dirty="0" smtClean="0"/>
          </a:p>
          <a:p>
            <a:pPr lvl="0"/>
            <a:endParaRPr lang="pl-PL" sz="1100" b="1" dirty="0" smtClean="0"/>
          </a:p>
          <a:p>
            <a:pPr lvl="0"/>
            <a:endParaRPr lang="pl-PL" sz="1100" b="1" dirty="0"/>
          </a:p>
          <a:p>
            <a:pPr marL="171450" lvl="0" indent="-171450">
              <a:buFont typeface="Arial" pitchFamily="34" charset="0"/>
              <a:buChar char="•"/>
            </a:pPr>
            <a:r>
              <a:rPr lang="pl-PL" sz="1100" dirty="0" smtClean="0"/>
              <a:t>dopuszczalny </a:t>
            </a:r>
            <a:r>
              <a:rPr lang="pl-PL" sz="1100" dirty="0" smtClean="0">
                <a:solidFill>
                  <a:schemeClr val="tx1"/>
                </a:solidFill>
              </a:rPr>
              <a:t>nacisk osi: </a:t>
            </a:r>
            <a:r>
              <a:rPr lang="pl-PL" sz="1100" b="1" dirty="0" smtClean="0">
                <a:solidFill>
                  <a:schemeClr val="tx1"/>
                </a:solidFill>
              </a:rPr>
              <a:t>196 kN.</a:t>
            </a:r>
          </a:p>
          <a:p>
            <a:r>
              <a:rPr lang="pl-PL" sz="1100" dirty="0">
                <a:solidFill>
                  <a:schemeClr val="tx1"/>
                </a:solidFill>
              </a:rPr>
              <a:t>Projekt POIiŚ na tym odcinku znajduje się na liście rezerwowej KPK</a:t>
            </a:r>
            <a:r>
              <a:rPr lang="pl-PL" sz="1100" dirty="0" smtClean="0">
                <a:solidFill>
                  <a:schemeClr val="tx1"/>
                </a:solidFill>
              </a:rPr>
              <a:t>.</a:t>
            </a:r>
            <a:r>
              <a:rPr lang="pl-PL" sz="1100" b="1" dirty="0" smtClean="0">
                <a:solidFill>
                  <a:schemeClr val="tx1"/>
                </a:solidFill>
              </a:rPr>
              <a:t> </a:t>
            </a:r>
            <a:endParaRPr lang="pl-PL" sz="1100" b="1" dirty="0">
              <a:solidFill>
                <a:schemeClr val="tx1"/>
              </a:solidFill>
            </a:endParaRPr>
          </a:p>
        </p:txBody>
      </p:sp>
      <p:sp>
        <p:nvSpPr>
          <p:cNvPr id="9" name="Symbol zastępczy zawartości 3"/>
          <p:cNvSpPr txBox="1">
            <a:spLocks/>
          </p:cNvSpPr>
          <p:nvPr/>
        </p:nvSpPr>
        <p:spPr bwMode="auto">
          <a:xfrm>
            <a:off x="146681" y="4458168"/>
            <a:ext cx="8538136" cy="2344702"/>
          </a:xfrm>
          <a:prstGeom prst="rect">
            <a:avLst/>
          </a:prstGeom>
          <a:ln w="6350" cap="flat" cmpd="sng" algn="ctr">
            <a:solidFill>
              <a:srgbClr val="003366"/>
            </a:solidFill>
            <a:prstDash val="solid"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>
            <a:lvl1pPr marL="0" indent="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1800" kern="1200">
                <a:solidFill>
                  <a:schemeClr val="dk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lrTx/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lrTx/>
              <a:buFont typeface="Wingdings" pitchFamily="2" charset="2"/>
              <a:buChar char="Ø"/>
              <a:defRPr sz="1600" kern="1200">
                <a:solidFill>
                  <a:schemeClr val="dk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lrTx/>
              <a:buFont typeface="Arial" charset="0"/>
              <a:buChar char="–"/>
              <a:defRPr sz="1400" kern="1200">
                <a:solidFill>
                  <a:schemeClr val="dk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1400" kern="1200">
                <a:solidFill>
                  <a:schemeClr val="dk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>
              <a:spcBef>
                <a:spcPct val="0"/>
              </a:spcBef>
              <a:defRPr/>
            </a:pPr>
            <a:r>
              <a:rPr lang="pl-PL" sz="1100" b="1" dirty="0">
                <a:solidFill>
                  <a:prstClr val="black"/>
                </a:solidFill>
              </a:rPr>
              <a:t>Charakterystyka inwestycji</a:t>
            </a:r>
            <a:r>
              <a:rPr lang="pl-PL" sz="1100" b="1" dirty="0" smtClean="0">
                <a:solidFill>
                  <a:prstClr val="black"/>
                </a:solidFill>
              </a:rPr>
              <a:t>:</a:t>
            </a:r>
          </a:p>
          <a:p>
            <a:pPr eaLnBrk="1" hangingPunct="1">
              <a:spcBef>
                <a:spcPts val="600"/>
              </a:spcBef>
              <a:defRPr/>
            </a:pPr>
            <a:r>
              <a:rPr lang="pl-PL" sz="1100" b="1" dirty="0" smtClean="0">
                <a:solidFill>
                  <a:schemeClr val="bg2">
                    <a:lumMod val="10000"/>
                  </a:schemeClr>
                </a:solidFill>
              </a:rPr>
              <a:t>Najważniejszymi </a:t>
            </a:r>
            <a:r>
              <a:rPr lang="pl-PL" sz="1100" b="1" dirty="0">
                <a:solidFill>
                  <a:schemeClr val="bg2">
                    <a:lumMod val="10000"/>
                  </a:schemeClr>
                </a:solidFill>
              </a:rPr>
              <a:t>problemami występującymi na odcinku objętym inwestycją są:</a:t>
            </a:r>
          </a:p>
          <a:p>
            <a:pPr marL="171450" indent="-171450">
              <a:buFont typeface="Arial" panose="020B0604020202020204" pitchFamily="34" charset="0"/>
              <a:buChar char="•"/>
              <a:defRPr/>
            </a:pPr>
            <a:r>
              <a:rPr lang="pl-PL" sz="1100" dirty="0">
                <a:solidFill>
                  <a:schemeClr val="tx1"/>
                </a:solidFill>
              </a:rPr>
              <a:t>niedostateczny stan infrastruktury, będący powodem wprowadzania ograniczeń eksploatacyjnych;</a:t>
            </a:r>
          </a:p>
          <a:p>
            <a:pPr marL="171450" indent="-171450">
              <a:buFont typeface="Arial" panose="020B0604020202020204" pitchFamily="34" charset="0"/>
              <a:buChar char="•"/>
              <a:defRPr/>
            </a:pPr>
            <a:r>
              <a:rPr lang="pl-PL" sz="1100" dirty="0">
                <a:solidFill>
                  <a:schemeClr val="tx1"/>
                </a:solidFill>
              </a:rPr>
              <a:t>niskie dopuszczalne naciski </a:t>
            </a:r>
            <a:r>
              <a:rPr lang="pl-PL" sz="1100" dirty="0" smtClean="0">
                <a:solidFill>
                  <a:schemeClr val="tx1"/>
                </a:solidFill>
              </a:rPr>
              <a:t>osi.</a:t>
            </a:r>
            <a:endParaRPr lang="pl-PL" sz="1100" dirty="0">
              <a:solidFill>
                <a:schemeClr val="tx1"/>
              </a:solidFill>
            </a:endParaRPr>
          </a:p>
          <a:p>
            <a:pPr eaLnBrk="1" hangingPunct="1">
              <a:spcBef>
                <a:spcPct val="0"/>
              </a:spcBef>
              <a:defRPr/>
            </a:pPr>
            <a:r>
              <a:rPr lang="pl-PL" sz="1100" b="1" dirty="0">
                <a:solidFill>
                  <a:schemeClr val="bg2">
                    <a:lumMod val="10000"/>
                  </a:schemeClr>
                </a:solidFill>
                <a:ea typeface="Times New Roman"/>
              </a:rPr>
              <a:t>Inwestycja ma charakter odtworzeniowy i zakłada:</a:t>
            </a:r>
          </a:p>
          <a:p>
            <a:pPr marL="171450" indent="-171450" eaLnBrk="1" hangingPunct="1">
              <a:spcBef>
                <a:spcPct val="0"/>
              </a:spcBef>
              <a:buFont typeface="Arial" panose="020B0604020202020204" pitchFamily="34" charset="0"/>
              <a:buChar char="•"/>
              <a:defRPr/>
            </a:pPr>
            <a:r>
              <a:rPr lang="pl-PL" sz="1100" dirty="0" smtClean="0">
                <a:solidFill>
                  <a:schemeClr val="tx1"/>
                </a:solidFill>
                <a:ea typeface="Times New Roman"/>
              </a:rPr>
              <a:t>poprawę stanu technicznego infrastruktury kolejowej;</a:t>
            </a:r>
          </a:p>
          <a:p>
            <a:pPr marL="171450" indent="-171450" eaLnBrk="1" hangingPunct="1">
              <a:spcBef>
                <a:spcPct val="0"/>
              </a:spcBef>
              <a:buFont typeface="Arial" panose="020B0604020202020204" pitchFamily="34" charset="0"/>
              <a:buChar char="•"/>
              <a:defRPr/>
            </a:pPr>
            <a:r>
              <a:rPr lang="pl-PL" sz="1100" dirty="0" smtClean="0">
                <a:solidFill>
                  <a:schemeClr val="tx1"/>
                </a:solidFill>
                <a:ea typeface="Times New Roman"/>
              </a:rPr>
              <a:t>zwiększenie dopuszczalnych nacisków do </a:t>
            </a:r>
            <a:r>
              <a:rPr lang="pl-PL" sz="1100" b="1" dirty="0" smtClean="0">
                <a:solidFill>
                  <a:schemeClr val="tx1"/>
                </a:solidFill>
                <a:ea typeface="Times New Roman"/>
              </a:rPr>
              <a:t>221 </a:t>
            </a:r>
            <a:r>
              <a:rPr lang="pl-PL" sz="1100" b="1" dirty="0" err="1" smtClean="0">
                <a:solidFill>
                  <a:schemeClr val="tx1"/>
                </a:solidFill>
                <a:ea typeface="Times New Roman"/>
              </a:rPr>
              <a:t>kN</a:t>
            </a:r>
            <a:r>
              <a:rPr lang="pl-PL" sz="1100" dirty="0">
                <a:solidFill>
                  <a:schemeClr val="tx1"/>
                </a:solidFill>
                <a:ea typeface="Times New Roman"/>
              </a:rPr>
              <a:t>;</a:t>
            </a:r>
            <a:endParaRPr lang="pl-PL" sz="1100" dirty="0" smtClean="0">
              <a:solidFill>
                <a:schemeClr val="tx1"/>
              </a:solidFill>
              <a:ea typeface="Times New Roman"/>
            </a:endParaRPr>
          </a:p>
          <a:p>
            <a:pPr marL="171450" indent="-171450" eaLnBrk="1" hangingPunct="1">
              <a:spcBef>
                <a:spcPct val="0"/>
              </a:spcBef>
              <a:buFont typeface="Arial" panose="020B0604020202020204" pitchFamily="34" charset="0"/>
              <a:buChar char="•"/>
              <a:defRPr/>
            </a:pPr>
            <a:r>
              <a:rPr lang="pl-PL" sz="1100" dirty="0" smtClean="0">
                <a:solidFill>
                  <a:schemeClr val="tx1"/>
                </a:solidFill>
                <a:ea typeface="Times New Roman"/>
              </a:rPr>
              <a:t>linia </a:t>
            </a:r>
            <a:r>
              <a:rPr lang="pl-PL" sz="1100" dirty="0">
                <a:solidFill>
                  <a:schemeClr val="tx1"/>
                </a:solidFill>
                <a:ea typeface="Times New Roman"/>
              </a:rPr>
              <a:t>ma głównie charakter towarowy na odcinku Skawina – Oświęcim; </a:t>
            </a:r>
          </a:p>
          <a:p>
            <a:pPr marL="171450" indent="-171450" eaLnBrk="1" hangingPunct="1">
              <a:spcBef>
                <a:spcPct val="0"/>
              </a:spcBef>
              <a:buFont typeface="Arial" panose="020B0604020202020204" pitchFamily="34" charset="0"/>
              <a:buChar char="•"/>
              <a:defRPr/>
            </a:pPr>
            <a:r>
              <a:rPr lang="pl-PL" sz="1100" dirty="0">
                <a:solidFill>
                  <a:schemeClr val="tx1"/>
                </a:solidFill>
                <a:ea typeface="Times New Roman"/>
              </a:rPr>
              <a:t>przywrócenie pierwotnych parametrów eksploatacyjnych, co przełoży się na zwiększenie przepustowości linii oraz zwiększenie konkurencyjności wobec transportu drogowego.</a:t>
            </a:r>
          </a:p>
          <a:p>
            <a:pPr marL="171450" indent="-171450" eaLnBrk="1" hangingPunct="1">
              <a:spcBef>
                <a:spcPct val="0"/>
              </a:spcBef>
              <a:buFont typeface="Arial" panose="020B0604020202020204" pitchFamily="34" charset="0"/>
              <a:buChar char="•"/>
              <a:defRPr/>
            </a:pPr>
            <a:r>
              <a:rPr lang="pl-PL" sz="1100" dirty="0">
                <a:solidFill>
                  <a:schemeClr val="tx1"/>
                </a:solidFill>
                <a:ea typeface="Times New Roman"/>
              </a:rPr>
              <a:t>osiągnięcie technicznych parametrów umożliwiających przejazd pociągów pasażerskich z prędkością 110 km/h;</a:t>
            </a:r>
          </a:p>
          <a:p>
            <a:pPr marL="171450" indent="-171450" eaLnBrk="1" hangingPunct="1">
              <a:spcBef>
                <a:spcPct val="0"/>
              </a:spcBef>
              <a:buFont typeface="Arial" panose="020B0604020202020204" pitchFamily="34" charset="0"/>
              <a:buChar char="•"/>
              <a:defRPr/>
            </a:pPr>
            <a:r>
              <a:rPr lang="pl-PL" sz="1100" dirty="0">
                <a:solidFill>
                  <a:schemeClr val="tx1"/>
                </a:solidFill>
                <a:ea typeface="Times New Roman"/>
              </a:rPr>
              <a:t> skrócenie czasu przejazdu o ok. </a:t>
            </a:r>
            <a:r>
              <a:rPr lang="pl-PL" sz="1100" b="1" dirty="0">
                <a:solidFill>
                  <a:schemeClr val="tx1"/>
                </a:solidFill>
                <a:ea typeface="Times New Roman"/>
              </a:rPr>
              <a:t>20 min </a:t>
            </a:r>
            <a:r>
              <a:rPr lang="pl-PL" sz="1100" dirty="0">
                <a:solidFill>
                  <a:schemeClr val="tx1"/>
                </a:solidFill>
                <a:ea typeface="Times New Roman"/>
              </a:rPr>
              <a:t>(z </a:t>
            </a:r>
            <a:r>
              <a:rPr lang="pl-PL" sz="1100" b="1" dirty="0">
                <a:solidFill>
                  <a:schemeClr val="tx1"/>
                </a:solidFill>
                <a:ea typeface="Times New Roman"/>
              </a:rPr>
              <a:t>1 h 15 min </a:t>
            </a:r>
            <a:r>
              <a:rPr lang="pl-PL" sz="1100" dirty="0">
                <a:solidFill>
                  <a:schemeClr val="tx1"/>
                </a:solidFill>
                <a:ea typeface="Times New Roman"/>
              </a:rPr>
              <a:t>do ok. </a:t>
            </a:r>
            <a:r>
              <a:rPr lang="pl-PL" sz="1100" b="1" dirty="0">
                <a:solidFill>
                  <a:schemeClr val="tx1"/>
                </a:solidFill>
                <a:ea typeface="Times New Roman"/>
              </a:rPr>
              <a:t>55 min</a:t>
            </a:r>
            <a:r>
              <a:rPr lang="pl-PL" sz="1100" dirty="0">
                <a:solidFill>
                  <a:schemeClr val="tx1"/>
                </a:solidFill>
                <a:ea typeface="Times New Roman"/>
              </a:rPr>
              <a:t>) na odcinku Kraków – Skawina - Oświęcim.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pl-PL" sz="1100" dirty="0" smtClean="0">
              <a:solidFill>
                <a:schemeClr val="tx1"/>
              </a:solidFill>
            </a:endParaRPr>
          </a:p>
        </p:txBody>
      </p:sp>
      <p:graphicFrame>
        <p:nvGraphicFramePr>
          <p:cNvPr id="13" name="Tabela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76610083"/>
              </p:ext>
            </p:extLst>
          </p:nvPr>
        </p:nvGraphicFramePr>
        <p:xfrm>
          <a:off x="336690" y="1955988"/>
          <a:ext cx="2373768" cy="99022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528438"/>
                <a:gridCol w="845330"/>
              </a:tblGrid>
              <a:tr h="281563">
                <a:tc>
                  <a:txBody>
                    <a:bodyPr/>
                    <a:lstStyle/>
                    <a:p>
                      <a:pPr marL="88900" indent="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1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Prędkość</a:t>
                      </a:r>
                      <a:r>
                        <a:rPr lang="pl-PL" sz="1100" baseline="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pl-PL" sz="1100" dirty="0" smtClean="0"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[km/h]</a:t>
                      </a:r>
                      <a:endParaRPr lang="pl-PL" sz="11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% długości</a:t>
                      </a:r>
                      <a:endParaRPr lang="pl-PL" sz="11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/>
                </a:tc>
              </a:tr>
              <a:tr h="163107">
                <a:tc>
                  <a:txBody>
                    <a:bodyPr/>
                    <a:lstStyle/>
                    <a:p>
                      <a:pPr algn="ctr" fontAlgn="b"/>
                      <a:r>
                        <a:rPr lang="pl-PL" sz="11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</a:t>
                      </a:r>
                      <a:endParaRPr lang="pl-PL" sz="1100" b="1" i="0" u="none" strike="noStrike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l-PL" sz="11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  <a:sym typeface="Wingdings" panose="05000000000000000000" pitchFamily="2" charset="2"/>
                        </a:rPr>
                        <a:t>10%</a:t>
                      </a:r>
                      <a:endParaRPr lang="pl-PL" sz="1100" b="0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163107">
                <a:tc>
                  <a:txBody>
                    <a:bodyPr/>
                    <a:lstStyle/>
                    <a:p>
                      <a:pPr algn="ctr" fontAlgn="b"/>
                      <a:r>
                        <a:rPr lang="pl-PL" sz="11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80</a:t>
                      </a:r>
                      <a:endParaRPr lang="pl-PL" sz="1100" b="1" i="0" u="none" strike="noStrike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l-PL" sz="11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44%</a:t>
                      </a:r>
                      <a:endParaRPr lang="pl-PL" sz="1100" b="0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163107">
                <a:tc>
                  <a:txBody>
                    <a:bodyPr/>
                    <a:lstStyle/>
                    <a:p>
                      <a:pPr algn="ctr" fontAlgn="b"/>
                      <a:r>
                        <a:rPr lang="pl-PL" sz="11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70</a:t>
                      </a:r>
                      <a:endParaRPr lang="pl-PL" sz="1100" b="1" i="0" u="none" strike="noStrike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l-PL" sz="11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11%</a:t>
                      </a:r>
                      <a:endParaRPr lang="pl-PL" sz="1100" b="0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163107">
                <a:tc>
                  <a:txBody>
                    <a:bodyPr/>
                    <a:lstStyle/>
                    <a:p>
                      <a:pPr algn="ctr" fontAlgn="b"/>
                      <a:r>
                        <a:rPr lang="pl-PL" sz="11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40</a:t>
                      </a:r>
                      <a:endParaRPr lang="pl-PL" sz="1100" b="1" i="0" u="none" strike="noStrike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l-PL" sz="11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35%</a:t>
                      </a:r>
                      <a:endParaRPr lang="pl-PL" sz="1100" b="0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</a:tr>
            </a:tbl>
          </a:graphicData>
        </a:graphic>
      </p:graphicFrame>
      <p:sp>
        <p:nvSpPr>
          <p:cNvPr id="11" name="Strzałka w dół 10"/>
          <p:cNvSpPr/>
          <p:nvPr/>
        </p:nvSpPr>
        <p:spPr>
          <a:xfrm rot="10800000">
            <a:off x="6078895" y="2275324"/>
            <a:ext cx="234398" cy="936104"/>
          </a:xfrm>
          <a:prstGeom prst="downArrow">
            <a:avLst/>
          </a:prstGeom>
          <a:solidFill>
            <a:srgbClr val="FFFF00"/>
          </a:solidFill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0" name="Symbol zastępczy zawartości 3"/>
          <p:cNvSpPr txBox="1">
            <a:spLocks/>
          </p:cNvSpPr>
          <p:nvPr/>
        </p:nvSpPr>
        <p:spPr bwMode="auto">
          <a:xfrm>
            <a:off x="132649" y="3535823"/>
            <a:ext cx="8564852" cy="757188"/>
          </a:xfrm>
          <a:prstGeom prst="rect">
            <a:avLst/>
          </a:prstGeom>
          <a:solidFill>
            <a:schemeClr val="bg1"/>
          </a:solidFill>
          <a:ln w="6350" cap="flat" cmpd="sng" algn="ctr">
            <a:solidFill>
              <a:schemeClr val="tx1"/>
            </a:solidFill>
            <a:prstDash val="solid"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>
            <a:lvl1pPr marL="0" indent="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1800" kern="1200">
                <a:solidFill>
                  <a:schemeClr val="dk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lrTx/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lrTx/>
              <a:buFont typeface="Wingdings" pitchFamily="2" charset="2"/>
              <a:buChar char="Ø"/>
              <a:defRPr sz="1600" kern="1200">
                <a:solidFill>
                  <a:schemeClr val="dk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lrTx/>
              <a:buFont typeface="Arial" charset="0"/>
              <a:buChar char="–"/>
              <a:defRPr sz="1400" kern="1200">
                <a:solidFill>
                  <a:schemeClr val="dk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1400" kern="1200">
                <a:solidFill>
                  <a:schemeClr val="dk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</a:pPr>
            <a:r>
              <a:rPr lang="pl-PL" sz="1050" b="1" dirty="0"/>
              <a:t>Lata realizacji: </a:t>
            </a:r>
            <a:r>
              <a:rPr lang="pl-PL" sz="1050" dirty="0" smtClean="0"/>
              <a:t>2016 </a:t>
            </a:r>
            <a:r>
              <a:rPr lang="pl-PL" sz="1050" dirty="0"/>
              <a:t>– </a:t>
            </a:r>
            <a:r>
              <a:rPr lang="pl-PL" sz="1050" dirty="0" smtClean="0"/>
              <a:t>2022</a:t>
            </a:r>
            <a:endParaRPr lang="pl-PL" sz="1050" dirty="0"/>
          </a:p>
          <a:p>
            <a:pPr>
              <a:spcBef>
                <a:spcPts val="0"/>
              </a:spcBef>
            </a:pPr>
            <a:r>
              <a:rPr lang="pl-PL" sz="1050" b="1" dirty="0"/>
              <a:t>Status projektu: </a:t>
            </a:r>
            <a:r>
              <a:rPr lang="pl-PL" sz="1050" dirty="0" smtClean="0"/>
              <a:t>Trwa realizacja umów w trybie projektuj i buduj:</a:t>
            </a:r>
          </a:p>
          <a:p>
            <a:pPr marL="171450" indent="-17145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pl-PL" sz="1050" dirty="0" smtClean="0">
                <a:solidFill>
                  <a:schemeClr val="tx1"/>
                </a:solidFill>
              </a:rPr>
              <a:t>na </a:t>
            </a:r>
            <a:r>
              <a:rPr lang="pl-PL" sz="1050" dirty="0">
                <a:solidFill>
                  <a:schemeClr val="tx1"/>
                </a:solidFill>
              </a:rPr>
              <a:t>odcinku Kraków Swoszowice </a:t>
            </a:r>
            <a:r>
              <a:rPr lang="pl-PL" sz="1050" dirty="0" smtClean="0">
                <a:solidFill>
                  <a:schemeClr val="tx1"/>
                </a:solidFill>
              </a:rPr>
              <a:t>– Przeciszów, </a:t>
            </a:r>
            <a:r>
              <a:rPr lang="pl-PL" sz="1050" dirty="0">
                <a:solidFill>
                  <a:schemeClr val="tx1"/>
                </a:solidFill>
              </a:rPr>
              <a:t>zakończenie umowy planuje się na  11.2017 r</a:t>
            </a:r>
            <a:r>
              <a:rPr lang="pl-PL" sz="1050" dirty="0" smtClean="0">
                <a:solidFill>
                  <a:schemeClr val="tx1"/>
                </a:solidFill>
              </a:rPr>
              <a:t>.,</a:t>
            </a:r>
          </a:p>
          <a:p>
            <a:pPr marL="171450" indent="-17145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pl-PL" sz="1050" dirty="0">
                <a:solidFill>
                  <a:schemeClr val="tx1"/>
                </a:solidFill>
              </a:rPr>
              <a:t>na </a:t>
            </a:r>
            <a:r>
              <a:rPr lang="pl-PL" sz="1050" dirty="0" smtClean="0">
                <a:solidFill>
                  <a:schemeClr val="tx1"/>
                </a:solidFill>
              </a:rPr>
              <a:t>odcinku </a:t>
            </a:r>
            <a:r>
              <a:rPr lang="pl-PL" sz="1050" dirty="0">
                <a:solidFill>
                  <a:schemeClr val="tx1"/>
                </a:solidFill>
              </a:rPr>
              <a:t>Kraków Płaszów –  Podbory Skawińskie</a:t>
            </a:r>
            <a:r>
              <a:rPr lang="pl-PL" sz="1050" dirty="0" smtClean="0">
                <a:solidFill>
                  <a:schemeClr val="tx1"/>
                </a:solidFill>
              </a:rPr>
              <a:t>, podpisano </a:t>
            </a:r>
            <a:r>
              <a:rPr lang="pl-PL" sz="1050" dirty="0">
                <a:solidFill>
                  <a:schemeClr val="tx1"/>
                </a:solidFill>
              </a:rPr>
              <a:t>26.06.2017 r. </a:t>
            </a:r>
            <a:r>
              <a:rPr lang="pl-PL" sz="1050" dirty="0" smtClean="0">
                <a:solidFill>
                  <a:schemeClr val="tx1"/>
                </a:solidFill>
              </a:rPr>
              <a:t>Zakończenie zaplanowano </a:t>
            </a:r>
            <a:r>
              <a:rPr lang="pl-PL" sz="1050" dirty="0">
                <a:solidFill>
                  <a:schemeClr val="tx1"/>
                </a:solidFill>
              </a:rPr>
              <a:t>na </a:t>
            </a:r>
            <a:r>
              <a:rPr lang="pl-PL" sz="1050" dirty="0" smtClean="0">
                <a:solidFill>
                  <a:schemeClr val="tx1"/>
                </a:solidFill>
              </a:rPr>
              <a:t>III kw. 2020 </a:t>
            </a:r>
            <a:r>
              <a:rPr lang="pl-PL" sz="1050" dirty="0">
                <a:solidFill>
                  <a:schemeClr val="tx1"/>
                </a:solidFill>
              </a:rPr>
              <a:t>r.</a:t>
            </a:r>
          </a:p>
        </p:txBody>
      </p:sp>
    </p:spTree>
    <p:extLst>
      <p:ext uri="{BB962C8B-B14F-4D97-AF65-F5344CB8AC3E}">
        <p14:creationId xmlns:p14="http://schemas.microsoft.com/office/powerpoint/2010/main" val="21935666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az 7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35" t="13364" r="49265" b="40186"/>
          <a:stretch/>
        </p:blipFill>
        <p:spPr>
          <a:xfrm>
            <a:off x="5580112" y="1196752"/>
            <a:ext cx="3442860" cy="3181372"/>
          </a:xfrm>
          <a:prstGeom prst="rect">
            <a:avLst/>
          </a:prstGeom>
          <a:ln w="9525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5" name="Tytuł 2"/>
          <p:cNvSpPr txBox="1">
            <a:spLocks/>
          </p:cNvSpPr>
          <p:nvPr/>
        </p:nvSpPr>
        <p:spPr bwMode="auto">
          <a:xfrm>
            <a:off x="2169758" y="9628"/>
            <a:ext cx="6974242" cy="4853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rgbClr val="002060"/>
                </a:solidFill>
                <a:latin typeface="Arial" pitchFamily="34" charset="0"/>
                <a:ea typeface="+mj-ea"/>
                <a:cs typeface="Arial" pitchFamily="34" charset="0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l" fontAlgn="ctr"/>
            <a:r>
              <a:rPr lang="pl-PL" sz="1600" dirty="0">
                <a:solidFill>
                  <a:schemeClr val="bg1"/>
                </a:solidFill>
              </a:rPr>
              <a:t>Prace na linii kolejowej nr 93 na odcinku Trzebinia – Oświęcim – Czechowice </a:t>
            </a:r>
            <a:r>
              <a:rPr lang="pl-PL" sz="1600" dirty="0" smtClean="0">
                <a:solidFill>
                  <a:schemeClr val="bg1"/>
                </a:solidFill>
              </a:rPr>
              <a:t>Dziedzice </a:t>
            </a:r>
            <a:r>
              <a:rPr lang="pl-PL" sz="1200" dirty="0" smtClean="0">
                <a:solidFill>
                  <a:schemeClr val="bg1"/>
                </a:solidFill>
              </a:rPr>
              <a:t>(</a:t>
            </a:r>
            <a:r>
              <a:rPr lang="pl-PL" sz="1200" dirty="0">
                <a:solidFill>
                  <a:schemeClr val="bg1"/>
                </a:solidFill>
              </a:rPr>
              <a:t>finansowanie: </a:t>
            </a:r>
            <a:r>
              <a:rPr lang="pl-PL" sz="1200" dirty="0" smtClean="0">
                <a:solidFill>
                  <a:schemeClr val="bg1"/>
                </a:solidFill>
              </a:rPr>
              <a:t>POIiŚ, </a:t>
            </a:r>
            <a:r>
              <a:rPr lang="pl-PL" sz="1200" dirty="0">
                <a:solidFill>
                  <a:schemeClr val="bg1"/>
                </a:solidFill>
              </a:rPr>
              <a:t>wartość projektu: </a:t>
            </a:r>
            <a:r>
              <a:rPr lang="pl-PL" sz="1200" dirty="0" smtClean="0">
                <a:solidFill>
                  <a:schemeClr val="bg1"/>
                </a:solidFill>
              </a:rPr>
              <a:t>555,5 </a:t>
            </a:r>
            <a:r>
              <a:rPr lang="pl-PL" sz="1200" dirty="0">
                <a:solidFill>
                  <a:schemeClr val="bg1"/>
                </a:solidFill>
              </a:rPr>
              <a:t>mln </a:t>
            </a:r>
            <a:r>
              <a:rPr lang="pl-PL" sz="1200" dirty="0" smtClean="0">
                <a:solidFill>
                  <a:schemeClr val="bg1"/>
                </a:solidFill>
              </a:rPr>
              <a:t>PLN)</a:t>
            </a:r>
            <a:endParaRPr lang="pl-PL" sz="1200" dirty="0">
              <a:solidFill>
                <a:schemeClr val="bg1"/>
              </a:solidFill>
            </a:endParaRPr>
          </a:p>
        </p:txBody>
      </p:sp>
      <p:sp>
        <p:nvSpPr>
          <p:cNvPr id="7" name="Symbol zastępczy zawartości 3"/>
          <p:cNvSpPr txBox="1">
            <a:spLocks/>
          </p:cNvSpPr>
          <p:nvPr/>
        </p:nvSpPr>
        <p:spPr bwMode="auto">
          <a:xfrm>
            <a:off x="138322" y="1196752"/>
            <a:ext cx="5369782" cy="2304256"/>
          </a:xfrm>
          <a:prstGeom prst="rect">
            <a:avLst/>
          </a:prstGeom>
          <a:solidFill>
            <a:schemeClr val="bg1"/>
          </a:solidFill>
          <a:ln w="6350" cap="flat" cmpd="sng" algn="ctr">
            <a:solidFill>
              <a:schemeClr val="tx1"/>
            </a:solidFill>
            <a:prstDash val="solid"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>
            <a:lvl1pPr marL="0" indent="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1800" kern="1200">
                <a:solidFill>
                  <a:schemeClr val="dk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lrTx/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lrTx/>
              <a:buFont typeface="Wingdings" pitchFamily="2" charset="2"/>
              <a:buChar char="Ø"/>
              <a:defRPr sz="1600" kern="1200">
                <a:solidFill>
                  <a:schemeClr val="dk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lrTx/>
              <a:buFont typeface="Arial" charset="0"/>
              <a:buChar char="–"/>
              <a:defRPr sz="1400" kern="1200">
                <a:solidFill>
                  <a:schemeClr val="dk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1400" kern="1200">
                <a:solidFill>
                  <a:schemeClr val="dk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sz="1100" b="1" dirty="0" smtClean="0"/>
              <a:t>Podstawowe parametry (obecnie)</a:t>
            </a:r>
            <a:r>
              <a:rPr lang="pl-PL" sz="1100" dirty="0" smtClean="0"/>
              <a:t>:  </a:t>
            </a:r>
          </a:p>
          <a:p>
            <a:pPr marL="171450" lvl="0" indent="-171450">
              <a:buFont typeface="Arial" pitchFamily="34" charset="0"/>
              <a:buChar char="•"/>
            </a:pPr>
            <a:r>
              <a:rPr lang="pl-PL" sz="1100" dirty="0" smtClean="0"/>
              <a:t>linia zelektryfikowana, dwutorowa; </a:t>
            </a:r>
          </a:p>
          <a:p>
            <a:pPr marL="171450" lvl="0" indent="-171450">
              <a:buFont typeface="Arial" pitchFamily="34" charset="0"/>
              <a:buChar char="•"/>
            </a:pPr>
            <a:r>
              <a:rPr lang="pl-PL" sz="1100" dirty="0" smtClean="0"/>
              <a:t>długość odcinka: </a:t>
            </a:r>
            <a:r>
              <a:rPr lang="pl-PL" sz="1100" b="1" dirty="0" smtClean="0">
                <a:solidFill>
                  <a:schemeClr val="tx1"/>
                </a:solidFill>
              </a:rPr>
              <a:t>38 km;</a:t>
            </a:r>
          </a:p>
          <a:p>
            <a:pPr marL="171450" lvl="0" indent="-171450">
              <a:buFont typeface="Arial" pitchFamily="34" charset="0"/>
              <a:buChar char="•"/>
            </a:pPr>
            <a:r>
              <a:rPr lang="pl-PL" sz="1100" dirty="0" smtClean="0"/>
              <a:t>prędkości maksymalne:</a:t>
            </a:r>
          </a:p>
          <a:p>
            <a:pPr lvl="0"/>
            <a:endParaRPr lang="pl-PL" sz="1100" dirty="0" smtClean="0"/>
          </a:p>
          <a:p>
            <a:pPr lvl="0"/>
            <a:endParaRPr lang="pl-PL" sz="1100" dirty="0"/>
          </a:p>
          <a:p>
            <a:pPr lvl="0"/>
            <a:endParaRPr lang="pl-PL" sz="1100" dirty="0" smtClean="0"/>
          </a:p>
          <a:p>
            <a:pPr lvl="0"/>
            <a:endParaRPr lang="pl-PL" sz="1100" b="1" dirty="0" smtClean="0"/>
          </a:p>
          <a:p>
            <a:pPr lvl="0"/>
            <a:endParaRPr lang="pl-PL" sz="1100" b="1" dirty="0" smtClean="0"/>
          </a:p>
          <a:p>
            <a:pPr lvl="0"/>
            <a:endParaRPr lang="pl-PL" sz="1100" b="1" dirty="0" smtClean="0"/>
          </a:p>
          <a:p>
            <a:pPr marL="171450" lvl="0" indent="-171450">
              <a:buFont typeface="Arial" pitchFamily="34" charset="0"/>
              <a:buChar char="•"/>
            </a:pPr>
            <a:r>
              <a:rPr lang="pl-PL" sz="1100" dirty="0" smtClean="0"/>
              <a:t>dopuszczalny nacisk osi:</a:t>
            </a:r>
            <a:r>
              <a:rPr lang="pl-PL" sz="1100" dirty="0" smtClean="0">
                <a:solidFill>
                  <a:schemeClr val="tx1"/>
                </a:solidFill>
              </a:rPr>
              <a:t> </a:t>
            </a:r>
            <a:r>
              <a:rPr lang="pl-PL" sz="1100" b="1" dirty="0" smtClean="0">
                <a:solidFill>
                  <a:schemeClr val="tx1"/>
                </a:solidFill>
              </a:rPr>
              <a:t>203 </a:t>
            </a:r>
            <a:r>
              <a:rPr lang="pl-PL" sz="1100" b="1" dirty="0" err="1" smtClean="0">
                <a:solidFill>
                  <a:schemeClr val="tx1"/>
                </a:solidFill>
              </a:rPr>
              <a:t>kN</a:t>
            </a:r>
            <a:r>
              <a:rPr lang="pl-PL" sz="1100" b="1" dirty="0" smtClean="0">
                <a:solidFill>
                  <a:schemeClr val="tx1"/>
                </a:solidFill>
              </a:rPr>
              <a:t>.</a:t>
            </a:r>
            <a:endParaRPr lang="pl-PL" sz="1100" b="1" dirty="0">
              <a:solidFill>
                <a:schemeClr val="tx1"/>
              </a:solidFill>
            </a:endParaRPr>
          </a:p>
        </p:txBody>
      </p:sp>
      <p:sp>
        <p:nvSpPr>
          <p:cNvPr id="9" name="Symbol zastępczy zawartości 3"/>
          <p:cNvSpPr txBox="1">
            <a:spLocks/>
          </p:cNvSpPr>
          <p:nvPr/>
        </p:nvSpPr>
        <p:spPr bwMode="auto">
          <a:xfrm>
            <a:off x="138323" y="4622061"/>
            <a:ext cx="8394118" cy="2121004"/>
          </a:xfrm>
          <a:prstGeom prst="rect">
            <a:avLst/>
          </a:prstGeom>
          <a:ln w="6350" cap="flat" cmpd="sng" algn="ctr">
            <a:solidFill>
              <a:srgbClr val="003366"/>
            </a:solidFill>
            <a:prstDash val="solid"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>
            <a:lvl1pPr marL="0" indent="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1800" kern="1200">
                <a:solidFill>
                  <a:schemeClr val="dk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lrTx/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lrTx/>
              <a:buFont typeface="Wingdings" pitchFamily="2" charset="2"/>
              <a:buChar char="Ø"/>
              <a:defRPr sz="1600" kern="1200">
                <a:solidFill>
                  <a:schemeClr val="dk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lrTx/>
              <a:buFont typeface="Arial" charset="0"/>
              <a:buChar char="–"/>
              <a:defRPr sz="1400" kern="1200">
                <a:solidFill>
                  <a:schemeClr val="dk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1400" kern="1200">
                <a:solidFill>
                  <a:schemeClr val="dk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>
              <a:spcBef>
                <a:spcPct val="0"/>
              </a:spcBef>
              <a:defRPr/>
            </a:pPr>
            <a:r>
              <a:rPr lang="pl-PL" sz="1100" b="1" dirty="0">
                <a:solidFill>
                  <a:prstClr val="black"/>
                </a:solidFill>
              </a:rPr>
              <a:t>Charakterystyka inwestycji</a:t>
            </a:r>
            <a:r>
              <a:rPr lang="pl-PL" sz="1100" b="1" dirty="0" smtClean="0">
                <a:solidFill>
                  <a:prstClr val="black"/>
                </a:solidFill>
              </a:rPr>
              <a:t>:</a:t>
            </a:r>
          </a:p>
          <a:p>
            <a:pPr eaLnBrk="1" hangingPunct="1">
              <a:spcBef>
                <a:spcPts val="600"/>
              </a:spcBef>
              <a:defRPr/>
            </a:pPr>
            <a:r>
              <a:rPr lang="pl-PL" sz="1100" b="1" dirty="0" smtClean="0">
                <a:solidFill>
                  <a:prstClr val="black"/>
                </a:solidFill>
              </a:rPr>
              <a:t>Najważniejszymi </a:t>
            </a:r>
            <a:r>
              <a:rPr lang="pl-PL" sz="1100" b="1" dirty="0">
                <a:solidFill>
                  <a:prstClr val="black"/>
                </a:solidFill>
              </a:rPr>
              <a:t>problemami występującym na odcinku objętym inwestycją są:</a:t>
            </a:r>
          </a:p>
          <a:p>
            <a:pPr marL="171450" indent="-171450" eaLnBrk="1" hangingPunct="1">
              <a:spcBef>
                <a:spcPct val="0"/>
              </a:spcBef>
              <a:buFont typeface="Arial" panose="020B0604020202020204" pitchFamily="34" charset="0"/>
              <a:buChar char="•"/>
              <a:defRPr/>
            </a:pPr>
            <a:r>
              <a:rPr lang="pl-PL" sz="1100" dirty="0">
                <a:solidFill>
                  <a:schemeClr val="tx1"/>
                </a:solidFill>
                <a:cs typeface="Times New Roman" pitchFamily="18" charset="0"/>
              </a:rPr>
              <a:t>stan techniczny nawierzchni kolejowej uniemożliwiający podniesienie prędkości;</a:t>
            </a:r>
          </a:p>
          <a:p>
            <a:pPr marL="171450" indent="-171450" eaLnBrk="1" hangingPunct="1">
              <a:spcBef>
                <a:spcPct val="0"/>
              </a:spcBef>
              <a:buFont typeface="Arial" panose="020B0604020202020204" pitchFamily="34" charset="0"/>
              <a:buChar char="•"/>
              <a:defRPr/>
            </a:pPr>
            <a:r>
              <a:rPr lang="pl-PL" sz="1100" dirty="0" smtClean="0">
                <a:solidFill>
                  <a:schemeClr val="tx1"/>
                </a:solidFill>
                <a:cs typeface="Times New Roman" pitchFamily="18" charset="0"/>
              </a:rPr>
              <a:t>ograniczony dopuszczalny nacisk osi;</a:t>
            </a:r>
            <a:endParaRPr lang="pl-PL" sz="1100" dirty="0">
              <a:solidFill>
                <a:schemeClr val="tx1"/>
              </a:solidFill>
              <a:cs typeface="Times New Roman" pitchFamily="18" charset="0"/>
            </a:endParaRPr>
          </a:p>
          <a:p>
            <a:pPr marL="171450" indent="-171450" eaLnBrk="1" hangingPunct="1">
              <a:spcBef>
                <a:spcPct val="0"/>
              </a:spcBef>
              <a:buFont typeface="Arial" panose="020B0604020202020204" pitchFamily="34" charset="0"/>
              <a:buChar char="•"/>
              <a:defRPr/>
            </a:pPr>
            <a:r>
              <a:rPr lang="pl-PL" sz="1100" dirty="0"/>
              <a:t>z</a:t>
            </a:r>
            <a:r>
              <a:rPr lang="pl-PL" sz="1100" dirty="0" smtClean="0"/>
              <a:t>ły stan obiektów inżynieryjnych.</a:t>
            </a:r>
            <a:endParaRPr lang="pl-PL" sz="1100" dirty="0" smtClean="0">
              <a:solidFill>
                <a:prstClr val="black"/>
              </a:solidFill>
            </a:endParaRPr>
          </a:p>
          <a:p>
            <a:pPr eaLnBrk="1" hangingPunct="1">
              <a:spcBef>
                <a:spcPct val="0"/>
              </a:spcBef>
              <a:defRPr/>
            </a:pPr>
            <a:r>
              <a:rPr lang="pl-PL" sz="1100" b="1" dirty="0">
                <a:solidFill>
                  <a:schemeClr val="bg2">
                    <a:lumMod val="10000"/>
                  </a:schemeClr>
                </a:solidFill>
                <a:ea typeface="Times New Roman"/>
              </a:rPr>
              <a:t>Inwestycja ma charakter </a:t>
            </a:r>
            <a:r>
              <a:rPr lang="pl-PL" sz="1100" b="1" dirty="0" smtClean="0">
                <a:solidFill>
                  <a:schemeClr val="bg2">
                    <a:lumMod val="10000"/>
                  </a:schemeClr>
                </a:solidFill>
                <a:ea typeface="Times New Roman"/>
              </a:rPr>
              <a:t>odtworzeniowy </a:t>
            </a:r>
            <a:r>
              <a:rPr lang="pl-PL" sz="1100" b="1" dirty="0">
                <a:solidFill>
                  <a:schemeClr val="bg2">
                    <a:lumMod val="10000"/>
                  </a:schemeClr>
                </a:solidFill>
                <a:ea typeface="Times New Roman"/>
              </a:rPr>
              <a:t>i zakłada: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pl-PL" sz="1100" dirty="0" smtClean="0"/>
              <a:t>osiągnięcie </a:t>
            </a:r>
            <a:r>
              <a:rPr lang="pl-PL" sz="1100" dirty="0"/>
              <a:t>technicznych parametrów umożliwiających przejazd pociągów pasażerskich </a:t>
            </a:r>
            <a:r>
              <a:rPr lang="pl-PL" sz="1100" dirty="0" smtClean="0"/>
              <a:t>i towarowych z </a:t>
            </a:r>
            <a:r>
              <a:rPr lang="pl-PL" sz="1100" dirty="0"/>
              <a:t>prędkością </a:t>
            </a:r>
            <a:r>
              <a:rPr lang="pl-PL" sz="1100" b="1" dirty="0" smtClean="0"/>
              <a:t>80 - 120 </a:t>
            </a:r>
            <a:r>
              <a:rPr lang="pl-PL" sz="1100" b="1" dirty="0"/>
              <a:t>km/h </a:t>
            </a:r>
            <a:r>
              <a:rPr lang="pl-PL" sz="1100" dirty="0">
                <a:solidFill>
                  <a:schemeClr val="tx1"/>
                </a:solidFill>
              </a:rPr>
              <a:t>(ograniczenie wynika z geometrii linii</a:t>
            </a:r>
            <a:r>
              <a:rPr lang="pl-PL" sz="1100" dirty="0" smtClean="0">
                <a:solidFill>
                  <a:schemeClr val="tx1"/>
                </a:solidFill>
              </a:rPr>
              <a:t>);</a:t>
            </a:r>
            <a:endParaRPr lang="pl-PL" sz="1100" b="1" dirty="0" smtClean="0">
              <a:solidFill>
                <a:schemeClr val="tx1"/>
              </a:solidFill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pl-PL" sz="1100" dirty="0" smtClean="0">
                <a:solidFill>
                  <a:schemeClr val="tx1"/>
                </a:solidFill>
              </a:rPr>
              <a:t>dostosowanie </a:t>
            </a:r>
            <a:r>
              <a:rPr lang="pl-PL" sz="1100" dirty="0">
                <a:solidFill>
                  <a:schemeClr val="tx1"/>
                </a:solidFill>
              </a:rPr>
              <a:t>linii do dopuszczalnego nacisku osi </a:t>
            </a:r>
            <a:r>
              <a:rPr lang="pl-PL" sz="1100" b="1" dirty="0">
                <a:solidFill>
                  <a:schemeClr val="tx1"/>
                </a:solidFill>
              </a:rPr>
              <a:t>221 </a:t>
            </a:r>
            <a:r>
              <a:rPr lang="pl-PL" sz="1100" b="1" dirty="0" err="1">
                <a:solidFill>
                  <a:schemeClr val="tx1"/>
                </a:solidFill>
              </a:rPr>
              <a:t>kN</a:t>
            </a:r>
            <a:r>
              <a:rPr lang="pl-PL" sz="1100" dirty="0">
                <a:solidFill>
                  <a:schemeClr val="tx1"/>
                </a:solidFill>
              </a:rPr>
              <a:t>; </a:t>
            </a:r>
            <a:endParaRPr lang="pl-PL" sz="1100" dirty="0" smtClean="0">
              <a:solidFill>
                <a:schemeClr val="tx1"/>
              </a:solidFill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pl-PL" sz="1100" dirty="0" smtClean="0">
                <a:solidFill>
                  <a:schemeClr val="tx1"/>
                </a:solidFill>
              </a:rPr>
              <a:t>podniesienie </a:t>
            </a:r>
            <a:r>
              <a:rPr lang="pl-PL" sz="1100" dirty="0">
                <a:solidFill>
                  <a:schemeClr val="tx1"/>
                </a:solidFill>
              </a:rPr>
              <a:t>poziomu bezpieczeństwa ruchu </a:t>
            </a:r>
            <a:r>
              <a:rPr lang="pl-PL" sz="1100" dirty="0" smtClean="0">
                <a:solidFill>
                  <a:schemeClr val="tx1"/>
                </a:solidFill>
              </a:rPr>
              <a:t>kolejowego</a:t>
            </a:r>
            <a:r>
              <a:rPr lang="pl-PL" sz="1100" dirty="0">
                <a:solidFill>
                  <a:schemeClr val="tx1"/>
                </a:solidFill>
              </a:rPr>
              <a:t>.</a:t>
            </a:r>
          </a:p>
        </p:txBody>
      </p:sp>
      <p:graphicFrame>
        <p:nvGraphicFramePr>
          <p:cNvPr id="13" name="Tabela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52485144"/>
              </p:ext>
            </p:extLst>
          </p:nvPr>
        </p:nvGraphicFramePr>
        <p:xfrm>
          <a:off x="378635" y="2039878"/>
          <a:ext cx="2373768" cy="116738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528438"/>
                <a:gridCol w="845330"/>
              </a:tblGrid>
              <a:tr h="281563">
                <a:tc>
                  <a:txBody>
                    <a:bodyPr/>
                    <a:lstStyle/>
                    <a:p>
                      <a:pPr marL="88900" indent="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1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Prędkość</a:t>
                      </a:r>
                      <a:r>
                        <a:rPr lang="pl-PL" sz="1100" baseline="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pl-PL" sz="1100" dirty="0" smtClean="0"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[km/h]</a:t>
                      </a:r>
                      <a:endParaRPr lang="pl-PL" sz="11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% długości</a:t>
                      </a:r>
                      <a:endParaRPr lang="pl-PL" sz="11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/>
                </a:tc>
              </a:tr>
              <a:tr h="171455">
                <a:tc>
                  <a:txBody>
                    <a:bodyPr/>
                    <a:lstStyle/>
                    <a:p>
                      <a:pPr algn="ctr" fontAlgn="b"/>
                      <a:r>
                        <a:rPr lang="pl-PL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120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l-PL" sz="11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29%</a:t>
                      </a:r>
                      <a:endParaRPr lang="pl-PL" sz="1100" b="0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163107">
                <a:tc>
                  <a:txBody>
                    <a:bodyPr/>
                    <a:lstStyle/>
                    <a:p>
                      <a:pPr algn="ctr" fontAlgn="b"/>
                      <a:r>
                        <a:rPr lang="pl-PL" sz="11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80</a:t>
                      </a:r>
                      <a:endParaRPr lang="pl-PL" sz="1100" b="1" i="0" u="none" strike="noStrike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l-PL" sz="11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20%</a:t>
                      </a:r>
                      <a:endParaRPr lang="pl-PL" sz="1100" b="0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163107">
                <a:tc>
                  <a:txBody>
                    <a:bodyPr/>
                    <a:lstStyle/>
                    <a:p>
                      <a:pPr algn="ctr" fontAlgn="b"/>
                      <a:r>
                        <a:rPr lang="pl-PL" sz="11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50</a:t>
                      </a:r>
                      <a:endParaRPr lang="pl-PL" sz="1100" b="1" i="0" u="none" strike="noStrike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l-PL" sz="11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20%</a:t>
                      </a:r>
                      <a:endParaRPr lang="pl-PL" sz="1100" b="0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163107">
                <a:tc>
                  <a:txBody>
                    <a:bodyPr/>
                    <a:lstStyle/>
                    <a:p>
                      <a:pPr algn="ctr" fontAlgn="b"/>
                      <a:r>
                        <a:rPr lang="pl-PL" sz="11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40</a:t>
                      </a:r>
                      <a:endParaRPr lang="pl-PL" sz="1100" b="1" i="0" u="none" strike="noStrike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l-PL" sz="11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18%</a:t>
                      </a:r>
                      <a:endParaRPr lang="pl-PL" sz="1100" b="0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163107">
                <a:tc>
                  <a:txBody>
                    <a:bodyPr/>
                    <a:lstStyle/>
                    <a:p>
                      <a:pPr algn="ctr" fontAlgn="b"/>
                      <a:r>
                        <a:rPr lang="pl-PL" sz="11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30</a:t>
                      </a:r>
                      <a:endParaRPr lang="pl-PL" sz="1100" b="1" i="0" u="none" strike="noStrike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l-PL" sz="11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12%</a:t>
                      </a:r>
                      <a:endParaRPr lang="pl-PL" sz="1100" b="0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</a:tr>
            </a:tbl>
          </a:graphicData>
        </a:graphic>
      </p:graphicFrame>
      <p:sp>
        <p:nvSpPr>
          <p:cNvPr id="11" name="Strzałka w dół 10"/>
          <p:cNvSpPr/>
          <p:nvPr/>
        </p:nvSpPr>
        <p:spPr>
          <a:xfrm rot="7989090">
            <a:off x="6834730" y="2430461"/>
            <a:ext cx="234398" cy="936104"/>
          </a:xfrm>
          <a:prstGeom prst="downArrow">
            <a:avLst/>
          </a:prstGeom>
          <a:solidFill>
            <a:srgbClr val="FFFF00"/>
          </a:solidFill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0" name="Symbol zastępczy zawartości 3"/>
          <p:cNvSpPr txBox="1">
            <a:spLocks/>
          </p:cNvSpPr>
          <p:nvPr/>
        </p:nvSpPr>
        <p:spPr bwMode="auto">
          <a:xfrm>
            <a:off x="138322" y="3573016"/>
            <a:ext cx="5369782" cy="936104"/>
          </a:xfrm>
          <a:prstGeom prst="rect">
            <a:avLst/>
          </a:prstGeom>
          <a:solidFill>
            <a:schemeClr val="bg1"/>
          </a:solidFill>
          <a:ln w="6350" cap="flat" cmpd="sng" algn="ctr">
            <a:solidFill>
              <a:schemeClr val="tx1"/>
            </a:solidFill>
            <a:prstDash val="solid"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>
            <a:lvl1pPr marL="0" indent="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1800" kern="1200">
                <a:solidFill>
                  <a:schemeClr val="dk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lrTx/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lrTx/>
              <a:buFont typeface="Wingdings" pitchFamily="2" charset="2"/>
              <a:buChar char="Ø"/>
              <a:defRPr sz="1600" kern="1200">
                <a:solidFill>
                  <a:schemeClr val="dk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lrTx/>
              <a:buFont typeface="Arial" charset="0"/>
              <a:buChar char="–"/>
              <a:defRPr sz="1400" kern="1200">
                <a:solidFill>
                  <a:schemeClr val="dk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1400" kern="1200">
                <a:solidFill>
                  <a:schemeClr val="dk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</a:pPr>
            <a:r>
              <a:rPr lang="pl-PL" sz="1100" b="1" dirty="0"/>
              <a:t>Lata realizacji: </a:t>
            </a:r>
            <a:r>
              <a:rPr lang="pl-PL" sz="1100" dirty="0" smtClean="0"/>
              <a:t>2017 </a:t>
            </a:r>
            <a:r>
              <a:rPr lang="pl-PL" sz="1100" dirty="0"/>
              <a:t>– </a:t>
            </a:r>
            <a:r>
              <a:rPr lang="pl-PL" sz="1100" dirty="0" smtClean="0"/>
              <a:t>2021</a:t>
            </a:r>
            <a:endParaRPr lang="pl-PL" sz="1100" dirty="0"/>
          </a:p>
          <a:p>
            <a:pPr marL="1073150" indent="-1073150">
              <a:spcBef>
                <a:spcPts val="0"/>
              </a:spcBef>
            </a:pPr>
            <a:r>
              <a:rPr lang="pl-PL" sz="1100" b="1" dirty="0"/>
              <a:t>Status projektu: </a:t>
            </a:r>
            <a:r>
              <a:rPr lang="pl-PL" sz="1100" dirty="0" smtClean="0"/>
              <a:t>Zakończono opracowanie RSW.</a:t>
            </a:r>
            <a:r>
              <a:rPr lang="pl-PL" sz="1100" dirty="0"/>
              <a:t> </a:t>
            </a:r>
            <a:r>
              <a:rPr lang="pl-PL" sz="1100" dirty="0" smtClean="0"/>
              <a:t>02.10.2017 r. podpisano umowę na realizację robót na odcinku </a:t>
            </a:r>
            <a:r>
              <a:rPr lang="pl-PL" sz="1100" b="1" dirty="0" smtClean="0"/>
              <a:t>Trzebinia – Oświęcim</a:t>
            </a:r>
            <a:r>
              <a:rPr lang="pl-PL" sz="1100" dirty="0" smtClean="0"/>
              <a:t>.</a:t>
            </a:r>
            <a:r>
              <a:rPr lang="pl-PL" sz="1100" dirty="0"/>
              <a:t> </a:t>
            </a:r>
            <a:r>
              <a:rPr lang="pl-PL" sz="1100" dirty="0" smtClean="0"/>
              <a:t>Przewidywane termin podpisania umowy na roboty dla odcinka </a:t>
            </a:r>
            <a:r>
              <a:rPr lang="pl-PL" sz="1100" b="1" dirty="0" smtClean="0"/>
              <a:t>Oświęcim – Czechowice Dziedzice </a:t>
            </a:r>
            <a:r>
              <a:rPr lang="pl-PL" sz="1100" dirty="0" smtClean="0"/>
              <a:t>III kw. 2018 r.</a:t>
            </a:r>
            <a:endParaRPr lang="pl-PL" sz="1100" dirty="0"/>
          </a:p>
        </p:txBody>
      </p:sp>
      <p:sp>
        <p:nvSpPr>
          <p:cNvPr id="12" name="Strzałka w dół 11"/>
          <p:cNvSpPr/>
          <p:nvPr/>
        </p:nvSpPr>
        <p:spPr>
          <a:xfrm rot="7989090">
            <a:off x="6274097" y="2953896"/>
            <a:ext cx="234398" cy="936104"/>
          </a:xfrm>
          <a:prstGeom prst="downArrow">
            <a:avLst/>
          </a:prstGeom>
          <a:solidFill>
            <a:srgbClr val="FFFF00"/>
          </a:solidFill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6489314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ytuł 2"/>
          <p:cNvSpPr txBox="1">
            <a:spLocks/>
          </p:cNvSpPr>
          <p:nvPr/>
        </p:nvSpPr>
        <p:spPr bwMode="auto">
          <a:xfrm>
            <a:off x="2169758" y="9628"/>
            <a:ext cx="6974242" cy="4853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rgbClr val="002060"/>
                </a:solidFill>
                <a:latin typeface="Arial" pitchFamily="34" charset="0"/>
                <a:ea typeface="+mj-ea"/>
                <a:cs typeface="Arial" pitchFamily="34" charset="0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l" fontAlgn="ctr"/>
            <a:r>
              <a:rPr lang="pl-PL" sz="1600" dirty="0">
                <a:solidFill>
                  <a:schemeClr val="bg1"/>
                </a:solidFill>
              </a:rPr>
              <a:t>Prace na linii kolejowej nr 93 na odcinku Trzebinia – Oświęcim – Czechowice </a:t>
            </a:r>
            <a:r>
              <a:rPr lang="pl-PL" sz="1600" dirty="0" smtClean="0">
                <a:solidFill>
                  <a:schemeClr val="bg1"/>
                </a:solidFill>
              </a:rPr>
              <a:t>Dziedzice </a:t>
            </a:r>
            <a:r>
              <a:rPr lang="pl-PL" sz="1200" dirty="0" smtClean="0">
                <a:solidFill>
                  <a:schemeClr val="bg1"/>
                </a:solidFill>
              </a:rPr>
              <a:t>(</a:t>
            </a:r>
            <a:r>
              <a:rPr lang="pl-PL" sz="1200" dirty="0">
                <a:solidFill>
                  <a:schemeClr val="bg1"/>
                </a:solidFill>
              </a:rPr>
              <a:t>finansowanie: </a:t>
            </a:r>
            <a:r>
              <a:rPr lang="pl-PL" sz="1200" dirty="0" smtClean="0">
                <a:solidFill>
                  <a:schemeClr val="bg1"/>
                </a:solidFill>
              </a:rPr>
              <a:t>POIiŚ, </a:t>
            </a:r>
            <a:r>
              <a:rPr lang="pl-PL" sz="1200" dirty="0">
                <a:solidFill>
                  <a:schemeClr val="bg1"/>
                </a:solidFill>
              </a:rPr>
              <a:t>wartość projektu: </a:t>
            </a:r>
            <a:r>
              <a:rPr lang="pl-PL" sz="1200" dirty="0" smtClean="0">
                <a:solidFill>
                  <a:schemeClr val="bg1"/>
                </a:solidFill>
              </a:rPr>
              <a:t>555,5 </a:t>
            </a:r>
            <a:r>
              <a:rPr lang="pl-PL" sz="1200" dirty="0">
                <a:solidFill>
                  <a:schemeClr val="bg1"/>
                </a:solidFill>
              </a:rPr>
              <a:t>mln </a:t>
            </a:r>
            <a:r>
              <a:rPr lang="pl-PL" sz="1200" dirty="0" smtClean="0">
                <a:solidFill>
                  <a:schemeClr val="bg1"/>
                </a:solidFill>
              </a:rPr>
              <a:t>PLN)</a:t>
            </a:r>
            <a:endParaRPr lang="pl-PL" sz="1200" dirty="0">
              <a:solidFill>
                <a:schemeClr val="bg1"/>
              </a:solidFill>
            </a:endParaRPr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539552" y="1196752"/>
            <a:ext cx="8244408" cy="4637480"/>
          </a:xfrm>
          <a:prstGeom prst="rect">
            <a:avLst/>
          </a:prstGeom>
        </p:spPr>
      </p:pic>
      <p:sp>
        <p:nvSpPr>
          <p:cNvPr id="14" name="Symbol zastępczy zawartości 3"/>
          <p:cNvSpPr txBox="1">
            <a:spLocks/>
          </p:cNvSpPr>
          <p:nvPr/>
        </p:nvSpPr>
        <p:spPr bwMode="auto">
          <a:xfrm>
            <a:off x="2699792" y="5933790"/>
            <a:ext cx="3528392" cy="576064"/>
          </a:xfrm>
          <a:prstGeom prst="rect">
            <a:avLst/>
          </a:prstGeom>
          <a:ln w="6350" cap="flat" cmpd="sng" algn="ctr">
            <a:solidFill>
              <a:srgbClr val="003366"/>
            </a:solidFill>
            <a:prstDash val="solid"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>
            <a:lvl1pPr marL="0" indent="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1800" kern="1200">
                <a:solidFill>
                  <a:schemeClr val="dk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lrTx/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lrTx/>
              <a:buFont typeface="Wingdings" pitchFamily="2" charset="2"/>
              <a:buChar char="Ø"/>
              <a:defRPr sz="1600" kern="1200">
                <a:solidFill>
                  <a:schemeClr val="dk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lrTx/>
              <a:buFont typeface="Arial" charset="0"/>
              <a:buChar char="–"/>
              <a:defRPr sz="1400" kern="1200">
                <a:solidFill>
                  <a:schemeClr val="dk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1400" kern="1200">
                <a:solidFill>
                  <a:schemeClr val="dk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>
              <a:lnSpc>
                <a:spcPct val="114000"/>
              </a:lnSpc>
              <a:spcBef>
                <a:spcPts val="0"/>
              </a:spcBef>
              <a:defRPr/>
            </a:pPr>
            <a:r>
              <a:rPr lang="pl-PL" sz="2000" b="1" dirty="0" smtClean="0">
                <a:solidFill>
                  <a:schemeClr val="tx1"/>
                </a:solidFill>
              </a:rPr>
              <a:t>Stacja Oświęcim – obecnie </a:t>
            </a:r>
            <a:endParaRPr lang="pl-PL" sz="2000" b="1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81201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ytuł 2"/>
          <p:cNvSpPr txBox="1">
            <a:spLocks/>
          </p:cNvSpPr>
          <p:nvPr/>
        </p:nvSpPr>
        <p:spPr bwMode="auto">
          <a:xfrm>
            <a:off x="2084076" y="158029"/>
            <a:ext cx="6974242" cy="6647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rgbClr val="002060"/>
                </a:solidFill>
                <a:latin typeface="Arial" pitchFamily="34" charset="0"/>
                <a:ea typeface="+mj-ea"/>
                <a:cs typeface="Arial" pitchFamily="34" charset="0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l" fontAlgn="ctr"/>
            <a:r>
              <a:rPr lang="pl-PL" sz="1600" dirty="0">
                <a:solidFill>
                  <a:schemeClr val="bg1"/>
                </a:solidFill>
              </a:rPr>
              <a:t>Rewitalizacja linii kolejowej nr 117 odc. Kalwaria Zebrzydowska Lanckorona – Wadowice – gr. w</a:t>
            </a:r>
            <a:r>
              <a:rPr lang="pl-PL" sz="1600" dirty="0" smtClean="0">
                <a:solidFill>
                  <a:schemeClr val="bg1"/>
                </a:solidFill>
              </a:rPr>
              <a:t>ojewództwa </a:t>
            </a:r>
            <a:br>
              <a:rPr lang="pl-PL" sz="1600" dirty="0" smtClean="0">
                <a:solidFill>
                  <a:schemeClr val="bg1"/>
                </a:solidFill>
              </a:rPr>
            </a:br>
            <a:r>
              <a:rPr lang="pl-PL" sz="1200" dirty="0" smtClean="0">
                <a:solidFill>
                  <a:prstClr val="white"/>
                </a:solidFill>
              </a:rPr>
              <a:t>(finansowanie</a:t>
            </a:r>
            <a:r>
              <a:rPr lang="pl-PL" sz="1200" dirty="0">
                <a:solidFill>
                  <a:prstClr val="white"/>
                </a:solidFill>
              </a:rPr>
              <a:t>: </a:t>
            </a:r>
            <a:r>
              <a:rPr lang="pl-PL" sz="1200" dirty="0" smtClean="0">
                <a:solidFill>
                  <a:prstClr val="white"/>
                </a:solidFill>
              </a:rPr>
              <a:t>RPO,</a:t>
            </a:r>
            <a:r>
              <a:rPr lang="pl-PL" sz="1200" dirty="0" smtClean="0">
                <a:solidFill>
                  <a:schemeClr val="bg1"/>
                </a:solidFill>
              </a:rPr>
              <a:t> wartość </a:t>
            </a:r>
            <a:r>
              <a:rPr lang="pl-PL" sz="1200" dirty="0">
                <a:solidFill>
                  <a:schemeClr val="bg1"/>
                </a:solidFill>
              </a:rPr>
              <a:t>projektu: </a:t>
            </a:r>
            <a:r>
              <a:rPr lang="pl-PL" sz="1200" dirty="0" smtClean="0">
                <a:solidFill>
                  <a:schemeClr val="bg1"/>
                </a:solidFill>
              </a:rPr>
              <a:t>121,8 </a:t>
            </a:r>
            <a:r>
              <a:rPr lang="pl-PL" sz="1200" dirty="0">
                <a:solidFill>
                  <a:schemeClr val="bg1"/>
                </a:solidFill>
              </a:rPr>
              <a:t>mln </a:t>
            </a:r>
            <a:r>
              <a:rPr lang="pl-PL" sz="1200" dirty="0" smtClean="0">
                <a:solidFill>
                  <a:schemeClr val="bg1"/>
                </a:solidFill>
              </a:rPr>
              <a:t>PLN)</a:t>
            </a:r>
            <a:endParaRPr lang="pl-PL" sz="1200" dirty="0">
              <a:solidFill>
                <a:prstClr val="white"/>
              </a:solidFill>
            </a:endParaRPr>
          </a:p>
          <a:p>
            <a:pPr algn="l" fontAlgn="ctr"/>
            <a:endParaRPr lang="pl-PL" sz="1600" dirty="0">
              <a:solidFill>
                <a:schemeClr val="bg1"/>
              </a:solidFill>
            </a:endParaRPr>
          </a:p>
        </p:txBody>
      </p:sp>
      <p:sp>
        <p:nvSpPr>
          <p:cNvPr id="9" name="Symbol zastępczy zawartości 3"/>
          <p:cNvSpPr txBox="1">
            <a:spLocks/>
          </p:cNvSpPr>
          <p:nvPr/>
        </p:nvSpPr>
        <p:spPr bwMode="auto">
          <a:xfrm>
            <a:off x="138322" y="4487770"/>
            <a:ext cx="8538135" cy="2109582"/>
          </a:xfrm>
          <a:prstGeom prst="rect">
            <a:avLst/>
          </a:prstGeom>
          <a:ln w="6350" cap="flat" cmpd="sng" algn="ctr">
            <a:solidFill>
              <a:srgbClr val="003366"/>
            </a:solidFill>
            <a:prstDash val="solid"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>
            <a:lvl1pPr marL="0" indent="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1800" kern="1200">
                <a:solidFill>
                  <a:schemeClr val="dk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lrTx/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lrTx/>
              <a:buFont typeface="Wingdings" pitchFamily="2" charset="2"/>
              <a:buChar char="Ø"/>
              <a:defRPr sz="1600" kern="1200">
                <a:solidFill>
                  <a:schemeClr val="dk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lrTx/>
              <a:buFont typeface="Arial" charset="0"/>
              <a:buChar char="–"/>
              <a:defRPr sz="1400" kern="1200">
                <a:solidFill>
                  <a:schemeClr val="dk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1400" kern="1200">
                <a:solidFill>
                  <a:schemeClr val="dk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>
              <a:spcBef>
                <a:spcPct val="0"/>
              </a:spcBef>
              <a:defRPr/>
            </a:pPr>
            <a:r>
              <a:rPr lang="pl-PL" sz="1100" b="1" dirty="0">
                <a:solidFill>
                  <a:prstClr val="black"/>
                </a:solidFill>
              </a:rPr>
              <a:t>Charakterystyka inwestycji</a:t>
            </a:r>
            <a:r>
              <a:rPr lang="pl-PL" sz="1100" b="1" dirty="0" smtClean="0">
                <a:solidFill>
                  <a:prstClr val="black"/>
                </a:solidFill>
              </a:rPr>
              <a:t>:</a:t>
            </a:r>
          </a:p>
          <a:p>
            <a:pPr lvl="0" eaLnBrk="1" hangingPunct="1">
              <a:spcBef>
                <a:spcPct val="0"/>
              </a:spcBef>
              <a:defRPr/>
            </a:pPr>
            <a:r>
              <a:rPr lang="pl-PL" sz="1100" dirty="0" smtClean="0"/>
              <a:t>Przedsięwzięcie </a:t>
            </a:r>
            <a:r>
              <a:rPr lang="pl-PL" sz="1100" dirty="0"/>
              <a:t>obejmować będzie rewitalizację linii kolejowej nr 117 Kalwaria Zebrzydowska Lanckorona – Bielsko Biała Główna wraz z budową łącznicy kolejowej w Kalwarii Zebrzydowskiej pomiędzy liniami kolejowymi nr 97 i nr </a:t>
            </a:r>
            <a:r>
              <a:rPr lang="pl-PL" sz="1100" dirty="0" smtClean="0"/>
              <a:t>117.</a:t>
            </a:r>
            <a:endParaRPr lang="pl-PL" sz="1100" dirty="0" smtClean="0">
              <a:solidFill>
                <a:prstClr val="black"/>
              </a:solidFill>
            </a:endParaRPr>
          </a:p>
          <a:p>
            <a:pPr eaLnBrk="1" hangingPunct="1">
              <a:spcBef>
                <a:spcPct val="0"/>
              </a:spcBef>
              <a:defRPr/>
            </a:pPr>
            <a:r>
              <a:rPr lang="pl-PL" sz="1100" b="1" dirty="0">
                <a:solidFill>
                  <a:schemeClr val="bg2">
                    <a:lumMod val="10000"/>
                  </a:schemeClr>
                </a:solidFill>
                <a:ea typeface="Times New Roman"/>
              </a:rPr>
              <a:t>Inwestycja ma charakter odtworzeniowy i zakłada:</a:t>
            </a:r>
          </a:p>
          <a:p>
            <a:pPr marL="171450" indent="-171450" eaLnBrk="1" hangingPunct="1">
              <a:spcBef>
                <a:spcPct val="0"/>
              </a:spcBef>
              <a:buFont typeface="Arial" panose="020B0604020202020204" pitchFamily="34" charset="0"/>
              <a:buChar char="•"/>
              <a:defRPr/>
            </a:pPr>
            <a:r>
              <a:rPr lang="pl-PL" sz="1100" dirty="0" smtClean="0">
                <a:solidFill>
                  <a:schemeClr val="tx1"/>
                </a:solidFill>
              </a:rPr>
              <a:t>przywrócenie prędkości konstrukcyjnej dla pociągów </a:t>
            </a:r>
            <a:r>
              <a:rPr lang="pl-PL" sz="1100" dirty="0">
                <a:solidFill>
                  <a:schemeClr val="tx1"/>
                </a:solidFill>
              </a:rPr>
              <a:t>pasażerskich do </a:t>
            </a:r>
            <a:r>
              <a:rPr lang="pl-PL" sz="1100" b="1" dirty="0" smtClean="0">
                <a:solidFill>
                  <a:schemeClr val="tx1"/>
                </a:solidFill>
              </a:rPr>
              <a:t>80 km/h</a:t>
            </a:r>
            <a:r>
              <a:rPr lang="pl-PL" sz="1100" dirty="0" smtClean="0">
                <a:solidFill>
                  <a:schemeClr val="tx1"/>
                </a:solidFill>
              </a:rPr>
              <a:t>;</a:t>
            </a:r>
            <a:endParaRPr lang="pl-PL" sz="1100" dirty="0">
              <a:solidFill>
                <a:schemeClr val="tx1"/>
              </a:solidFill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pl-PL" sz="1100" dirty="0" smtClean="0">
                <a:solidFill>
                  <a:schemeClr val="tx1"/>
                </a:solidFill>
              </a:rPr>
              <a:t>poprawę </a:t>
            </a:r>
            <a:r>
              <a:rPr lang="pl-PL" sz="1100" dirty="0">
                <a:solidFill>
                  <a:schemeClr val="tx1"/>
                </a:solidFill>
              </a:rPr>
              <a:t>stanu obiektów infrastruktury obsługi </a:t>
            </a:r>
            <a:r>
              <a:rPr lang="pl-PL" sz="1100" dirty="0" smtClean="0">
                <a:solidFill>
                  <a:schemeClr val="tx1"/>
                </a:solidFill>
              </a:rPr>
              <a:t>podróżnych </a:t>
            </a:r>
            <a:r>
              <a:rPr lang="pl-PL" sz="1100" dirty="0">
                <a:solidFill>
                  <a:schemeClr val="tx1"/>
                </a:solidFill>
              </a:rPr>
              <a:t>oraz dostosowanie jej do obsługi osób o ograniczonej </a:t>
            </a:r>
            <a:r>
              <a:rPr lang="pl-PL" sz="1100" dirty="0" smtClean="0">
                <a:solidFill>
                  <a:schemeClr val="tx1"/>
                </a:solidFill>
              </a:rPr>
              <a:t>mobilności;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pl-PL" sz="1100" dirty="0">
                <a:solidFill>
                  <a:schemeClr val="tx1"/>
                </a:solidFill>
              </a:rPr>
              <a:t>l</a:t>
            </a:r>
            <a:r>
              <a:rPr lang="pl-PL" sz="1100" dirty="0" smtClean="0"/>
              <a:t>ikwidację znacznej części przejazdów kolejowych kategorii D (obecnie, na tym odcinku jest ich 160) oraz budowę </a:t>
            </a:r>
            <a:r>
              <a:rPr lang="pl-PL" sz="1100" dirty="0"/>
              <a:t>dróg </a:t>
            </a:r>
            <a:r>
              <a:rPr lang="pl-PL" sz="1100" dirty="0" smtClean="0"/>
              <a:t>równoległych;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pl-PL" sz="1100" dirty="0"/>
              <a:t>ze względu na </a:t>
            </a:r>
            <a:r>
              <a:rPr lang="pl-PL" sz="1100" dirty="0" smtClean="0"/>
              <a:t>regionalny charakter linii przewiduje osiągnięcie </a:t>
            </a:r>
            <a:r>
              <a:rPr lang="pl-PL" sz="1100" dirty="0"/>
              <a:t>dopuszczalnych </a:t>
            </a:r>
            <a:r>
              <a:rPr lang="pl-PL" sz="1100" dirty="0" smtClean="0"/>
              <a:t>nacisków co najmniej </a:t>
            </a:r>
            <a:r>
              <a:rPr lang="pl-PL" sz="1100" b="1" dirty="0" smtClean="0"/>
              <a:t>196 </a:t>
            </a:r>
            <a:r>
              <a:rPr lang="pl-PL" sz="1100" b="1" dirty="0" err="1" smtClean="0"/>
              <a:t>kN</a:t>
            </a:r>
            <a:r>
              <a:rPr lang="pl-PL" sz="1100" dirty="0" smtClean="0"/>
              <a:t>;</a:t>
            </a:r>
            <a:endParaRPr lang="pl-PL" sz="1100" dirty="0" smtClean="0">
              <a:solidFill>
                <a:schemeClr val="tx1"/>
              </a:solidFill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pl-PL" sz="1100" dirty="0"/>
              <a:t>budowę łącznicy, która wyeliminuje konieczność zmiany kierunku jazdy pociągów kursujących na trasie Wadowice - Kraków w stacji Kalwaria Zebrzydowska </a:t>
            </a:r>
            <a:r>
              <a:rPr lang="pl-PL" sz="1100" dirty="0" smtClean="0"/>
              <a:t>Lanckorona.</a:t>
            </a:r>
            <a:endParaRPr lang="pl-PL" sz="1100" dirty="0">
              <a:solidFill>
                <a:schemeClr val="tx1"/>
              </a:solidFill>
            </a:endParaRPr>
          </a:p>
        </p:txBody>
      </p:sp>
      <p:pic>
        <p:nvPicPr>
          <p:cNvPr id="14" name="Obraz 1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86" t="21836" r="47314" b="32108"/>
          <a:stretch/>
        </p:blipFill>
        <p:spPr>
          <a:xfrm>
            <a:off x="5436096" y="1189983"/>
            <a:ext cx="3586876" cy="3234843"/>
          </a:xfrm>
          <a:prstGeom prst="rect">
            <a:avLst/>
          </a:prstGeom>
          <a:ln w="9525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5" name="Symbol zastępczy zawartości 3"/>
          <p:cNvSpPr txBox="1">
            <a:spLocks/>
          </p:cNvSpPr>
          <p:nvPr/>
        </p:nvSpPr>
        <p:spPr bwMode="auto">
          <a:xfrm>
            <a:off x="138320" y="1186777"/>
            <a:ext cx="5225767" cy="2314231"/>
          </a:xfrm>
          <a:prstGeom prst="rect">
            <a:avLst/>
          </a:prstGeom>
          <a:solidFill>
            <a:schemeClr val="bg1"/>
          </a:solidFill>
          <a:ln w="6350" cap="flat" cmpd="sng" algn="ctr">
            <a:solidFill>
              <a:schemeClr val="tx1"/>
            </a:solidFill>
            <a:prstDash val="solid"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>
            <a:lvl1pPr marL="0" indent="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1800" kern="1200">
                <a:solidFill>
                  <a:schemeClr val="dk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lrTx/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lrTx/>
              <a:buFont typeface="Wingdings" pitchFamily="2" charset="2"/>
              <a:buChar char="Ø"/>
              <a:defRPr sz="1600" kern="1200">
                <a:solidFill>
                  <a:schemeClr val="dk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lrTx/>
              <a:buFont typeface="Arial" charset="0"/>
              <a:buChar char="–"/>
              <a:defRPr sz="1400" kern="1200">
                <a:solidFill>
                  <a:schemeClr val="dk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1400" kern="1200">
                <a:solidFill>
                  <a:schemeClr val="dk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sz="1100" b="1" dirty="0" smtClean="0"/>
              <a:t>Podstawowe parametry (obecnie)</a:t>
            </a:r>
            <a:r>
              <a:rPr lang="pl-PL" sz="1100" dirty="0" smtClean="0"/>
              <a:t>:  </a:t>
            </a:r>
          </a:p>
          <a:p>
            <a:pPr marL="171450" lvl="0" indent="-171450">
              <a:buFont typeface="Arial" pitchFamily="34" charset="0"/>
              <a:buChar char="•"/>
            </a:pPr>
            <a:r>
              <a:rPr lang="pl-PL" sz="1100" dirty="0" smtClean="0">
                <a:solidFill>
                  <a:schemeClr val="tx1"/>
                </a:solidFill>
              </a:rPr>
              <a:t>linia zelektryfikowana, jednotorowa; </a:t>
            </a:r>
          </a:p>
          <a:p>
            <a:pPr marL="171450" lvl="0" indent="-171450">
              <a:buFont typeface="Arial" pitchFamily="34" charset="0"/>
              <a:buChar char="•"/>
            </a:pPr>
            <a:r>
              <a:rPr lang="pl-PL" sz="1100" dirty="0" smtClean="0">
                <a:solidFill>
                  <a:schemeClr val="tx1"/>
                </a:solidFill>
              </a:rPr>
              <a:t>długość odcinka: </a:t>
            </a:r>
            <a:r>
              <a:rPr lang="pl-PL" sz="1100" b="1" dirty="0" smtClean="0">
                <a:solidFill>
                  <a:schemeClr val="tx1"/>
                </a:solidFill>
              </a:rPr>
              <a:t>48 km;</a:t>
            </a:r>
          </a:p>
          <a:p>
            <a:pPr marL="171450" lvl="0" indent="-171450">
              <a:buFont typeface="Arial" pitchFamily="34" charset="0"/>
              <a:buChar char="•"/>
            </a:pPr>
            <a:r>
              <a:rPr lang="pl-PL" sz="1100" dirty="0" smtClean="0">
                <a:solidFill>
                  <a:schemeClr val="tx1"/>
                </a:solidFill>
              </a:rPr>
              <a:t>prędkości maksymalne:</a:t>
            </a:r>
          </a:p>
          <a:p>
            <a:pPr lvl="0"/>
            <a:endParaRPr lang="pl-PL" sz="1100" dirty="0" smtClean="0"/>
          </a:p>
          <a:p>
            <a:pPr lvl="0"/>
            <a:endParaRPr lang="pl-PL" sz="1100" dirty="0" smtClean="0"/>
          </a:p>
          <a:p>
            <a:pPr lvl="0"/>
            <a:endParaRPr lang="pl-PL" sz="1100" dirty="0"/>
          </a:p>
          <a:p>
            <a:pPr lvl="0"/>
            <a:endParaRPr lang="pl-PL" sz="1100" dirty="0" smtClean="0"/>
          </a:p>
          <a:p>
            <a:pPr lvl="0"/>
            <a:endParaRPr lang="pl-PL" sz="1100" b="1" dirty="0" smtClean="0"/>
          </a:p>
          <a:p>
            <a:pPr lvl="0"/>
            <a:endParaRPr lang="pl-PL" sz="1100" b="1" dirty="0" smtClean="0"/>
          </a:p>
          <a:p>
            <a:pPr marL="171450" lvl="0" indent="-171450">
              <a:buFont typeface="Arial" pitchFamily="34" charset="0"/>
              <a:buChar char="•"/>
            </a:pPr>
            <a:r>
              <a:rPr lang="pl-PL" sz="1100" dirty="0" smtClean="0"/>
              <a:t>dopuszczalny </a:t>
            </a:r>
            <a:r>
              <a:rPr lang="pl-PL" sz="1100" dirty="0" smtClean="0">
                <a:solidFill>
                  <a:schemeClr val="tx1"/>
                </a:solidFill>
              </a:rPr>
              <a:t>nacisk osi: </a:t>
            </a:r>
            <a:r>
              <a:rPr lang="pl-PL" sz="1100" b="1" dirty="0" smtClean="0">
                <a:solidFill>
                  <a:schemeClr val="tx1"/>
                </a:solidFill>
              </a:rPr>
              <a:t>157 – 196 </a:t>
            </a:r>
            <a:r>
              <a:rPr lang="pl-PL" sz="1100" b="1" dirty="0" err="1" smtClean="0">
                <a:solidFill>
                  <a:schemeClr val="tx1"/>
                </a:solidFill>
              </a:rPr>
              <a:t>kN</a:t>
            </a:r>
            <a:r>
              <a:rPr lang="pl-PL" sz="1100" b="1" dirty="0" smtClean="0">
                <a:solidFill>
                  <a:schemeClr val="tx1"/>
                </a:solidFill>
              </a:rPr>
              <a:t>.</a:t>
            </a:r>
            <a:endParaRPr lang="pl-PL" sz="1100" b="1" dirty="0">
              <a:solidFill>
                <a:schemeClr val="tx1"/>
              </a:solidFill>
            </a:endParaRPr>
          </a:p>
        </p:txBody>
      </p:sp>
      <p:graphicFrame>
        <p:nvGraphicFramePr>
          <p:cNvPr id="16" name="Tabela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09475630"/>
              </p:ext>
            </p:extLst>
          </p:nvPr>
        </p:nvGraphicFramePr>
        <p:xfrm>
          <a:off x="395536" y="2050827"/>
          <a:ext cx="2373768" cy="116738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528438"/>
                <a:gridCol w="845330"/>
              </a:tblGrid>
              <a:tr h="281563">
                <a:tc>
                  <a:txBody>
                    <a:bodyPr/>
                    <a:lstStyle/>
                    <a:p>
                      <a:pPr marL="88900" indent="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1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Prędkość</a:t>
                      </a:r>
                      <a:r>
                        <a:rPr lang="pl-PL" sz="1100" baseline="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pl-PL" sz="1100" dirty="0" smtClean="0"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[km/h]</a:t>
                      </a:r>
                      <a:endParaRPr lang="pl-PL" sz="11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% długości</a:t>
                      </a:r>
                      <a:endParaRPr lang="pl-PL" sz="11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/>
                </a:tc>
              </a:tr>
              <a:tr h="163107">
                <a:tc>
                  <a:txBody>
                    <a:bodyPr/>
                    <a:lstStyle/>
                    <a:p>
                      <a:pPr algn="ctr" fontAlgn="b"/>
                      <a:r>
                        <a:rPr lang="pl-PL" sz="11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70</a:t>
                      </a:r>
                      <a:endParaRPr lang="pl-PL" sz="1100" b="1" i="0" u="none" strike="noStrike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l-PL" sz="11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11%</a:t>
                      </a:r>
                      <a:endParaRPr lang="pl-PL" sz="1100" b="0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163107">
                <a:tc>
                  <a:txBody>
                    <a:bodyPr/>
                    <a:lstStyle/>
                    <a:p>
                      <a:pPr algn="ctr" fontAlgn="b"/>
                      <a:r>
                        <a:rPr lang="pl-PL" sz="11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60</a:t>
                      </a:r>
                      <a:endParaRPr lang="pl-PL" sz="1100" b="1" i="0" u="none" strike="noStrike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l-PL" sz="11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23%</a:t>
                      </a:r>
                      <a:endParaRPr lang="pl-PL" sz="1100" b="0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163107">
                <a:tc>
                  <a:txBody>
                    <a:bodyPr/>
                    <a:lstStyle/>
                    <a:p>
                      <a:pPr algn="ctr" fontAlgn="b"/>
                      <a:r>
                        <a:rPr lang="pl-PL" sz="11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50</a:t>
                      </a:r>
                      <a:endParaRPr lang="pl-PL" sz="1100" b="1" i="0" u="none" strike="noStrike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l-PL" sz="11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46%</a:t>
                      </a:r>
                      <a:endParaRPr lang="pl-PL" sz="1100" b="0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163107">
                <a:tc>
                  <a:txBody>
                    <a:bodyPr/>
                    <a:lstStyle/>
                    <a:p>
                      <a:pPr algn="ctr" fontAlgn="b"/>
                      <a:r>
                        <a:rPr lang="pl-PL" sz="11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40</a:t>
                      </a:r>
                      <a:endParaRPr lang="pl-PL" sz="1100" b="1" i="0" u="none" strike="noStrike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l-PL" sz="11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18%</a:t>
                      </a:r>
                      <a:endParaRPr lang="pl-PL" sz="1100" b="0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163107">
                <a:tc>
                  <a:txBody>
                    <a:bodyPr/>
                    <a:lstStyle/>
                    <a:p>
                      <a:pPr algn="ctr" fontAlgn="b"/>
                      <a:r>
                        <a:rPr lang="pl-PL" sz="11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30</a:t>
                      </a:r>
                      <a:endParaRPr lang="pl-PL" sz="1100" b="1" i="0" u="none" strike="noStrike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l-PL" sz="11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2%</a:t>
                      </a:r>
                      <a:endParaRPr lang="pl-PL" sz="1100" b="0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</a:tr>
            </a:tbl>
          </a:graphicData>
        </a:graphic>
      </p:graphicFrame>
      <p:sp>
        <p:nvSpPr>
          <p:cNvPr id="17" name="Strzałka w dół 16"/>
          <p:cNvSpPr/>
          <p:nvPr/>
        </p:nvSpPr>
        <p:spPr>
          <a:xfrm rot="10800000">
            <a:off x="6574699" y="3218215"/>
            <a:ext cx="234398" cy="936104"/>
          </a:xfrm>
          <a:prstGeom prst="downArrow">
            <a:avLst/>
          </a:prstGeom>
          <a:solidFill>
            <a:srgbClr val="FFFF00"/>
          </a:solidFill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8" name="Symbol zastępczy zawartości 3"/>
          <p:cNvSpPr txBox="1">
            <a:spLocks/>
          </p:cNvSpPr>
          <p:nvPr/>
        </p:nvSpPr>
        <p:spPr bwMode="auto">
          <a:xfrm>
            <a:off x="138321" y="3563953"/>
            <a:ext cx="5225766" cy="860874"/>
          </a:xfrm>
          <a:prstGeom prst="rect">
            <a:avLst/>
          </a:prstGeom>
          <a:solidFill>
            <a:schemeClr val="bg1"/>
          </a:solidFill>
          <a:ln w="6350" cap="flat" cmpd="sng" algn="ctr">
            <a:solidFill>
              <a:schemeClr val="tx1"/>
            </a:solidFill>
            <a:prstDash val="solid"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>
            <a:lvl1pPr marL="0" indent="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1800" kern="1200">
                <a:solidFill>
                  <a:schemeClr val="dk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lrTx/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lrTx/>
              <a:buFont typeface="Wingdings" pitchFamily="2" charset="2"/>
              <a:buChar char="Ø"/>
              <a:defRPr sz="1600" kern="1200">
                <a:solidFill>
                  <a:schemeClr val="dk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lrTx/>
              <a:buFont typeface="Arial" charset="0"/>
              <a:buChar char="–"/>
              <a:defRPr sz="1400" kern="1200">
                <a:solidFill>
                  <a:schemeClr val="dk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1400" kern="1200">
                <a:solidFill>
                  <a:schemeClr val="dk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</a:pPr>
            <a:r>
              <a:rPr lang="pl-PL" sz="1050" b="1" dirty="0"/>
              <a:t>Lata realizacji: </a:t>
            </a:r>
            <a:r>
              <a:rPr lang="pl-PL" sz="1050" dirty="0" smtClean="0"/>
              <a:t>2018 </a:t>
            </a:r>
            <a:r>
              <a:rPr lang="pl-PL" sz="1050" dirty="0"/>
              <a:t>– 2021</a:t>
            </a:r>
          </a:p>
          <a:p>
            <a:pPr marL="268288" indent="-268288">
              <a:spcBef>
                <a:spcPts val="0"/>
              </a:spcBef>
            </a:pPr>
            <a:r>
              <a:rPr lang="pl-PL" sz="1050" b="1" dirty="0"/>
              <a:t>Status projektu: </a:t>
            </a:r>
            <a:r>
              <a:rPr lang="pl-PL" sz="1050" dirty="0" smtClean="0"/>
              <a:t>Trwa realizacja umowy na opracowanie Studium Wykonalności. Zakończenie umowy planowane w I kwartale 2018 r. </a:t>
            </a:r>
          </a:p>
          <a:p>
            <a:pPr marL="268288">
              <a:spcBef>
                <a:spcPts val="0"/>
              </a:spcBef>
            </a:pPr>
            <a:r>
              <a:rPr lang="pl-PL" sz="1050" dirty="0" smtClean="0"/>
              <a:t>Ogłoszenie postępowania na roboty budowlane planowane w II kwartale 2018 r. </a:t>
            </a:r>
            <a:endParaRPr lang="pl-PL" sz="1050" dirty="0"/>
          </a:p>
        </p:txBody>
      </p:sp>
    </p:spTree>
    <p:extLst>
      <p:ext uri="{BB962C8B-B14F-4D97-AF65-F5344CB8AC3E}">
        <p14:creationId xmlns:p14="http://schemas.microsoft.com/office/powerpoint/2010/main" val="17803815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az 7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891" t="28240" r="39509" b="30654"/>
          <a:stretch/>
        </p:blipFill>
        <p:spPr>
          <a:xfrm>
            <a:off x="5134809" y="1988840"/>
            <a:ext cx="3586876" cy="2829965"/>
          </a:xfrm>
          <a:prstGeom prst="rect">
            <a:avLst/>
          </a:prstGeom>
          <a:ln w="9525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5" name="Tytuł 2"/>
          <p:cNvSpPr txBox="1">
            <a:spLocks/>
          </p:cNvSpPr>
          <p:nvPr/>
        </p:nvSpPr>
        <p:spPr bwMode="auto">
          <a:xfrm>
            <a:off x="2123728" y="192066"/>
            <a:ext cx="6974242" cy="4853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rgbClr val="002060"/>
                </a:solidFill>
                <a:latin typeface="Arial" pitchFamily="34" charset="0"/>
                <a:ea typeface="+mj-ea"/>
                <a:cs typeface="Arial" pitchFamily="34" charset="0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l" fontAlgn="ctr"/>
            <a:r>
              <a:rPr lang="pl-PL" sz="1400" dirty="0">
                <a:solidFill>
                  <a:schemeClr val="bg1"/>
                </a:solidFill>
              </a:rPr>
              <a:t>Budowa łącznicy kolejowej wraz z przystankiem osobowym w ciągu linii kolejowych nr 97 Skawina - Żywiec i nr 98 Sucha Beskidzka </a:t>
            </a:r>
            <a:r>
              <a:rPr lang="pl-PL" sz="1400" dirty="0" smtClean="0">
                <a:solidFill>
                  <a:schemeClr val="bg1"/>
                </a:solidFill>
              </a:rPr>
              <a:t>– Chabówka</a:t>
            </a:r>
          </a:p>
          <a:p>
            <a:pPr algn="l" fontAlgn="ctr"/>
            <a:r>
              <a:rPr lang="pl-PL" sz="1200" dirty="0">
                <a:solidFill>
                  <a:prstClr val="white"/>
                </a:solidFill>
              </a:rPr>
              <a:t>(finansowanie: środki </a:t>
            </a:r>
            <a:r>
              <a:rPr lang="pl-PL" sz="1200" dirty="0" smtClean="0">
                <a:solidFill>
                  <a:prstClr val="white"/>
                </a:solidFill>
              </a:rPr>
              <a:t>krajowe,</a:t>
            </a:r>
            <a:r>
              <a:rPr lang="pl-PL" sz="1200" dirty="0" smtClean="0">
                <a:solidFill>
                  <a:schemeClr val="bg1"/>
                </a:solidFill>
              </a:rPr>
              <a:t> </a:t>
            </a:r>
            <a:r>
              <a:rPr lang="pl-PL" sz="1200" dirty="0">
                <a:solidFill>
                  <a:schemeClr val="bg1"/>
                </a:solidFill>
              </a:rPr>
              <a:t>wartość projektu: </a:t>
            </a:r>
            <a:r>
              <a:rPr lang="pl-PL" sz="1200" dirty="0" smtClean="0">
                <a:solidFill>
                  <a:schemeClr val="bg1"/>
                </a:solidFill>
              </a:rPr>
              <a:t>23,3 </a:t>
            </a:r>
            <a:r>
              <a:rPr lang="pl-PL" sz="1200" dirty="0">
                <a:solidFill>
                  <a:schemeClr val="bg1"/>
                </a:solidFill>
              </a:rPr>
              <a:t>mln </a:t>
            </a:r>
            <a:r>
              <a:rPr lang="pl-PL" sz="1200" dirty="0" smtClean="0">
                <a:solidFill>
                  <a:schemeClr val="bg1"/>
                </a:solidFill>
              </a:rPr>
              <a:t>PLN)</a:t>
            </a:r>
            <a:endParaRPr lang="pl-PL" sz="1200" dirty="0">
              <a:solidFill>
                <a:prstClr val="white"/>
              </a:solidFill>
            </a:endParaRPr>
          </a:p>
          <a:p>
            <a:pPr algn="l" fontAlgn="ctr"/>
            <a:endParaRPr lang="pl-PL" sz="1400" dirty="0">
              <a:solidFill>
                <a:schemeClr val="bg1"/>
              </a:solidFill>
            </a:endParaRPr>
          </a:p>
        </p:txBody>
      </p:sp>
      <p:sp>
        <p:nvSpPr>
          <p:cNvPr id="7" name="Symbol zastępczy zawartości 3"/>
          <p:cNvSpPr txBox="1">
            <a:spLocks/>
          </p:cNvSpPr>
          <p:nvPr/>
        </p:nvSpPr>
        <p:spPr bwMode="auto">
          <a:xfrm>
            <a:off x="138322" y="1700808"/>
            <a:ext cx="4865726" cy="1224136"/>
          </a:xfrm>
          <a:prstGeom prst="rect">
            <a:avLst/>
          </a:prstGeom>
          <a:solidFill>
            <a:schemeClr val="bg1"/>
          </a:solidFill>
          <a:ln w="6350" cap="flat" cmpd="sng" algn="ctr">
            <a:solidFill>
              <a:schemeClr val="tx1"/>
            </a:solidFill>
            <a:prstDash val="solid"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>
            <a:lvl1pPr marL="0" indent="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1800" kern="1200">
                <a:solidFill>
                  <a:schemeClr val="dk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lrTx/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lrTx/>
              <a:buFont typeface="Wingdings" pitchFamily="2" charset="2"/>
              <a:buChar char="Ø"/>
              <a:defRPr sz="1600" kern="1200">
                <a:solidFill>
                  <a:schemeClr val="dk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lrTx/>
              <a:buFont typeface="Arial" charset="0"/>
              <a:buChar char="–"/>
              <a:defRPr sz="1400" kern="1200">
                <a:solidFill>
                  <a:schemeClr val="dk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1400" kern="1200">
                <a:solidFill>
                  <a:schemeClr val="dk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sz="1100" b="1" dirty="0" smtClean="0"/>
              <a:t>Podstawowe parametry inwestycji</a:t>
            </a:r>
            <a:r>
              <a:rPr lang="pl-PL" sz="1100" dirty="0" smtClean="0"/>
              <a:t>:  </a:t>
            </a:r>
          </a:p>
          <a:p>
            <a:pPr marL="171450" lvl="0" indent="-171450">
              <a:buFont typeface="Arial" pitchFamily="34" charset="0"/>
              <a:buChar char="•"/>
            </a:pPr>
            <a:r>
              <a:rPr lang="pl-PL" sz="1100" dirty="0"/>
              <a:t>linia zelektryfikowana, </a:t>
            </a:r>
            <a:r>
              <a:rPr lang="pl-PL" sz="1100" dirty="0" smtClean="0"/>
              <a:t>jednotorowa</a:t>
            </a:r>
            <a:r>
              <a:rPr lang="pl-PL" sz="1100" dirty="0"/>
              <a:t>; </a:t>
            </a:r>
          </a:p>
          <a:p>
            <a:pPr marL="171450" lvl="0" indent="-171450">
              <a:buFont typeface="Arial" pitchFamily="34" charset="0"/>
              <a:buChar char="•"/>
            </a:pPr>
            <a:r>
              <a:rPr lang="pl-PL" sz="1100" dirty="0"/>
              <a:t>długość odcinka: </a:t>
            </a:r>
            <a:r>
              <a:rPr lang="pl-PL" sz="1100" dirty="0" smtClean="0"/>
              <a:t>nowa łącznica o długości ok. </a:t>
            </a:r>
            <a:r>
              <a:rPr lang="pl-PL" sz="1100" b="1" dirty="0" smtClean="0"/>
              <a:t>700 m;</a:t>
            </a:r>
            <a:r>
              <a:rPr lang="pl-PL" sz="1100" dirty="0"/>
              <a:t> </a:t>
            </a:r>
          </a:p>
          <a:p>
            <a:pPr marL="171450" indent="-171450">
              <a:buFont typeface="Arial" pitchFamily="34" charset="0"/>
              <a:buChar char="•"/>
            </a:pPr>
            <a:r>
              <a:rPr lang="pl-PL" sz="1100" dirty="0" smtClean="0"/>
              <a:t>prędkość maksymalna: </a:t>
            </a:r>
            <a:r>
              <a:rPr lang="pl-PL" sz="1100" b="1" dirty="0"/>
              <a:t>80</a:t>
            </a:r>
            <a:r>
              <a:rPr lang="pl-PL" sz="1100" dirty="0"/>
              <a:t> </a:t>
            </a:r>
            <a:r>
              <a:rPr lang="pl-PL" sz="1100" b="1" dirty="0" smtClean="0">
                <a:solidFill>
                  <a:schemeClr val="tx1"/>
                </a:solidFill>
              </a:rPr>
              <a:t>km/h;</a:t>
            </a:r>
            <a:endParaRPr lang="pl-PL" sz="1100" b="1" dirty="0">
              <a:solidFill>
                <a:schemeClr val="tx1"/>
              </a:solidFill>
            </a:endParaRPr>
          </a:p>
          <a:p>
            <a:pPr marL="171450" lvl="0" indent="-171450">
              <a:buFont typeface="Arial" pitchFamily="34" charset="0"/>
              <a:buChar char="•"/>
            </a:pPr>
            <a:r>
              <a:rPr lang="pl-PL" sz="1100" dirty="0" smtClean="0"/>
              <a:t>dopuszczalny </a:t>
            </a:r>
            <a:r>
              <a:rPr lang="pl-PL" sz="1100" dirty="0"/>
              <a:t>nacisk osi:</a:t>
            </a:r>
            <a:r>
              <a:rPr lang="pl-PL" sz="1100" dirty="0">
                <a:solidFill>
                  <a:schemeClr val="tx1"/>
                </a:solidFill>
              </a:rPr>
              <a:t> </a:t>
            </a:r>
            <a:r>
              <a:rPr lang="pl-PL" sz="1100" b="1" dirty="0">
                <a:solidFill>
                  <a:schemeClr val="tx1"/>
                </a:solidFill>
              </a:rPr>
              <a:t>221 </a:t>
            </a:r>
            <a:r>
              <a:rPr lang="pl-PL" sz="1100" b="1" dirty="0" err="1" smtClean="0">
                <a:solidFill>
                  <a:schemeClr val="tx1"/>
                </a:solidFill>
              </a:rPr>
              <a:t>kN</a:t>
            </a:r>
            <a:r>
              <a:rPr lang="pl-PL" sz="1100" b="1" dirty="0" smtClean="0">
                <a:solidFill>
                  <a:schemeClr val="tx1"/>
                </a:solidFill>
              </a:rPr>
              <a:t>.</a:t>
            </a:r>
            <a:endParaRPr lang="pl-PL" sz="1100" b="1" dirty="0">
              <a:solidFill>
                <a:schemeClr val="tx1"/>
              </a:solidFill>
            </a:endParaRPr>
          </a:p>
        </p:txBody>
      </p:sp>
      <p:sp>
        <p:nvSpPr>
          <p:cNvPr id="9" name="Symbol zastępczy zawartości 3"/>
          <p:cNvSpPr txBox="1">
            <a:spLocks/>
          </p:cNvSpPr>
          <p:nvPr/>
        </p:nvSpPr>
        <p:spPr bwMode="auto">
          <a:xfrm>
            <a:off x="138073" y="3861048"/>
            <a:ext cx="4865479" cy="1625936"/>
          </a:xfrm>
          <a:prstGeom prst="rect">
            <a:avLst/>
          </a:prstGeom>
          <a:ln w="6350" cap="flat" cmpd="sng" algn="ctr">
            <a:solidFill>
              <a:srgbClr val="003366"/>
            </a:solidFill>
            <a:prstDash val="solid"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>
            <a:lvl1pPr marL="0" indent="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1800" kern="1200">
                <a:solidFill>
                  <a:schemeClr val="dk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lrTx/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lrTx/>
              <a:buFont typeface="Wingdings" pitchFamily="2" charset="2"/>
              <a:buChar char="Ø"/>
              <a:defRPr sz="1600" kern="1200">
                <a:solidFill>
                  <a:schemeClr val="dk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lrTx/>
              <a:buFont typeface="Arial" charset="0"/>
              <a:buChar char="–"/>
              <a:defRPr sz="1400" kern="1200">
                <a:solidFill>
                  <a:schemeClr val="dk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1400" kern="1200">
                <a:solidFill>
                  <a:schemeClr val="dk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>
              <a:spcBef>
                <a:spcPct val="0"/>
              </a:spcBef>
              <a:defRPr/>
            </a:pPr>
            <a:r>
              <a:rPr lang="pl-PL" sz="1050" b="1" dirty="0">
                <a:solidFill>
                  <a:schemeClr val="bg2">
                    <a:lumMod val="10000"/>
                  </a:schemeClr>
                </a:solidFill>
                <a:ea typeface="Times New Roman"/>
              </a:rPr>
              <a:t>Założenia inwestycji</a:t>
            </a:r>
            <a:r>
              <a:rPr lang="pl-PL" sz="1050" b="1" dirty="0" smtClean="0">
                <a:solidFill>
                  <a:schemeClr val="bg2">
                    <a:lumMod val="10000"/>
                  </a:schemeClr>
                </a:solidFill>
                <a:ea typeface="Times New Roman"/>
              </a:rPr>
              <a:t>:</a:t>
            </a:r>
          </a:p>
          <a:p>
            <a:pPr marL="171450" indent="-171450" eaLnBrk="1" hangingPunct="1">
              <a:spcBef>
                <a:spcPct val="0"/>
              </a:spcBef>
              <a:buFont typeface="Arial" panose="020B0604020202020204" pitchFamily="34" charset="0"/>
              <a:buChar char="•"/>
              <a:defRPr/>
            </a:pPr>
            <a:r>
              <a:rPr lang="pl-PL" sz="1050" dirty="0" smtClean="0"/>
              <a:t>budowa łącznicy, która umożliwia przejazd </a:t>
            </a:r>
            <a:r>
              <a:rPr lang="pl-PL" sz="1050" dirty="0"/>
              <a:t>na trasie Kraków – Zakopane </a:t>
            </a:r>
            <a:r>
              <a:rPr lang="pl-PL" sz="1050" dirty="0" smtClean="0"/>
              <a:t>bez zmiany czoła pociągu na stacji Sucha Beskidzka;</a:t>
            </a:r>
            <a:endParaRPr lang="pl-PL" sz="1050" b="1" dirty="0" smtClean="0">
              <a:solidFill>
                <a:schemeClr val="bg2">
                  <a:lumMod val="10000"/>
                </a:schemeClr>
              </a:solidFill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pl-PL" sz="1050" dirty="0" smtClean="0">
                <a:solidFill>
                  <a:schemeClr val="tx1"/>
                </a:solidFill>
              </a:rPr>
              <a:t>budowa nowego przystanku wraz z dojściami oraz przystosowaniem </a:t>
            </a:r>
            <a:br>
              <a:rPr lang="pl-PL" sz="1050" dirty="0" smtClean="0">
                <a:solidFill>
                  <a:schemeClr val="tx1"/>
                </a:solidFill>
              </a:rPr>
            </a:br>
            <a:r>
              <a:rPr lang="pl-PL" sz="1050" dirty="0" smtClean="0">
                <a:solidFill>
                  <a:schemeClr val="tx1"/>
                </a:solidFill>
              </a:rPr>
              <a:t>do obsługi osób o ograniczonej możliwości ruchowej;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pl-PL" sz="1050" dirty="0" smtClean="0">
                <a:solidFill>
                  <a:schemeClr val="tx1"/>
                </a:solidFill>
                <a:ea typeface="Times New Roman"/>
              </a:rPr>
              <a:t>poprawa stanu technicznego przyległych do łącznicy odcinków linii 97 i 98;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pl-PL" altLang="pl-PL" sz="1050" dirty="0">
                <a:solidFill>
                  <a:srgbClr val="000000"/>
                </a:solidFill>
              </a:rPr>
              <a:t>skrócenie czasu przejazdu o ok. </a:t>
            </a:r>
            <a:r>
              <a:rPr lang="pl-PL" altLang="pl-PL" sz="1050" b="1" dirty="0" smtClean="0">
                <a:solidFill>
                  <a:srgbClr val="000000"/>
                </a:solidFill>
              </a:rPr>
              <a:t>15 </a:t>
            </a:r>
            <a:r>
              <a:rPr lang="pl-PL" altLang="pl-PL" sz="1050" b="1" dirty="0">
                <a:solidFill>
                  <a:srgbClr val="000000"/>
                </a:solidFill>
              </a:rPr>
              <a:t>min </a:t>
            </a:r>
            <a:r>
              <a:rPr lang="pl-PL" altLang="pl-PL" sz="1050" dirty="0">
                <a:solidFill>
                  <a:srgbClr val="000000"/>
                </a:solidFill>
              </a:rPr>
              <a:t>(</a:t>
            </a:r>
            <a:r>
              <a:rPr lang="pl-PL" altLang="pl-PL" sz="1050" dirty="0" smtClean="0">
                <a:solidFill>
                  <a:srgbClr val="000000"/>
                </a:solidFill>
              </a:rPr>
              <a:t>z </a:t>
            </a:r>
            <a:r>
              <a:rPr lang="pl-PL" altLang="pl-PL" sz="1050" b="1" dirty="0" smtClean="0">
                <a:solidFill>
                  <a:srgbClr val="000000"/>
                </a:solidFill>
              </a:rPr>
              <a:t>3 h 15 </a:t>
            </a:r>
            <a:r>
              <a:rPr lang="pl-PL" altLang="pl-PL" sz="1050" b="1" dirty="0">
                <a:solidFill>
                  <a:srgbClr val="000000"/>
                </a:solidFill>
              </a:rPr>
              <a:t>min </a:t>
            </a:r>
            <a:r>
              <a:rPr lang="pl-PL" altLang="pl-PL" sz="1050" dirty="0">
                <a:solidFill>
                  <a:srgbClr val="000000"/>
                </a:solidFill>
              </a:rPr>
              <a:t>do ok. </a:t>
            </a:r>
            <a:r>
              <a:rPr lang="pl-PL" altLang="pl-PL" sz="1050" b="1" dirty="0" smtClean="0">
                <a:solidFill>
                  <a:srgbClr val="000000"/>
                </a:solidFill>
              </a:rPr>
              <a:t>3 h</a:t>
            </a:r>
            <a:r>
              <a:rPr lang="pl-PL" altLang="pl-PL" sz="1050" dirty="0" smtClean="0">
                <a:solidFill>
                  <a:srgbClr val="000000"/>
                </a:solidFill>
              </a:rPr>
              <a:t>) </a:t>
            </a:r>
            <a:br>
              <a:rPr lang="pl-PL" altLang="pl-PL" sz="1050" dirty="0" smtClean="0">
                <a:solidFill>
                  <a:srgbClr val="000000"/>
                </a:solidFill>
              </a:rPr>
            </a:br>
            <a:r>
              <a:rPr lang="pl-PL" altLang="pl-PL" sz="1050" dirty="0" smtClean="0">
                <a:solidFill>
                  <a:srgbClr val="000000"/>
                </a:solidFill>
              </a:rPr>
              <a:t>na </a:t>
            </a:r>
            <a:r>
              <a:rPr lang="pl-PL" altLang="pl-PL" sz="1050" dirty="0">
                <a:solidFill>
                  <a:srgbClr val="000000"/>
                </a:solidFill>
              </a:rPr>
              <a:t>odcinku </a:t>
            </a:r>
            <a:r>
              <a:rPr lang="pl-PL" altLang="pl-PL" sz="1050" dirty="0" smtClean="0">
                <a:solidFill>
                  <a:srgbClr val="000000"/>
                </a:solidFill>
              </a:rPr>
              <a:t>Kraków - Zakopane</a:t>
            </a:r>
            <a:r>
              <a:rPr lang="pl-PL" altLang="pl-PL" sz="1050" dirty="0" smtClean="0"/>
              <a:t>.</a:t>
            </a:r>
            <a:endParaRPr lang="pl-PL" altLang="pl-PL" sz="1050" dirty="0"/>
          </a:p>
          <a:p>
            <a:pPr marL="171450" indent="-171450">
              <a:buFont typeface="Arial" panose="020B0604020202020204" pitchFamily="34" charset="0"/>
              <a:buChar char="•"/>
            </a:pPr>
            <a:endParaRPr lang="pl-PL" sz="1050" dirty="0" smtClean="0">
              <a:solidFill>
                <a:schemeClr val="tx1"/>
              </a:solidFill>
              <a:ea typeface="Times New Roman"/>
            </a:endParaRPr>
          </a:p>
          <a:p>
            <a:pPr marL="176213" lvl="0"/>
            <a:endParaRPr lang="pl-PL" sz="1050" dirty="0">
              <a:solidFill>
                <a:schemeClr val="tx1"/>
              </a:solidFill>
              <a:ea typeface="Times New Roman"/>
            </a:endParaRPr>
          </a:p>
          <a:p>
            <a:pPr marL="171450" lvl="0" indent="-171450">
              <a:buFont typeface="Arial" panose="020B0604020202020204" pitchFamily="34" charset="0"/>
              <a:buChar char="•"/>
            </a:pPr>
            <a:endParaRPr lang="pl-PL" sz="1100" dirty="0">
              <a:solidFill>
                <a:schemeClr val="tx1"/>
              </a:solidFill>
            </a:endParaRPr>
          </a:p>
        </p:txBody>
      </p:sp>
      <p:sp>
        <p:nvSpPr>
          <p:cNvPr id="11" name="Strzałka w dół 10"/>
          <p:cNvSpPr/>
          <p:nvPr/>
        </p:nvSpPr>
        <p:spPr>
          <a:xfrm rot="18450658">
            <a:off x="5493650" y="3210026"/>
            <a:ext cx="234398" cy="936104"/>
          </a:xfrm>
          <a:prstGeom prst="downArrow">
            <a:avLst/>
          </a:prstGeom>
          <a:solidFill>
            <a:srgbClr val="FFFF00"/>
          </a:solidFill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0" name="Symbol zastępczy zawartości 3"/>
          <p:cNvSpPr txBox="1">
            <a:spLocks/>
          </p:cNvSpPr>
          <p:nvPr/>
        </p:nvSpPr>
        <p:spPr bwMode="auto">
          <a:xfrm>
            <a:off x="138073" y="3012076"/>
            <a:ext cx="4865727" cy="704262"/>
          </a:xfrm>
          <a:prstGeom prst="rect">
            <a:avLst/>
          </a:prstGeom>
          <a:solidFill>
            <a:schemeClr val="bg1"/>
          </a:solidFill>
          <a:ln w="6350" cap="flat" cmpd="sng" algn="ctr">
            <a:solidFill>
              <a:schemeClr val="tx1"/>
            </a:solidFill>
            <a:prstDash val="solid"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>
            <a:lvl1pPr marL="0" indent="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1800" kern="1200">
                <a:solidFill>
                  <a:schemeClr val="dk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lrTx/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lrTx/>
              <a:buFont typeface="Wingdings" pitchFamily="2" charset="2"/>
              <a:buChar char="Ø"/>
              <a:defRPr sz="1600" kern="1200">
                <a:solidFill>
                  <a:schemeClr val="dk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lrTx/>
              <a:buFont typeface="Arial" charset="0"/>
              <a:buChar char="–"/>
              <a:defRPr sz="1400" kern="1200">
                <a:solidFill>
                  <a:schemeClr val="dk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1400" kern="1200">
                <a:solidFill>
                  <a:schemeClr val="dk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</a:pPr>
            <a:r>
              <a:rPr lang="pl-PL" sz="1050" b="1" dirty="0"/>
              <a:t>Lata realizacji: </a:t>
            </a:r>
            <a:r>
              <a:rPr lang="pl-PL" sz="1050" dirty="0" smtClean="0"/>
              <a:t>2014 </a:t>
            </a:r>
            <a:r>
              <a:rPr lang="pl-PL" sz="1050" dirty="0"/>
              <a:t>– </a:t>
            </a:r>
            <a:r>
              <a:rPr lang="pl-PL" sz="1050" dirty="0" smtClean="0"/>
              <a:t>2017</a:t>
            </a:r>
            <a:endParaRPr lang="pl-PL" sz="1050" dirty="0"/>
          </a:p>
          <a:p>
            <a:pPr>
              <a:spcBef>
                <a:spcPts val="0"/>
              </a:spcBef>
            </a:pPr>
            <a:r>
              <a:rPr lang="pl-PL" sz="1050" b="1" dirty="0"/>
              <a:t>Status projektu: </a:t>
            </a:r>
            <a:r>
              <a:rPr lang="pl-PL" sz="1050" dirty="0" smtClean="0"/>
              <a:t>Realizacja projektu zakończona </a:t>
            </a:r>
            <a:r>
              <a:rPr lang="pl-PL" sz="1050" dirty="0"/>
              <a:t>30.06.2017 r. </a:t>
            </a:r>
            <a:endParaRPr lang="pl-PL" sz="1050" dirty="0" smtClean="0"/>
          </a:p>
          <a:p>
            <a:pPr marL="1073150">
              <a:spcBef>
                <a:spcPts val="0"/>
              </a:spcBef>
            </a:pPr>
            <a:r>
              <a:rPr lang="pl-PL" sz="1050" dirty="0" smtClean="0"/>
              <a:t>Trwa </a:t>
            </a:r>
            <a:r>
              <a:rPr lang="pl-PL" sz="1050" dirty="0"/>
              <a:t>okres gwarancyjny.</a:t>
            </a:r>
          </a:p>
        </p:txBody>
      </p:sp>
    </p:spTree>
    <p:extLst>
      <p:ext uri="{BB962C8B-B14F-4D97-AF65-F5344CB8AC3E}">
        <p14:creationId xmlns:p14="http://schemas.microsoft.com/office/powerpoint/2010/main" val="17585644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ytuł 2"/>
          <p:cNvSpPr txBox="1">
            <a:spLocks/>
          </p:cNvSpPr>
          <p:nvPr/>
        </p:nvSpPr>
        <p:spPr bwMode="auto">
          <a:xfrm>
            <a:off x="2169758" y="194958"/>
            <a:ext cx="6974242" cy="4853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rgbClr val="002060"/>
                </a:solidFill>
                <a:latin typeface="Arial" pitchFamily="34" charset="0"/>
                <a:ea typeface="+mj-ea"/>
                <a:cs typeface="Arial" pitchFamily="34" charset="0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l" fontAlgn="ctr"/>
            <a:r>
              <a:rPr lang="pl-PL" sz="1600" dirty="0">
                <a:solidFill>
                  <a:schemeClr val="bg1"/>
                </a:solidFill>
              </a:rPr>
              <a:t>Prace na liniach kolejowych nr 97, 98, 99 na odcinku Skawina </a:t>
            </a:r>
            <a:r>
              <a:rPr lang="pl-PL" sz="1600" dirty="0" smtClean="0">
                <a:solidFill>
                  <a:schemeClr val="bg1"/>
                </a:solidFill>
              </a:rPr>
              <a:t/>
            </a:r>
            <a:br>
              <a:rPr lang="pl-PL" sz="1600" dirty="0" smtClean="0">
                <a:solidFill>
                  <a:schemeClr val="bg1"/>
                </a:solidFill>
              </a:rPr>
            </a:br>
            <a:r>
              <a:rPr lang="pl-PL" sz="1600" dirty="0" smtClean="0">
                <a:solidFill>
                  <a:schemeClr val="bg1"/>
                </a:solidFill>
              </a:rPr>
              <a:t>– </a:t>
            </a:r>
            <a:r>
              <a:rPr lang="pl-PL" sz="1600" dirty="0">
                <a:solidFill>
                  <a:schemeClr val="bg1"/>
                </a:solidFill>
              </a:rPr>
              <a:t>Sucha Beskidzka – Chabówka – </a:t>
            </a:r>
            <a:r>
              <a:rPr lang="pl-PL" sz="1600" dirty="0" smtClean="0">
                <a:solidFill>
                  <a:schemeClr val="bg1"/>
                </a:solidFill>
              </a:rPr>
              <a:t>Zakopane</a:t>
            </a:r>
          </a:p>
          <a:p>
            <a:pPr algn="l" fontAlgn="ctr"/>
            <a:r>
              <a:rPr lang="pl-PL" sz="1200" dirty="0">
                <a:solidFill>
                  <a:prstClr val="white"/>
                </a:solidFill>
              </a:rPr>
              <a:t>(finansowanie: </a:t>
            </a:r>
            <a:r>
              <a:rPr lang="pl-PL" sz="1200" dirty="0" smtClean="0">
                <a:solidFill>
                  <a:prstClr val="white"/>
                </a:solidFill>
              </a:rPr>
              <a:t>środki krajowe,</a:t>
            </a:r>
            <a:r>
              <a:rPr lang="pl-PL" sz="1200" dirty="0" smtClean="0">
                <a:solidFill>
                  <a:schemeClr val="bg1"/>
                </a:solidFill>
              </a:rPr>
              <a:t> </a:t>
            </a:r>
            <a:r>
              <a:rPr lang="pl-PL" sz="1200" dirty="0">
                <a:solidFill>
                  <a:schemeClr val="bg1"/>
                </a:solidFill>
              </a:rPr>
              <a:t>wartość projektu: </a:t>
            </a:r>
            <a:r>
              <a:rPr lang="pl-PL" sz="1200" dirty="0" smtClean="0">
                <a:solidFill>
                  <a:schemeClr val="bg1"/>
                </a:solidFill>
              </a:rPr>
              <a:t>910,0 </a:t>
            </a:r>
            <a:r>
              <a:rPr lang="pl-PL" sz="1200" dirty="0">
                <a:solidFill>
                  <a:schemeClr val="bg1"/>
                </a:solidFill>
              </a:rPr>
              <a:t>mln </a:t>
            </a:r>
            <a:r>
              <a:rPr lang="pl-PL" sz="1200" dirty="0" smtClean="0">
                <a:solidFill>
                  <a:schemeClr val="bg1"/>
                </a:solidFill>
              </a:rPr>
              <a:t>PLN)</a:t>
            </a:r>
            <a:endParaRPr lang="pl-PL" sz="1200" dirty="0">
              <a:solidFill>
                <a:prstClr val="white"/>
              </a:solidFill>
            </a:endParaRPr>
          </a:p>
          <a:p>
            <a:pPr algn="l" fontAlgn="ctr"/>
            <a:endParaRPr lang="pl-PL" sz="1600" dirty="0">
              <a:solidFill>
                <a:schemeClr val="bg1"/>
              </a:solidFill>
            </a:endParaRPr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590659" y="1225744"/>
            <a:ext cx="8028384" cy="4515966"/>
          </a:xfrm>
          <a:prstGeom prst="rect">
            <a:avLst/>
          </a:prstGeom>
        </p:spPr>
      </p:pic>
      <p:sp>
        <p:nvSpPr>
          <p:cNvPr id="14" name="Symbol zastępczy zawartości 3"/>
          <p:cNvSpPr txBox="1">
            <a:spLocks/>
          </p:cNvSpPr>
          <p:nvPr/>
        </p:nvSpPr>
        <p:spPr bwMode="auto">
          <a:xfrm>
            <a:off x="611560" y="5771225"/>
            <a:ext cx="8064896" cy="813721"/>
          </a:xfrm>
          <a:prstGeom prst="rect">
            <a:avLst/>
          </a:prstGeom>
          <a:ln w="6350" cap="flat" cmpd="sng" algn="ctr">
            <a:solidFill>
              <a:srgbClr val="003366"/>
            </a:solidFill>
            <a:prstDash val="solid"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>
            <a:lvl1pPr marL="0" indent="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1800" kern="1200">
                <a:solidFill>
                  <a:schemeClr val="dk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lrTx/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lrTx/>
              <a:buFont typeface="Wingdings" pitchFamily="2" charset="2"/>
              <a:buChar char="Ø"/>
              <a:defRPr sz="1600" kern="1200">
                <a:solidFill>
                  <a:schemeClr val="dk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lrTx/>
              <a:buFont typeface="Arial" charset="0"/>
              <a:buChar char="–"/>
              <a:defRPr sz="1400" kern="1200">
                <a:solidFill>
                  <a:schemeClr val="dk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1400" kern="1200">
                <a:solidFill>
                  <a:schemeClr val="dk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>
              <a:lnSpc>
                <a:spcPct val="114000"/>
              </a:lnSpc>
              <a:spcBef>
                <a:spcPts val="0"/>
              </a:spcBef>
              <a:defRPr/>
            </a:pPr>
            <a:r>
              <a:rPr lang="pl-PL" sz="2000" b="1" dirty="0" smtClean="0">
                <a:solidFill>
                  <a:schemeClr val="tx1"/>
                </a:solidFill>
              </a:rPr>
              <a:t>Przystanek osobowy Sucha Beskidzka Zamek na </a:t>
            </a:r>
            <a:r>
              <a:rPr lang="pl-PL" sz="2000" b="1" dirty="0" err="1" smtClean="0">
                <a:solidFill>
                  <a:schemeClr val="tx1"/>
                </a:solidFill>
              </a:rPr>
              <a:t>nowowybudowanej</a:t>
            </a:r>
            <a:r>
              <a:rPr lang="pl-PL" sz="2000" b="1" dirty="0" smtClean="0">
                <a:solidFill>
                  <a:schemeClr val="tx1"/>
                </a:solidFill>
              </a:rPr>
              <a:t> łącznicy</a:t>
            </a:r>
            <a:endParaRPr lang="pl-PL" sz="2000" b="1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569051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upa 2"/>
          <p:cNvGrpSpPr/>
          <p:nvPr/>
        </p:nvGrpSpPr>
        <p:grpSpPr>
          <a:xfrm>
            <a:off x="5839708" y="921962"/>
            <a:ext cx="3096345" cy="3492418"/>
            <a:chOff x="5796135" y="953739"/>
            <a:chExt cx="3096345" cy="3492418"/>
          </a:xfrm>
        </p:grpSpPr>
        <p:pic>
          <p:nvPicPr>
            <p:cNvPr id="15" name="Obraz 14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694" t="30039" r="33001" b="11525"/>
            <a:stretch/>
          </p:blipFill>
          <p:spPr>
            <a:xfrm>
              <a:off x="5796136" y="953739"/>
              <a:ext cx="3096344" cy="3492418"/>
            </a:xfrm>
            <a:prstGeom prst="rect">
              <a:avLst/>
            </a:prstGeom>
            <a:ln w="9525">
              <a:solidFill>
                <a:schemeClr val="tx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  <p:sp>
          <p:nvSpPr>
            <p:cNvPr id="2" name="Trójkąt prostokątny 1"/>
            <p:cNvSpPr/>
            <p:nvPr/>
          </p:nvSpPr>
          <p:spPr>
            <a:xfrm>
              <a:off x="5796135" y="2324453"/>
              <a:ext cx="1393229" cy="2121704"/>
            </a:xfrm>
            <a:prstGeom prst="rt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</p:grpSp>
      <p:sp>
        <p:nvSpPr>
          <p:cNvPr id="5" name="Tytuł 2"/>
          <p:cNvSpPr txBox="1">
            <a:spLocks/>
          </p:cNvSpPr>
          <p:nvPr/>
        </p:nvSpPr>
        <p:spPr bwMode="auto">
          <a:xfrm>
            <a:off x="2169758" y="194958"/>
            <a:ext cx="6974242" cy="4853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rgbClr val="002060"/>
                </a:solidFill>
                <a:latin typeface="Arial" pitchFamily="34" charset="0"/>
                <a:ea typeface="+mj-ea"/>
                <a:cs typeface="Arial" pitchFamily="34" charset="0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l" fontAlgn="ctr"/>
            <a:r>
              <a:rPr lang="pl-PL" sz="1600" dirty="0">
                <a:solidFill>
                  <a:schemeClr val="bg1"/>
                </a:solidFill>
              </a:rPr>
              <a:t>Prace na liniach kolejowych nr 97, 98, 99 na odcinku Skawina </a:t>
            </a:r>
            <a:r>
              <a:rPr lang="pl-PL" sz="1600" dirty="0" smtClean="0">
                <a:solidFill>
                  <a:schemeClr val="bg1"/>
                </a:solidFill>
              </a:rPr>
              <a:t/>
            </a:r>
            <a:br>
              <a:rPr lang="pl-PL" sz="1600" dirty="0" smtClean="0">
                <a:solidFill>
                  <a:schemeClr val="bg1"/>
                </a:solidFill>
              </a:rPr>
            </a:br>
            <a:r>
              <a:rPr lang="pl-PL" sz="1600" dirty="0" smtClean="0">
                <a:solidFill>
                  <a:schemeClr val="bg1"/>
                </a:solidFill>
              </a:rPr>
              <a:t>– </a:t>
            </a:r>
            <a:r>
              <a:rPr lang="pl-PL" sz="1600" dirty="0">
                <a:solidFill>
                  <a:schemeClr val="bg1"/>
                </a:solidFill>
              </a:rPr>
              <a:t>Sucha Beskidzka – Chabówka – </a:t>
            </a:r>
            <a:r>
              <a:rPr lang="pl-PL" sz="1600" dirty="0" smtClean="0">
                <a:solidFill>
                  <a:schemeClr val="bg1"/>
                </a:solidFill>
              </a:rPr>
              <a:t>Zakopane</a:t>
            </a:r>
          </a:p>
          <a:p>
            <a:pPr algn="l" fontAlgn="ctr"/>
            <a:r>
              <a:rPr lang="pl-PL" sz="1200" dirty="0">
                <a:solidFill>
                  <a:prstClr val="white"/>
                </a:solidFill>
              </a:rPr>
              <a:t>(finansowanie: </a:t>
            </a:r>
            <a:r>
              <a:rPr lang="pl-PL" sz="1200" dirty="0" smtClean="0">
                <a:solidFill>
                  <a:prstClr val="white"/>
                </a:solidFill>
              </a:rPr>
              <a:t>środki krajowe,</a:t>
            </a:r>
            <a:r>
              <a:rPr lang="pl-PL" sz="1200" dirty="0" smtClean="0">
                <a:solidFill>
                  <a:schemeClr val="bg1"/>
                </a:solidFill>
              </a:rPr>
              <a:t> </a:t>
            </a:r>
            <a:r>
              <a:rPr lang="pl-PL" sz="1200" dirty="0">
                <a:solidFill>
                  <a:schemeClr val="bg1"/>
                </a:solidFill>
              </a:rPr>
              <a:t>wartość projektu: </a:t>
            </a:r>
            <a:r>
              <a:rPr lang="pl-PL" sz="1200" dirty="0" smtClean="0">
                <a:solidFill>
                  <a:schemeClr val="bg1"/>
                </a:solidFill>
              </a:rPr>
              <a:t>910,0 </a:t>
            </a:r>
            <a:r>
              <a:rPr lang="pl-PL" sz="1200" dirty="0">
                <a:solidFill>
                  <a:schemeClr val="bg1"/>
                </a:solidFill>
              </a:rPr>
              <a:t>mln </a:t>
            </a:r>
            <a:r>
              <a:rPr lang="pl-PL" sz="1200" dirty="0" smtClean="0">
                <a:solidFill>
                  <a:schemeClr val="bg1"/>
                </a:solidFill>
              </a:rPr>
              <a:t>PLN)</a:t>
            </a:r>
            <a:endParaRPr lang="pl-PL" sz="1200" dirty="0">
              <a:solidFill>
                <a:prstClr val="white"/>
              </a:solidFill>
            </a:endParaRPr>
          </a:p>
          <a:p>
            <a:pPr algn="l" fontAlgn="ctr"/>
            <a:endParaRPr lang="pl-PL" sz="1600" dirty="0">
              <a:solidFill>
                <a:schemeClr val="bg1"/>
              </a:solidFill>
            </a:endParaRPr>
          </a:p>
        </p:txBody>
      </p:sp>
      <p:sp>
        <p:nvSpPr>
          <p:cNvPr id="7" name="Symbol zastępczy zawartości 3"/>
          <p:cNvSpPr txBox="1">
            <a:spLocks/>
          </p:cNvSpPr>
          <p:nvPr/>
        </p:nvSpPr>
        <p:spPr bwMode="auto">
          <a:xfrm>
            <a:off x="138074" y="998996"/>
            <a:ext cx="5658060" cy="2219758"/>
          </a:xfrm>
          <a:prstGeom prst="rect">
            <a:avLst/>
          </a:prstGeom>
          <a:solidFill>
            <a:schemeClr val="bg1"/>
          </a:solidFill>
          <a:ln w="6350" cap="flat" cmpd="sng" algn="ctr">
            <a:solidFill>
              <a:schemeClr val="tx1"/>
            </a:solidFill>
            <a:prstDash val="solid"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>
            <a:lvl1pPr marL="0" indent="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1800" kern="1200">
                <a:solidFill>
                  <a:schemeClr val="dk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lrTx/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lrTx/>
              <a:buFont typeface="Wingdings" pitchFamily="2" charset="2"/>
              <a:buChar char="Ø"/>
              <a:defRPr sz="1600" kern="1200">
                <a:solidFill>
                  <a:schemeClr val="dk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lrTx/>
              <a:buFont typeface="Arial" charset="0"/>
              <a:buChar char="–"/>
              <a:defRPr sz="1400" kern="1200">
                <a:solidFill>
                  <a:schemeClr val="dk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1400" kern="1200">
                <a:solidFill>
                  <a:schemeClr val="dk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sz="1100" b="1" dirty="0" smtClean="0"/>
              <a:t>Podstawowe parametry (obecnie)</a:t>
            </a:r>
            <a:r>
              <a:rPr lang="pl-PL" sz="1100" dirty="0" smtClean="0"/>
              <a:t>:  </a:t>
            </a:r>
          </a:p>
          <a:p>
            <a:pPr marL="171450" lvl="0" indent="-171450">
              <a:spcBef>
                <a:spcPts val="100"/>
              </a:spcBef>
              <a:buFont typeface="Arial" pitchFamily="34" charset="0"/>
              <a:buChar char="•"/>
            </a:pPr>
            <a:r>
              <a:rPr lang="pl-PL" sz="1100" dirty="0" smtClean="0">
                <a:solidFill>
                  <a:schemeClr val="tx1"/>
                </a:solidFill>
              </a:rPr>
              <a:t>linia zelektryfikowana, jedno i dwutorowa; </a:t>
            </a:r>
          </a:p>
          <a:p>
            <a:pPr marL="171450" lvl="0" indent="-171450">
              <a:spcBef>
                <a:spcPts val="100"/>
              </a:spcBef>
              <a:buFont typeface="Arial" pitchFamily="34" charset="0"/>
              <a:buChar char="•"/>
            </a:pPr>
            <a:r>
              <a:rPr lang="pl-PL" sz="1100" dirty="0" smtClean="0">
                <a:solidFill>
                  <a:schemeClr val="tx1"/>
                </a:solidFill>
              </a:rPr>
              <a:t>długość odcinka: </a:t>
            </a:r>
            <a:r>
              <a:rPr lang="pl-PL" sz="1100" b="1" dirty="0" smtClean="0">
                <a:solidFill>
                  <a:schemeClr val="tx1"/>
                </a:solidFill>
              </a:rPr>
              <a:t>124 km;</a:t>
            </a:r>
          </a:p>
          <a:p>
            <a:pPr marL="171450" lvl="0" indent="-171450">
              <a:spcBef>
                <a:spcPts val="100"/>
              </a:spcBef>
              <a:buFont typeface="Arial" pitchFamily="34" charset="0"/>
              <a:buChar char="•"/>
            </a:pPr>
            <a:r>
              <a:rPr lang="pl-PL" sz="1100" dirty="0" smtClean="0">
                <a:solidFill>
                  <a:schemeClr val="tx1"/>
                </a:solidFill>
              </a:rPr>
              <a:t>prędkości maksymalne:</a:t>
            </a:r>
          </a:p>
          <a:p>
            <a:pPr marL="171450" lvl="0" indent="-171450">
              <a:buFont typeface="Arial" pitchFamily="34" charset="0"/>
              <a:buChar char="•"/>
            </a:pPr>
            <a:endParaRPr lang="pl-PL" sz="1100" dirty="0">
              <a:solidFill>
                <a:schemeClr val="tx1"/>
              </a:solidFill>
            </a:endParaRPr>
          </a:p>
          <a:p>
            <a:pPr marL="171450" lvl="0" indent="-171450">
              <a:buFont typeface="Arial" pitchFamily="34" charset="0"/>
              <a:buChar char="•"/>
            </a:pPr>
            <a:endParaRPr lang="pl-PL" sz="1100" dirty="0" smtClean="0">
              <a:solidFill>
                <a:schemeClr val="tx1"/>
              </a:solidFill>
            </a:endParaRPr>
          </a:p>
          <a:p>
            <a:pPr marL="171450" lvl="0" indent="-171450">
              <a:buFont typeface="Arial" pitchFamily="34" charset="0"/>
              <a:buChar char="•"/>
            </a:pPr>
            <a:endParaRPr lang="pl-PL" sz="1100" dirty="0" smtClean="0">
              <a:solidFill>
                <a:schemeClr val="tx1"/>
              </a:solidFill>
            </a:endParaRPr>
          </a:p>
          <a:p>
            <a:pPr lvl="0"/>
            <a:endParaRPr lang="pl-PL" sz="1100" dirty="0" smtClean="0"/>
          </a:p>
          <a:p>
            <a:pPr lvl="0"/>
            <a:endParaRPr lang="pl-PL" sz="1100" b="1" dirty="0" smtClean="0"/>
          </a:p>
          <a:p>
            <a:pPr marL="171450" lvl="0" indent="-171450">
              <a:buFont typeface="Arial" pitchFamily="34" charset="0"/>
              <a:buChar char="•"/>
            </a:pPr>
            <a:r>
              <a:rPr lang="pl-PL" sz="1100" dirty="0" smtClean="0"/>
              <a:t>dopuszczalny </a:t>
            </a:r>
            <a:r>
              <a:rPr lang="pl-PL" sz="1100" dirty="0" smtClean="0">
                <a:solidFill>
                  <a:schemeClr val="tx1"/>
                </a:solidFill>
              </a:rPr>
              <a:t>nacisk osi: </a:t>
            </a:r>
            <a:r>
              <a:rPr lang="pl-PL" sz="1100" b="1" dirty="0" smtClean="0">
                <a:solidFill>
                  <a:schemeClr val="tx1"/>
                </a:solidFill>
              </a:rPr>
              <a:t>196 </a:t>
            </a:r>
            <a:r>
              <a:rPr lang="pl-PL" sz="1100" b="1" dirty="0" err="1" smtClean="0">
                <a:solidFill>
                  <a:schemeClr val="tx1"/>
                </a:solidFill>
              </a:rPr>
              <a:t>kN</a:t>
            </a:r>
            <a:r>
              <a:rPr lang="pl-PL" sz="1100" b="1" dirty="0" smtClean="0">
                <a:solidFill>
                  <a:schemeClr val="tx1"/>
                </a:solidFill>
              </a:rPr>
              <a:t>.</a:t>
            </a:r>
          </a:p>
          <a:p>
            <a:r>
              <a:rPr lang="pl-PL" sz="1100" dirty="0" smtClean="0">
                <a:solidFill>
                  <a:schemeClr val="tx1"/>
                </a:solidFill>
              </a:rPr>
              <a:t>(Projekt </a:t>
            </a:r>
            <a:r>
              <a:rPr lang="pl-PL" sz="1100" dirty="0">
                <a:solidFill>
                  <a:schemeClr val="tx1"/>
                </a:solidFill>
              </a:rPr>
              <a:t>POIiŚ na tym odcinku znajduje się na liście rezerwowej KPK</a:t>
            </a:r>
            <a:r>
              <a:rPr lang="pl-PL" sz="1100" dirty="0" smtClean="0">
                <a:solidFill>
                  <a:schemeClr val="tx1"/>
                </a:solidFill>
              </a:rPr>
              <a:t>.)</a:t>
            </a:r>
            <a:endParaRPr lang="pl-PL" sz="1100" b="1" dirty="0">
              <a:solidFill>
                <a:schemeClr val="tx1"/>
              </a:solidFill>
            </a:endParaRPr>
          </a:p>
          <a:p>
            <a:pPr lvl="0"/>
            <a:endParaRPr lang="pl-PL" sz="1100" b="1" dirty="0">
              <a:solidFill>
                <a:schemeClr val="tx1"/>
              </a:solidFill>
            </a:endParaRPr>
          </a:p>
          <a:p>
            <a:pPr marL="171450" lvl="0" indent="-171450">
              <a:buFont typeface="Arial" pitchFamily="34" charset="0"/>
              <a:buChar char="•"/>
            </a:pPr>
            <a:endParaRPr lang="pl-PL" sz="1100" b="1" dirty="0">
              <a:solidFill>
                <a:schemeClr val="tx1"/>
              </a:solidFill>
            </a:endParaRPr>
          </a:p>
        </p:txBody>
      </p:sp>
      <p:sp>
        <p:nvSpPr>
          <p:cNvPr id="9" name="Symbol zastępczy zawartości 3"/>
          <p:cNvSpPr txBox="1">
            <a:spLocks/>
          </p:cNvSpPr>
          <p:nvPr/>
        </p:nvSpPr>
        <p:spPr bwMode="auto">
          <a:xfrm>
            <a:off x="138321" y="4467758"/>
            <a:ext cx="8797731" cy="2327325"/>
          </a:xfrm>
          <a:prstGeom prst="rect">
            <a:avLst/>
          </a:prstGeom>
          <a:ln w="6350" cap="flat" cmpd="sng" algn="ctr">
            <a:solidFill>
              <a:srgbClr val="003366"/>
            </a:solidFill>
            <a:prstDash val="solid"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>
            <a:lvl1pPr marL="0" indent="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1800" kern="1200">
                <a:solidFill>
                  <a:schemeClr val="dk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lrTx/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lrTx/>
              <a:buFont typeface="Wingdings" pitchFamily="2" charset="2"/>
              <a:buChar char="Ø"/>
              <a:defRPr sz="1600" kern="1200">
                <a:solidFill>
                  <a:schemeClr val="dk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lrTx/>
              <a:buFont typeface="Arial" charset="0"/>
              <a:buChar char="–"/>
              <a:defRPr sz="1400" kern="1200">
                <a:solidFill>
                  <a:schemeClr val="dk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1400" kern="1200">
                <a:solidFill>
                  <a:schemeClr val="dk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>
              <a:spcBef>
                <a:spcPct val="0"/>
              </a:spcBef>
              <a:defRPr/>
            </a:pPr>
            <a:r>
              <a:rPr lang="pl-PL" sz="1050" b="1" dirty="0" smtClean="0">
                <a:solidFill>
                  <a:prstClr val="black"/>
                </a:solidFill>
              </a:rPr>
              <a:t>Charakterystyka inwestycji:</a:t>
            </a:r>
          </a:p>
          <a:p>
            <a:pPr eaLnBrk="1" hangingPunct="1">
              <a:spcBef>
                <a:spcPct val="0"/>
              </a:spcBef>
              <a:defRPr/>
            </a:pPr>
            <a:r>
              <a:rPr lang="pl-PL" sz="1050" dirty="0" smtClean="0">
                <a:solidFill>
                  <a:schemeClr val="tx1"/>
                </a:solidFill>
                <a:ea typeface="Times New Roman"/>
              </a:rPr>
              <a:t>Planowana prace w ramach tej inwestycji są komplementarne do budowy łącznic w Suchej Beskidzkiej i Chabówce.</a:t>
            </a:r>
          </a:p>
          <a:p>
            <a:pPr eaLnBrk="1" hangingPunct="1">
              <a:spcBef>
                <a:spcPct val="0"/>
              </a:spcBef>
              <a:defRPr/>
            </a:pPr>
            <a:r>
              <a:rPr lang="pl-PL" sz="1050" b="1" dirty="0" smtClean="0">
                <a:solidFill>
                  <a:schemeClr val="bg2">
                    <a:lumMod val="10000"/>
                  </a:schemeClr>
                </a:solidFill>
              </a:rPr>
              <a:t>Najważniejszymi problemami występującymi na odcinku objętym inwestycją są:</a:t>
            </a:r>
          </a:p>
          <a:p>
            <a:pPr marL="171450" indent="-171450" eaLnBrk="1" hangingPunct="1">
              <a:spcBef>
                <a:spcPct val="0"/>
              </a:spcBef>
              <a:buFont typeface="Arial" panose="020B0604020202020204" pitchFamily="34" charset="0"/>
              <a:buChar char="•"/>
              <a:defRPr/>
            </a:pPr>
            <a:r>
              <a:rPr lang="pl-PL" sz="1050" dirty="0" smtClean="0">
                <a:solidFill>
                  <a:schemeClr val="tx1"/>
                </a:solidFill>
                <a:ea typeface="Times New Roman"/>
              </a:rPr>
              <a:t>niedostateczny stan infrastruktury kolejowej wpływający na niskie prędkości maksymalne;</a:t>
            </a:r>
          </a:p>
          <a:p>
            <a:pPr marL="171450" indent="-171450" eaLnBrk="1" hangingPunct="1">
              <a:spcBef>
                <a:spcPct val="0"/>
              </a:spcBef>
              <a:buFont typeface="Arial" panose="020B0604020202020204" pitchFamily="34" charset="0"/>
              <a:buChar char="•"/>
              <a:defRPr/>
            </a:pPr>
            <a:r>
              <a:rPr lang="pl-PL" sz="1050" dirty="0" smtClean="0">
                <a:solidFill>
                  <a:schemeClr val="tx1"/>
                </a:solidFill>
                <a:ea typeface="Times New Roman"/>
              </a:rPr>
              <a:t>układy torowe wymuszające zmianę kierunki jazdy.</a:t>
            </a:r>
          </a:p>
          <a:p>
            <a:pPr eaLnBrk="1" hangingPunct="1">
              <a:spcBef>
                <a:spcPct val="0"/>
              </a:spcBef>
              <a:defRPr/>
            </a:pPr>
            <a:r>
              <a:rPr lang="pl-PL" sz="1050" b="1" dirty="0" smtClean="0">
                <a:solidFill>
                  <a:schemeClr val="bg2">
                    <a:lumMod val="10000"/>
                  </a:schemeClr>
                </a:solidFill>
                <a:ea typeface="Times New Roman"/>
              </a:rPr>
              <a:t>Inwestycja ma charakter odtworzeniowy i zakłada:</a:t>
            </a:r>
          </a:p>
          <a:p>
            <a:pPr marL="171450" indent="-171450" eaLnBrk="1" hangingPunct="1">
              <a:spcBef>
                <a:spcPct val="0"/>
              </a:spcBef>
              <a:buFont typeface="Arial" panose="020B0604020202020204" pitchFamily="34" charset="0"/>
              <a:buChar char="•"/>
              <a:defRPr/>
            </a:pPr>
            <a:r>
              <a:rPr lang="pl-PL" sz="1050" dirty="0" smtClean="0">
                <a:solidFill>
                  <a:schemeClr val="tx1"/>
                </a:solidFill>
                <a:ea typeface="Times New Roman"/>
              </a:rPr>
              <a:t>poprawę stanu technicznego linii oraz likwidację ograniczeń prędkości, co przełoży się na poprawę przepustowości linii, zwiększenie dostępności transportu kolejowego, poprawę </a:t>
            </a:r>
            <a:r>
              <a:rPr lang="pl-PL" sz="1050" dirty="0" err="1" smtClean="0">
                <a:solidFill>
                  <a:schemeClr val="tx1"/>
                </a:solidFill>
                <a:ea typeface="Times New Roman"/>
              </a:rPr>
              <a:t>skomunikowań</a:t>
            </a:r>
            <a:r>
              <a:rPr lang="pl-PL" sz="1050" dirty="0" smtClean="0">
                <a:solidFill>
                  <a:schemeClr val="tx1"/>
                </a:solidFill>
                <a:ea typeface="Times New Roman"/>
              </a:rPr>
              <a:t> oraz punktualności realizowanych połączeń;</a:t>
            </a:r>
          </a:p>
          <a:p>
            <a:pPr marL="171450" indent="-171450" eaLnBrk="1" hangingPunct="1">
              <a:spcBef>
                <a:spcPct val="0"/>
              </a:spcBef>
              <a:buFont typeface="Arial" panose="020B0604020202020204" pitchFamily="34" charset="0"/>
              <a:buChar char="•"/>
              <a:defRPr/>
            </a:pPr>
            <a:r>
              <a:rPr lang="pl-PL" sz="1050" dirty="0" smtClean="0"/>
              <a:t>poprawa stanu technicznego przejazdów kolejowo-drogowych, co przełoży się na podniesienie bezpieczeństwa; </a:t>
            </a:r>
          </a:p>
          <a:p>
            <a:pPr marL="171450" indent="-171450" eaLnBrk="1" hangingPunct="1">
              <a:spcBef>
                <a:spcPct val="0"/>
              </a:spcBef>
              <a:buFont typeface="Arial" panose="020B0604020202020204" pitchFamily="34" charset="0"/>
              <a:buChar char="•"/>
              <a:defRPr/>
            </a:pPr>
            <a:r>
              <a:rPr lang="pl-PL" sz="1050" dirty="0" smtClean="0"/>
              <a:t>zmniejszenie negatywnego oddziaływania transportu kolejowego na środowisko; </a:t>
            </a:r>
          </a:p>
          <a:p>
            <a:pPr marL="171450" indent="-171450" eaLnBrk="1" hangingPunct="1">
              <a:spcBef>
                <a:spcPct val="0"/>
              </a:spcBef>
              <a:buFont typeface="Arial" panose="020B0604020202020204" pitchFamily="34" charset="0"/>
              <a:buChar char="•"/>
              <a:defRPr/>
            </a:pPr>
            <a:r>
              <a:rPr lang="pl-PL" sz="1050" dirty="0" smtClean="0">
                <a:solidFill>
                  <a:schemeClr val="tx1"/>
                </a:solidFill>
              </a:rPr>
              <a:t>ze względu na charakter przewozów (pociągi pasażerskie) nie przewiduje się zwiększenia dopuszczalnych nacisków.</a:t>
            </a:r>
          </a:p>
          <a:p>
            <a:pPr marL="171450" indent="-171450" eaLnBrk="1" hangingPunct="1">
              <a:spcBef>
                <a:spcPct val="0"/>
              </a:spcBef>
              <a:buFont typeface="Arial" panose="020B0604020202020204" pitchFamily="34" charset="0"/>
              <a:buChar char="•"/>
              <a:defRPr/>
            </a:pPr>
            <a:r>
              <a:rPr lang="pl-PL" sz="1050" dirty="0" err="1" smtClean="0">
                <a:solidFill>
                  <a:schemeClr val="tx1"/>
                </a:solidFill>
              </a:rPr>
              <a:t>Vmax</a:t>
            </a:r>
            <a:r>
              <a:rPr lang="pl-PL" sz="1050" dirty="0" smtClean="0">
                <a:solidFill>
                  <a:schemeClr val="tx1"/>
                </a:solidFill>
              </a:rPr>
              <a:t> dla pociągów pasażerskich </a:t>
            </a:r>
            <a:r>
              <a:rPr lang="pl-PL" sz="1050" b="1" dirty="0" smtClean="0">
                <a:solidFill>
                  <a:schemeClr val="tx1"/>
                </a:solidFill>
              </a:rPr>
              <a:t>100 km/h </a:t>
            </a:r>
            <a:r>
              <a:rPr lang="pl-PL" sz="1050" dirty="0">
                <a:solidFill>
                  <a:schemeClr val="tx1"/>
                </a:solidFill>
              </a:rPr>
              <a:t>i towarowych </a:t>
            </a:r>
            <a:r>
              <a:rPr lang="pl-PL" sz="1050" b="1" dirty="0" smtClean="0">
                <a:solidFill>
                  <a:schemeClr val="tx1"/>
                </a:solidFill>
              </a:rPr>
              <a:t>80 km/h (LK 97, 98), </a:t>
            </a:r>
            <a:r>
              <a:rPr lang="pl-PL" sz="1050" dirty="0" smtClean="0">
                <a:solidFill>
                  <a:schemeClr val="tx1"/>
                </a:solidFill>
              </a:rPr>
              <a:t>oraz </a:t>
            </a:r>
            <a:r>
              <a:rPr lang="pl-PL" sz="1050" dirty="0" err="1" smtClean="0">
                <a:solidFill>
                  <a:schemeClr val="tx1"/>
                </a:solidFill>
              </a:rPr>
              <a:t>poc</a:t>
            </a:r>
            <a:r>
              <a:rPr lang="pl-PL" sz="1050" dirty="0" smtClean="0">
                <a:solidFill>
                  <a:schemeClr val="tx1"/>
                </a:solidFill>
              </a:rPr>
              <a:t>. </a:t>
            </a:r>
            <a:r>
              <a:rPr lang="pl-PL" sz="1050" dirty="0">
                <a:solidFill>
                  <a:schemeClr val="tx1"/>
                </a:solidFill>
              </a:rPr>
              <a:t>p</a:t>
            </a:r>
            <a:r>
              <a:rPr lang="pl-PL" sz="1050" dirty="0" smtClean="0">
                <a:solidFill>
                  <a:schemeClr val="tx1"/>
                </a:solidFill>
              </a:rPr>
              <a:t>asażerskie </a:t>
            </a:r>
            <a:r>
              <a:rPr lang="pl-PL" sz="1050" b="1" dirty="0" smtClean="0">
                <a:solidFill>
                  <a:schemeClr val="tx1"/>
                </a:solidFill>
              </a:rPr>
              <a:t>120 km/h </a:t>
            </a:r>
            <a:r>
              <a:rPr lang="pl-PL" sz="1050" dirty="0" smtClean="0">
                <a:solidFill>
                  <a:schemeClr val="tx1"/>
                </a:solidFill>
              </a:rPr>
              <a:t>i towarowe </a:t>
            </a:r>
            <a:r>
              <a:rPr lang="pl-PL" sz="1050" b="1" dirty="0" smtClean="0">
                <a:solidFill>
                  <a:schemeClr val="tx1"/>
                </a:solidFill>
              </a:rPr>
              <a:t>80 km/h (LK 99); </a:t>
            </a:r>
          </a:p>
          <a:p>
            <a:pPr marL="171450" indent="-171450" eaLnBrk="1" hangingPunct="1">
              <a:spcBef>
                <a:spcPct val="0"/>
              </a:spcBef>
              <a:buFont typeface="Arial" panose="020B0604020202020204" pitchFamily="34" charset="0"/>
              <a:buChar char="•"/>
              <a:defRPr/>
            </a:pPr>
            <a:r>
              <a:rPr lang="pl-PL" sz="1050" dirty="0" smtClean="0">
                <a:solidFill>
                  <a:schemeClr val="tx1"/>
                </a:solidFill>
              </a:rPr>
              <a:t>skrócenie </a:t>
            </a:r>
            <a:r>
              <a:rPr lang="pl-PL" sz="1050" dirty="0">
                <a:solidFill>
                  <a:schemeClr val="tx1"/>
                </a:solidFill>
              </a:rPr>
              <a:t>czasu przejazdu o ok. 60 min (z </a:t>
            </a:r>
            <a:r>
              <a:rPr lang="pl-PL" sz="1050" b="1" dirty="0">
                <a:solidFill>
                  <a:schemeClr val="tx1"/>
                </a:solidFill>
              </a:rPr>
              <a:t>3 h 15 min </a:t>
            </a:r>
            <a:r>
              <a:rPr lang="pl-PL" sz="1050" dirty="0">
                <a:solidFill>
                  <a:schemeClr val="tx1"/>
                </a:solidFill>
              </a:rPr>
              <a:t>do ok. </a:t>
            </a:r>
            <a:r>
              <a:rPr lang="pl-PL" sz="1050" b="1" dirty="0">
                <a:solidFill>
                  <a:schemeClr val="tx1"/>
                </a:solidFill>
              </a:rPr>
              <a:t>2 h 15 min</a:t>
            </a:r>
            <a:r>
              <a:rPr lang="pl-PL" sz="1050" dirty="0">
                <a:solidFill>
                  <a:schemeClr val="tx1"/>
                </a:solidFill>
              </a:rPr>
              <a:t>) na odcinku Kraków </a:t>
            </a:r>
            <a:r>
              <a:rPr lang="pl-PL" sz="1050" dirty="0" smtClean="0">
                <a:solidFill>
                  <a:schemeClr val="tx1"/>
                </a:solidFill>
              </a:rPr>
              <a:t>– Zakopane (</a:t>
            </a:r>
            <a:r>
              <a:rPr lang="pl-PL" sz="1050" i="1" dirty="0" smtClean="0">
                <a:solidFill>
                  <a:schemeClr val="tx1"/>
                </a:solidFill>
              </a:rPr>
              <a:t>uwzględnia wszystkie projekty </a:t>
            </a:r>
            <a:br>
              <a:rPr lang="pl-PL" sz="1050" i="1" dirty="0" smtClean="0">
                <a:solidFill>
                  <a:schemeClr val="tx1"/>
                </a:solidFill>
              </a:rPr>
            </a:br>
            <a:r>
              <a:rPr lang="pl-PL" sz="1050" i="1" dirty="0" smtClean="0">
                <a:solidFill>
                  <a:schemeClr val="tx1"/>
                </a:solidFill>
              </a:rPr>
              <a:t>na odc. Kraków – Zakopane</a:t>
            </a:r>
            <a:r>
              <a:rPr lang="pl-PL" sz="1050" dirty="0" smtClean="0">
                <a:solidFill>
                  <a:schemeClr val="tx1"/>
                </a:solidFill>
              </a:rPr>
              <a:t>).</a:t>
            </a:r>
            <a:endParaRPr lang="pl-PL" sz="1050" dirty="0">
              <a:solidFill>
                <a:schemeClr val="tx1"/>
              </a:solidFill>
            </a:endParaRPr>
          </a:p>
          <a:p>
            <a:pPr eaLnBrk="1" hangingPunct="1">
              <a:spcBef>
                <a:spcPct val="0"/>
              </a:spcBef>
              <a:defRPr/>
            </a:pPr>
            <a:endParaRPr lang="pl-PL" sz="1050" dirty="0" smtClean="0">
              <a:solidFill>
                <a:srgbClr val="FF0000"/>
              </a:solidFill>
            </a:endParaRPr>
          </a:p>
          <a:p>
            <a:pPr marL="171450" indent="-171450" eaLnBrk="1" hangingPunct="1">
              <a:spcBef>
                <a:spcPct val="0"/>
              </a:spcBef>
              <a:buFont typeface="Arial" panose="020B0604020202020204" pitchFamily="34" charset="0"/>
              <a:buChar char="•"/>
              <a:defRPr/>
            </a:pPr>
            <a:endParaRPr lang="pl-PL" sz="1050" dirty="0" smtClean="0"/>
          </a:p>
          <a:p>
            <a:pPr lvl="0"/>
            <a:endParaRPr lang="pl-PL" sz="1100" dirty="0">
              <a:solidFill>
                <a:schemeClr val="tx1"/>
              </a:solidFill>
            </a:endParaRPr>
          </a:p>
        </p:txBody>
      </p:sp>
      <p:graphicFrame>
        <p:nvGraphicFramePr>
          <p:cNvPr id="13" name="Tabela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41877216"/>
              </p:ext>
            </p:extLst>
          </p:nvPr>
        </p:nvGraphicFramePr>
        <p:xfrm>
          <a:off x="323528" y="1781081"/>
          <a:ext cx="2373768" cy="99022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528438"/>
                <a:gridCol w="845330"/>
              </a:tblGrid>
              <a:tr h="281563">
                <a:tc>
                  <a:txBody>
                    <a:bodyPr/>
                    <a:lstStyle/>
                    <a:p>
                      <a:pPr marL="88900" indent="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1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Prędkość</a:t>
                      </a:r>
                      <a:r>
                        <a:rPr lang="pl-PL" sz="1100" baseline="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pl-PL" sz="1100" dirty="0" smtClean="0"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[km/h]</a:t>
                      </a:r>
                      <a:endParaRPr lang="pl-PL" sz="11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% długości</a:t>
                      </a:r>
                      <a:endParaRPr lang="pl-PL" sz="11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/>
                </a:tc>
              </a:tr>
              <a:tr h="163107">
                <a:tc>
                  <a:txBody>
                    <a:bodyPr/>
                    <a:lstStyle/>
                    <a:p>
                      <a:pPr algn="ctr" fontAlgn="b"/>
                      <a:r>
                        <a:rPr lang="pl-PL" sz="11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</a:t>
                      </a:r>
                      <a:endParaRPr lang="pl-PL" sz="1100" b="1" i="0" u="none" strike="noStrike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l-PL" sz="11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6%</a:t>
                      </a:r>
                      <a:endParaRPr lang="pl-PL" sz="1100" b="0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163107">
                <a:tc>
                  <a:txBody>
                    <a:bodyPr/>
                    <a:lstStyle/>
                    <a:p>
                      <a:pPr algn="ctr" fontAlgn="b"/>
                      <a:r>
                        <a:rPr lang="pl-PL" sz="11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80-90</a:t>
                      </a:r>
                      <a:endParaRPr lang="pl-PL" sz="1100" b="1" i="0" u="none" strike="noStrike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l-PL" sz="11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36%</a:t>
                      </a:r>
                      <a:endParaRPr lang="pl-PL" sz="1100" b="0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163107">
                <a:tc>
                  <a:txBody>
                    <a:bodyPr/>
                    <a:lstStyle/>
                    <a:p>
                      <a:pPr algn="ctr" fontAlgn="b"/>
                      <a:r>
                        <a:rPr lang="pl-PL" sz="11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70</a:t>
                      </a:r>
                      <a:endParaRPr lang="pl-PL" sz="1100" b="1" i="0" u="none" strike="noStrike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l-PL" sz="11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19%</a:t>
                      </a:r>
                      <a:endParaRPr lang="pl-PL" sz="1100" b="0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163107">
                <a:tc>
                  <a:txBody>
                    <a:bodyPr/>
                    <a:lstStyle/>
                    <a:p>
                      <a:pPr algn="ctr" fontAlgn="b"/>
                      <a:r>
                        <a:rPr lang="pl-PL" sz="11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50-60</a:t>
                      </a:r>
                      <a:endParaRPr lang="pl-PL" sz="1100" b="1" i="0" u="none" strike="noStrike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l-PL" sz="11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39%</a:t>
                      </a:r>
                      <a:endParaRPr lang="pl-PL" sz="1100" b="0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</a:tr>
            </a:tbl>
          </a:graphicData>
        </a:graphic>
      </p:graphicFrame>
      <p:sp>
        <p:nvSpPr>
          <p:cNvPr id="11" name="Strzałka w dół 10"/>
          <p:cNvSpPr/>
          <p:nvPr/>
        </p:nvSpPr>
        <p:spPr>
          <a:xfrm rot="5400000">
            <a:off x="7790336" y="3344314"/>
            <a:ext cx="234398" cy="936104"/>
          </a:xfrm>
          <a:prstGeom prst="downArrow">
            <a:avLst/>
          </a:prstGeom>
          <a:solidFill>
            <a:srgbClr val="FFFF00"/>
          </a:solidFill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2" name="Strzałka w dół 11"/>
          <p:cNvSpPr/>
          <p:nvPr/>
        </p:nvSpPr>
        <p:spPr>
          <a:xfrm rot="5400000">
            <a:off x="7083093" y="1973600"/>
            <a:ext cx="234398" cy="936104"/>
          </a:xfrm>
          <a:prstGeom prst="downArrow">
            <a:avLst/>
          </a:prstGeom>
          <a:solidFill>
            <a:srgbClr val="FFFF00"/>
          </a:solidFill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0" name="Symbol zastępczy zawartości 3"/>
          <p:cNvSpPr txBox="1">
            <a:spLocks/>
          </p:cNvSpPr>
          <p:nvPr/>
        </p:nvSpPr>
        <p:spPr bwMode="auto">
          <a:xfrm>
            <a:off x="138074" y="3303566"/>
            <a:ext cx="5658060" cy="1082804"/>
          </a:xfrm>
          <a:prstGeom prst="rect">
            <a:avLst/>
          </a:prstGeom>
          <a:solidFill>
            <a:schemeClr val="bg1"/>
          </a:solidFill>
          <a:ln w="6350" cap="flat" cmpd="sng" algn="ctr">
            <a:solidFill>
              <a:schemeClr val="tx1"/>
            </a:solidFill>
            <a:prstDash val="solid"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>
            <a:lvl1pPr marL="0" indent="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1800" kern="1200">
                <a:solidFill>
                  <a:schemeClr val="dk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lrTx/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lrTx/>
              <a:buFont typeface="Wingdings" pitchFamily="2" charset="2"/>
              <a:buChar char="Ø"/>
              <a:defRPr sz="1600" kern="1200">
                <a:solidFill>
                  <a:schemeClr val="dk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lrTx/>
              <a:buFont typeface="Arial" charset="0"/>
              <a:buChar char="–"/>
              <a:defRPr sz="1400" kern="1200">
                <a:solidFill>
                  <a:schemeClr val="dk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1400" kern="1200">
                <a:solidFill>
                  <a:schemeClr val="dk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</a:pPr>
            <a:r>
              <a:rPr lang="pl-PL" sz="1050" b="1" dirty="0"/>
              <a:t>Lata realizacji: </a:t>
            </a:r>
            <a:r>
              <a:rPr lang="pl-PL" sz="1050" dirty="0" smtClean="0"/>
              <a:t>2017 </a:t>
            </a:r>
            <a:r>
              <a:rPr lang="pl-PL" sz="1050" dirty="0"/>
              <a:t>– </a:t>
            </a:r>
            <a:r>
              <a:rPr lang="pl-PL" sz="1050" dirty="0" smtClean="0"/>
              <a:t>2023</a:t>
            </a:r>
            <a:endParaRPr lang="pl-PL" sz="1050" dirty="0"/>
          </a:p>
          <a:p>
            <a:pPr>
              <a:spcBef>
                <a:spcPts val="0"/>
              </a:spcBef>
            </a:pPr>
            <a:r>
              <a:rPr lang="pl-PL" sz="1050" b="1" dirty="0"/>
              <a:t>Status projektu: </a:t>
            </a:r>
            <a:endParaRPr lang="pl-PL" sz="1050" b="1" dirty="0" smtClean="0"/>
          </a:p>
          <a:p>
            <a:pPr marL="180975">
              <a:spcBef>
                <a:spcPts val="0"/>
              </a:spcBef>
            </a:pPr>
            <a:r>
              <a:rPr lang="pl-PL" sz="1050" b="1" dirty="0" smtClean="0"/>
              <a:t>LK 97 </a:t>
            </a:r>
            <a:r>
              <a:rPr lang="pl-PL" sz="1050" dirty="0" smtClean="0"/>
              <a:t>– trwają roboty budowlane, zakończenie planowane w I kwartale 2020 r.</a:t>
            </a:r>
          </a:p>
          <a:p>
            <a:pPr marL="180975">
              <a:spcBef>
                <a:spcPts val="0"/>
              </a:spcBef>
            </a:pPr>
            <a:r>
              <a:rPr lang="pl-PL" sz="1050" b="1" dirty="0" smtClean="0"/>
              <a:t>LK 98 i 99 </a:t>
            </a:r>
            <a:r>
              <a:rPr lang="pl-PL" sz="1050" dirty="0" smtClean="0"/>
              <a:t>- 12.10.2017 r. unieważniono </a:t>
            </a:r>
            <a:r>
              <a:rPr lang="pl-PL" sz="1050" dirty="0"/>
              <a:t>postępowanie przetargowe na </a:t>
            </a:r>
            <a:r>
              <a:rPr lang="pl-PL" sz="1050" dirty="0" smtClean="0"/>
              <a:t>roboty na linii </a:t>
            </a:r>
            <a:br>
              <a:rPr lang="pl-PL" sz="1050" dirty="0" smtClean="0"/>
            </a:br>
            <a:r>
              <a:rPr lang="pl-PL" sz="1050" dirty="0" smtClean="0"/>
              <a:t>nr 99. W przypadku uprawomocnienia unieważnienia zakłada się przeprowadzenie postępowania przetargowego na wyłonienie jednego wykonawcy dla linii nr 98 i 99.</a:t>
            </a:r>
          </a:p>
        </p:txBody>
      </p:sp>
    </p:spTree>
    <p:extLst>
      <p:ext uri="{BB962C8B-B14F-4D97-AF65-F5344CB8AC3E}">
        <p14:creationId xmlns:p14="http://schemas.microsoft.com/office/powerpoint/2010/main" val="17184675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az 7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89" t="6053" r="55912" b="45617"/>
          <a:stretch/>
        </p:blipFill>
        <p:spPr>
          <a:xfrm>
            <a:off x="6444208" y="918116"/>
            <a:ext cx="2664296" cy="3384377"/>
          </a:xfrm>
          <a:prstGeom prst="rect">
            <a:avLst/>
          </a:prstGeom>
          <a:ln w="9525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5" name="Tytuł 2"/>
          <p:cNvSpPr txBox="1">
            <a:spLocks/>
          </p:cNvSpPr>
          <p:nvPr/>
        </p:nvSpPr>
        <p:spPr bwMode="auto">
          <a:xfrm>
            <a:off x="2169758" y="17690"/>
            <a:ext cx="6974242" cy="4853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rgbClr val="002060"/>
                </a:solidFill>
                <a:latin typeface="Arial" pitchFamily="34" charset="0"/>
                <a:ea typeface="+mj-ea"/>
                <a:cs typeface="Arial" pitchFamily="34" charset="0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l" fontAlgn="ctr"/>
            <a:r>
              <a:rPr lang="pl-PL" sz="1600" dirty="0" smtClean="0">
                <a:solidFill>
                  <a:schemeClr val="bg1"/>
                </a:solidFill>
              </a:rPr>
              <a:t>Prace na liniach kolejowych nr 62, 660 na odcinku Tunel – Bukowno </a:t>
            </a:r>
          </a:p>
          <a:p>
            <a:pPr algn="l" fontAlgn="ctr"/>
            <a:r>
              <a:rPr lang="pl-PL" sz="1600" dirty="0" smtClean="0">
                <a:solidFill>
                  <a:schemeClr val="bg1"/>
                </a:solidFill>
              </a:rPr>
              <a:t>– Sosnowiec Płd. </a:t>
            </a:r>
            <a:r>
              <a:rPr lang="pl-PL" sz="1200" dirty="0" smtClean="0">
                <a:solidFill>
                  <a:prstClr val="white"/>
                </a:solidFill>
              </a:rPr>
              <a:t>(</a:t>
            </a:r>
            <a:r>
              <a:rPr lang="pl-PL" sz="1200" dirty="0">
                <a:solidFill>
                  <a:prstClr val="white"/>
                </a:solidFill>
              </a:rPr>
              <a:t>finansowanie: środki </a:t>
            </a:r>
            <a:r>
              <a:rPr lang="pl-PL" sz="1200" dirty="0" smtClean="0">
                <a:solidFill>
                  <a:prstClr val="white"/>
                </a:solidFill>
              </a:rPr>
              <a:t>krajowe,</a:t>
            </a:r>
            <a:r>
              <a:rPr lang="pl-PL" sz="1200" dirty="0" smtClean="0">
                <a:solidFill>
                  <a:schemeClr val="bg1"/>
                </a:solidFill>
              </a:rPr>
              <a:t> </a:t>
            </a:r>
            <a:r>
              <a:rPr lang="pl-PL" sz="1200" dirty="0">
                <a:solidFill>
                  <a:schemeClr val="bg1"/>
                </a:solidFill>
              </a:rPr>
              <a:t>wartość projektu: </a:t>
            </a:r>
            <a:r>
              <a:rPr lang="pl-PL" sz="1200" dirty="0" smtClean="0">
                <a:solidFill>
                  <a:schemeClr val="bg1"/>
                </a:solidFill>
              </a:rPr>
              <a:t>217,5 </a:t>
            </a:r>
            <a:r>
              <a:rPr lang="pl-PL" sz="1200" dirty="0">
                <a:solidFill>
                  <a:schemeClr val="bg1"/>
                </a:solidFill>
              </a:rPr>
              <a:t>mln </a:t>
            </a:r>
            <a:r>
              <a:rPr lang="pl-PL" sz="1200" dirty="0" smtClean="0">
                <a:solidFill>
                  <a:schemeClr val="bg1"/>
                </a:solidFill>
              </a:rPr>
              <a:t>PLN)</a:t>
            </a:r>
            <a:endParaRPr lang="pl-PL" sz="1200" dirty="0">
              <a:solidFill>
                <a:schemeClr val="bg1"/>
              </a:solidFill>
            </a:endParaRPr>
          </a:p>
        </p:txBody>
      </p:sp>
      <p:sp>
        <p:nvSpPr>
          <p:cNvPr id="7" name="Symbol zastępczy zawartości 3"/>
          <p:cNvSpPr txBox="1">
            <a:spLocks/>
          </p:cNvSpPr>
          <p:nvPr/>
        </p:nvSpPr>
        <p:spPr bwMode="auto">
          <a:xfrm>
            <a:off x="136832" y="1354554"/>
            <a:ext cx="6235368" cy="2267902"/>
          </a:xfrm>
          <a:prstGeom prst="rect">
            <a:avLst/>
          </a:prstGeom>
          <a:solidFill>
            <a:schemeClr val="bg1"/>
          </a:solidFill>
          <a:ln w="6350" cap="flat" cmpd="sng" algn="ctr">
            <a:solidFill>
              <a:schemeClr val="tx1"/>
            </a:solidFill>
            <a:prstDash val="solid"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>
            <a:lvl1pPr marL="0" indent="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1800" kern="1200">
                <a:solidFill>
                  <a:schemeClr val="dk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lrTx/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lrTx/>
              <a:buFont typeface="Wingdings" pitchFamily="2" charset="2"/>
              <a:buChar char="Ø"/>
              <a:defRPr sz="1600" kern="1200">
                <a:solidFill>
                  <a:schemeClr val="dk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lrTx/>
              <a:buFont typeface="Arial" charset="0"/>
              <a:buChar char="–"/>
              <a:defRPr sz="1400" kern="1200">
                <a:solidFill>
                  <a:schemeClr val="dk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1400" kern="1200">
                <a:solidFill>
                  <a:schemeClr val="dk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sz="1100" b="1" dirty="0" smtClean="0"/>
              <a:t>Podstawowe parametry (obecnie)</a:t>
            </a:r>
            <a:r>
              <a:rPr lang="pl-PL" sz="1100" dirty="0" smtClean="0"/>
              <a:t>:  </a:t>
            </a:r>
          </a:p>
          <a:p>
            <a:pPr marL="171450" lvl="0" indent="-171450">
              <a:buFont typeface="Arial" pitchFamily="34" charset="0"/>
              <a:buChar char="•"/>
            </a:pPr>
            <a:r>
              <a:rPr lang="pl-PL" sz="1100" dirty="0" smtClean="0">
                <a:solidFill>
                  <a:schemeClr val="tx1"/>
                </a:solidFill>
              </a:rPr>
              <a:t>linia zelektryfikowana, dwutorowa; </a:t>
            </a:r>
          </a:p>
          <a:p>
            <a:pPr marL="171450" lvl="0" indent="-171450">
              <a:buFont typeface="Arial" pitchFamily="34" charset="0"/>
              <a:buChar char="•"/>
            </a:pPr>
            <a:r>
              <a:rPr lang="pl-PL" sz="1100" dirty="0" smtClean="0">
                <a:solidFill>
                  <a:schemeClr val="tx1"/>
                </a:solidFill>
              </a:rPr>
              <a:t>długość odcinka: </a:t>
            </a:r>
            <a:r>
              <a:rPr lang="pl-PL" sz="1100" b="1" dirty="0" smtClean="0">
                <a:solidFill>
                  <a:schemeClr val="tx1"/>
                </a:solidFill>
              </a:rPr>
              <a:t>57 km;</a:t>
            </a:r>
          </a:p>
          <a:p>
            <a:pPr marL="171450" lvl="0" indent="-171450">
              <a:buFont typeface="Arial" pitchFamily="34" charset="0"/>
              <a:buChar char="•"/>
            </a:pPr>
            <a:r>
              <a:rPr lang="pl-PL" sz="1100" dirty="0" smtClean="0">
                <a:solidFill>
                  <a:schemeClr val="tx1"/>
                </a:solidFill>
              </a:rPr>
              <a:t>prędkości maksymalne:</a:t>
            </a:r>
          </a:p>
          <a:p>
            <a:pPr lvl="0"/>
            <a:endParaRPr lang="pl-PL" sz="1100" dirty="0" smtClean="0"/>
          </a:p>
          <a:p>
            <a:pPr lvl="0"/>
            <a:endParaRPr lang="pl-PL" sz="1100" dirty="0" smtClean="0"/>
          </a:p>
          <a:p>
            <a:pPr lvl="0"/>
            <a:endParaRPr lang="pl-PL" sz="1100" b="1" dirty="0" smtClean="0"/>
          </a:p>
          <a:p>
            <a:pPr lvl="0"/>
            <a:endParaRPr lang="pl-PL" sz="1600" b="1" dirty="0" smtClean="0"/>
          </a:p>
          <a:p>
            <a:pPr marL="171450" lvl="0" indent="-171450">
              <a:buFont typeface="Arial" pitchFamily="34" charset="0"/>
              <a:buChar char="•"/>
            </a:pPr>
            <a:r>
              <a:rPr lang="pl-PL" sz="1100" dirty="0" smtClean="0"/>
              <a:t>dopuszczalny </a:t>
            </a:r>
            <a:r>
              <a:rPr lang="pl-PL" sz="1100" dirty="0" smtClean="0">
                <a:solidFill>
                  <a:schemeClr val="tx1"/>
                </a:solidFill>
              </a:rPr>
              <a:t>nacisk osi: </a:t>
            </a:r>
            <a:r>
              <a:rPr lang="pl-PL" sz="1100" b="1" dirty="0" smtClean="0">
                <a:solidFill>
                  <a:schemeClr val="tx1"/>
                </a:solidFill>
              </a:rPr>
              <a:t>196 </a:t>
            </a:r>
            <a:r>
              <a:rPr lang="pl-PL" sz="1100" b="1" dirty="0" err="1" smtClean="0">
                <a:solidFill>
                  <a:schemeClr val="tx1"/>
                </a:solidFill>
              </a:rPr>
              <a:t>kN</a:t>
            </a:r>
            <a:r>
              <a:rPr lang="pl-PL" sz="1100" b="1" dirty="0" smtClean="0">
                <a:solidFill>
                  <a:schemeClr val="tx1"/>
                </a:solidFill>
              </a:rPr>
              <a:t> </a:t>
            </a:r>
            <a:r>
              <a:rPr lang="pl-PL" sz="1100" dirty="0" smtClean="0">
                <a:solidFill>
                  <a:schemeClr val="tx1"/>
                </a:solidFill>
              </a:rPr>
              <a:t>(w torze 1) - </a:t>
            </a:r>
            <a:r>
              <a:rPr lang="pl-PL" sz="1100" b="1" dirty="0" smtClean="0">
                <a:solidFill>
                  <a:schemeClr val="tx1"/>
                </a:solidFill>
              </a:rPr>
              <a:t>221 </a:t>
            </a:r>
            <a:r>
              <a:rPr lang="pl-PL" sz="1100" b="1" dirty="0" err="1" smtClean="0">
                <a:solidFill>
                  <a:schemeClr val="tx1"/>
                </a:solidFill>
              </a:rPr>
              <a:t>kN</a:t>
            </a:r>
            <a:r>
              <a:rPr lang="pl-PL" sz="1100" b="1" dirty="0">
                <a:solidFill>
                  <a:schemeClr val="tx1"/>
                </a:solidFill>
              </a:rPr>
              <a:t> </a:t>
            </a:r>
            <a:r>
              <a:rPr lang="pl-PL" sz="1100" dirty="0" smtClean="0">
                <a:solidFill>
                  <a:schemeClr val="tx1"/>
                </a:solidFill>
              </a:rPr>
              <a:t>(w torze 2).</a:t>
            </a:r>
          </a:p>
          <a:p>
            <a:pPr marL="171450" lvl="0" indent="-171450">
              <a:buFont typeface="Arial" pitchFamily="34" charset="0"/>
              <a:buChar char="•"/>
            </a:pPr>
            <a:endParaRPr lang="pl-PL" sz="500" dirty="0">
              <a:solidFill>
                <a:schemeClr val="tx1"/>
              </a:solidFill>
            </a:endParaRPr>
          </a:p>
          <a:p>
            <a:pPr lvl="0"/>
            <a:r>
              <a:rPr lang="pl-PL" sz="1100" dirty="0" smtClean="0">
                <a:solidFill>
                  <a:schemeClr val="tx1"/>
                </a:solidFill>
              </a:rPr>
              <a:t>(Projekt POIiŚ na tym odcinku znajduje się na liście rezerwowej KPK.)</a:t>
            </a:r>
            <a:endParaRPr lang="pl-PL" sz="1100" b="1" dirty="0">
              <a:solidFill>
                <a:schemeClr val="tx1"/>
              </a:solidFill>
            </a:endParaRPr>
          </a:p>
        </p:txBody>
      </p:sp>
      <p:sp>
        <p:nvSpPr>
          <p:cNvPr id="9" name="Symbol zastępczy zawartości 3"/>
          <p:cNvSpPr txBox="1">
            <a:spLocks/>
          </p:cNvSpPr>
          <p:nvPr/>
        </p:nvSpPr>
        <p:spPr bwMode="auto">
          <a:xfrm>
            <a:off x="136832" y="4982530"/>
            <a:ext cx="8538136" cy="1665275"/>
          </a:xfrm>
          <a:prstGeom prst="rect">
            <a:avLst/>
          </a:prstGeom>
          <a:ln w="6350" cap="flat" cmpd="sng" algn="ctr">
            <a:solidFill>
              <a:srgbClr val="003366"/>
            </a:solidFill>
            <a:prstDash val="solid"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>
            <a:lvl1pPr marL="0" indent="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1800" kern="1200">
                <a:solidFill>
                  <a:schemeClr val="dk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lrTx/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lrTx/>
              <a:buFont typeface="Wingdings" pitchFamily="2" charset="2"/>
              <a:buChar char="Ø"/>
              <a:defRPr sz="1600" kern="1200">
                <a:solidFill>
                  <a:schemeClr val="dk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lrTx/>
              <a:buFont typeface="Arial" charset="0"/>
              <a:buChar char="–"/>
              <a:defRPr sz="1400" kern="1200">
                <a:solidFill>
                  <a:schemeClr val="dk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1400" kern="1200">
                <a:solidFill>
                  <a:schemeClr val="dk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>
              <a:spcBef>
                <a:spcPct val="0"/>
              </a:spcBef>
              <a:defRPr/>
            </a:pPr>
            <a:r>
              <a:rPr lang="pl-PL" sz="1100" b="1" dirty="0">
                <a:solidFill>
                  <a:prstClr val="black"/>
                </a:solidFill>
              </a:rPr>
              <a:t>Charakterystyka inwestycji</a:t>
            </a:r>
            <a:r>
              <a:rPr lang="pl-PL" sz="1100" b="1" dirty="0" smtClean="0">
                <a:solidFill>
                  <a:prstClr val="black"/>
                </a:solidFill>
              </a:rPr>
              <a:t>:</a:t>
            </a:r>
          </a:p>
          <a:p>
            <a:pPr eaLnBrk="1" hangingPunct="1">
              <a:spcBef>
                <a:spcPts val="600"/>
              </a:spcBef>
              <a:defRPr/>
            </a:pPr>
            <a:r>
              <a:rPr lang="pl-PL" sz="1100" b="1" dirty="0" smtClean="0">
                <a:solidFill>
                  <a:schemeClr val="bg2">
                    <a:lumMod val="10000"/>
                  </a:schemeClr>
                </a:solidFill>
              </a:rPr>
              <a:t>Najważniejszymi </a:t>
            </a:r>
            <a:r>
              <a:rPr lang="pl-PL" sz="1100" b="1" dirty="0">
                <a:solidFill>
                  <a:schemeClr val="bg2">
                    <a:lumMod val="10000"/>
                  </a:schemeClr>
                </a:solidFill>
              </a:rPr>
              <a:t>problemami występującymi na odcinku objętym inwestycją są</a:t>
            </a:r>
            <a:r>
              <a:rPr lang="pl-PL" sz="1100" b="1" dirty="0" smtClean="0">
                <a:solidFill>
                  <a:schemeClr val="bg2">
                    <a:lumMod val="10000"/>
                  </a:schemeClr>
                </a:solidFill>
              </a:rPr>
              <a:t>:</a:t>
            </a:r>
          </a:p>
          <a:p>
            <a:pPr marL="171450" indent="-171450">
              <a:buFont typeface="Arial" panose="020B0604020202020204" pitchFamily="34" charset="0"/>
              <a:buChar char="•"/>
              <a:defRPr/>
            </a:pPr>
            <a:r>
              <a:rPr lang="pl-PL" sz="1100" dirty="0" smtClean="0">
                <a:solidFill>
                  <a:schemeClr val="tx1"/>
                </a:solidFill>
              </a:rPr>
              <a:t>niskie prędkości maksymalne, będące znacznym ograniczeniem dla ruchu pasażerskiego;</a:t>
            </a:r>
          </a:p>
          <a:p>
            <a:pPr marL="171450" indent="-171450">
              <a:buFont typeface="Arial" panose="020B0604020202020204" pitchFamily="34" charset="0"/>
              <a:buChar char="•"/>
              <a:defRPr/>
            </a:pPr>
            <a:r>
              <a:rPr lang="pl-PL" sz="1100" dirty="0" smtClean="0">
                <a:solidFill>
                  <a:schemeClr val="tx1"/>
                </a:solidFill>
              </a:rPr>
              <a:t>niski dopuszczalny nacisk osi w torze 1 stanowi znaczne ograniczenie do ruchu towarowego.</a:t>
            </a:r>
            <a:endParaRPr lang="pl-PL" sz="1100" dirty="0">
              <a:solidFill>
                <a:schemeClr val="tx1"/>
              </a:solidFill>
            </a:endParaRPr>
          </a:p>
          <a:p>
            <a:pPr eaLnBrk="1" hangingPunct="1">
              <a:spcBef>
                <a:spcPct val="0"/>
              </a:spcBef>
              <a:defRPr/>
            </a:pPr>
            <a:r>
              <a:rPr lang="pl-PL" sz="1100" b="1" dirty="0">
                <a:solidFill>
                  <a:schemeClr val="bg2">
                    <a:lumMod val="10000"/>
                  </a:schemeClr>
                </a:solidFill>
                <a:ea typeface="Times New Roman"/>
              </a:rPr>
              <a:t>Inwestycja ma charakter odtworzeniowy i zakłada: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pl-PL" sz="1100" dirty="0" smtClean="0">
                <a:solidFill>
                  <a:schemeClr val="tx1"/>
                </a:solidFill>
              </a:rPr>
              <a:t>poprawę stanu technicznego linii i likwidację ograniczeń eksploatacyjnych;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pl-PL" sz="1100" dirty="0" smtClean="0">
                <a:solidFill>
                  <a:schemeClr val="tx1"/>
                </a:solidFill>
              </a:rPr>
              <a:t>zwiększenie dopuszczalnej prędkości do </a:t>
            </a:r>
            <a:r>
              <a:rPr lang="pl-PL" sz="1100" b="1" dirty="0" smtClean="0">
                <a:solidFill>
                  <a:schemeClr val="tx1"/>
                </a:solidFill>
              </a:rPr>
              <a:t>100 – 120 km/h </a:t>
            </a:r>
            <a:r>
              <a:rPr lang="pl-PL" sz="1100" dirty="0">
                <a:solidFill>
                  <a:schemeClr val="tx1"/>
                </a:solidFill>
              </a:rPr>
              <a:t>(ograniczenie wynika z geometrii </a:t>
            </a:r>
            <a:r>
              <a:rPr lang="pl-PL" sz="1100" dirty="0" smtClean="0">
                <a:solidFill>
                  <a:schemeClr val="tx1"/>
                </a:solidFill>
              </a:rPr>
              <a:t>linii, dominują przewozy towarowe);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pl-PL" sz="1100" dirty="0" smtClean="0">
                <a:solidFill>
                  <a:schemeClr val="tx1"/>
                </a:solidFill>
              </a:rPr>
              <a:t>podniesienie dopuszczalnego nacisku osi do </a:t>
            </a:r>
            <a:r>
              <a:rPr lang="pl-PL" sz="1100" b="1" dirty="0" smtClean="0">
                <a:solidFill>
                  <a:schemeClr val="tx1"/>
                </a:solidFill>
              </a:rPr>
              <a:t>221 </a:t>
            </a:r>
            <a:r>
              <a:rPr lang="pl-PL" sz="1100" b="1" dirty="0" err="1" smtClean="0">
                <a:solidFill>
                  <a:schemeClr val="tx1"/>
                </a:solidFill>
              </a:rPr>
              <a:t>kN</a:t>
            </a:r>
            <a:r>
              <a:rPr lang="pl-PL" sz="1100" b="1" dirty="0" smtClean="0">
                <a:solidFill>
                  <a:schemeClr val="tx1"/>
                </a:solidFill>
              </a:rPr>
              <a:t> </a:t>
            </a:r>
            <a:r>
              <a:rPr lang="pl-PL" sz="1100" dirty="0" smtClean="0">
                <a:solidFill>
                  <a:schemeClr val="tx1"/>
                </a:solidFill>
              </a:rPr>
              <a:t>w obu torach.</a:t>
            </a:r>
            <a:endParaRPr lang="pl-PL" sz="1200" dirty="0">
              <a:solidFill>
                <a:schemeClr val="tx1"/>
              </a:solidFill>
            </a:endParaRPr>
          </a:p>
        </p:txBody>
      </p:sp>
      <p:graphicFrame>
        <p:nvGraphicFramePr>
          <p:cNvPr id="13" name="Tabela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84704046"/>
              </p:ext>
            </p:extLst>
          </p:nvPr>
        </p:nvGraphicFramePr>
        <p:xfrm>
          <a:off x="395536" y="2235010"/>
          <a:ext cx="2373768" cy="81305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528438"/>
                <a:gridCol w="845330"/>
              </a:tblGrid>
              <a:tr h="281563">
                <a:tc>
                  <a:txBody>
                    <a:bodyPr/>
                    <a:lstStyle/>
                    <a:p>
                      <a:pPr marL="88900" indent="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1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Prędkość</a:t>
                      </a:r>
                      <a:r>
                        <a:rPr lang="pl-PL" sz="1100" baseline="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pl-PL" sz="1100" dirty="0" smtClean="0"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[km/h]</a:t>
                      </a:r>
                      <a:endParaRPr lang="pl-PL" sz="11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% długości</a:t>
                      </a:r>
                      <a:endParaRPr lang="pl-PL" sz="11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/>
                </a:tc>
              </a:tr>
              <a:tr h="163107">
                <a:tc>
                  <a:txBody>
                    <a:bodyPr/>
                    <a:lstStyle/>
                    <a:p>
                      <a:pPr algn="r" fontAlgn="b"/>
                      <a:r>
                        <a:rPr lang="pl-PL" sz="11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60</a:t>
                      </a:r>
                      <a:endParaRPr lang="pl-PL" sz="1100" b="1" i="0" u="none" strike="noStrike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l-PL" sz="11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8%</a:t>
                      </a:r>
                      <a:endParaRPr lang="pl-PL" sz="1100" b="0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163107">
                <a:tc>
                  <a:txBody>
                    <a:bodyPr/>
                    <a:lstStyle/>
                    <a:p>
                      <a:pPr algn="r" fontAlgn="b"/>
                      <a:r>
                        <a:rPr lang="pl-PL" sz="11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50</a:t>
                      </a:r>
                      <a:endParaRPr lang="pl-PL" sz="1100" b="1" i="0" u="none" strike="noStrike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l-PL" sz="11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21%</a:t>
                      </a:r>
                      <a:endParaRPr lang="pl-PL" sz="1100" b="0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163107">
                <a:tc>
                  <a:txBody>
                    <a:bodyPr/>
                    <a:lstStyle/>
                    <a:p>
                      <a:pPr algn="r" fontAlgn="b"/>
                      <a:r>
                        <a:rPr lang="pl-PL" sz="11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40</a:t>
                      </a:r>
                      <a:endParaRPr lang="pl-PL" sz="1100" b="1" i="0" u="none" strike="noStrike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l-PL" sz="11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71%</a:t>
                      </a:r>
                      <a:endParaRPr lang="pl-PL" sz="1100" b="0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</a:tr>
            </a:tbl>
          </a:graphicData>
        </a:graphic>
      </p:graphicFrame>
      <p:sp>
        <p:nvSpPr>
          <p:cNvPr id="11" name="Strzałka w dół 10"/>
          <p:cNvSpPr/>
          <p:nvPr/>
        </p:nvSpPr>
        <p:spPr>
          <a:xfrm rot="8371485">
            <a:off x="7944118" y="1880897"/>
            <a:ext cx="234398" cy="936104"/>
          </a:xfrm>
          <a:prstGeom prst="downArrow">
            <a:avLst/>
          </a:prstGeom>
          <a:solidFill>
            <a:srgbClr val="FFFF00"/>
          </a:solidFill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0" name="Symbol zastępczy zawartości 3"/>
          <p:cNvSpPr txBox="1">
            <a:spLocks/>
          </p:cNvSpPr>
          <p:nvPr/>
        </p:nvSpPr>
        <p:spPr bwMode="auto">
          <a:xfrm>
            <a:off x="136832" y="3691632"/>
            <a:ext cx="6235368" cy="1221722"/>
          </a:xfrm>
          <a:prstGeom prst="rect">
            <a:avLst/>
          </a:prstGeom>
          <a:solidFill>
            <a:schemeClr val="bg1"/>
          </a:solidFill>
          <a:ln w="6350" cap="flat" cmpd="sng" algn="ctr">
            <a:solidFill>
              <a:schemeClr val="tx1"/>
            </a:solidFill>
            <a:prstDash val="solid"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>
            <a:lvl1pPr marL="0" indent="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1800" kern="1200">
                <a:solidFill>
                  <a:schemeClr val="dk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lrTx/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lrTx/>
              <a:buFont typeface="Wingdings" pitchFamily="2" charset="2"/>
              <a:buChar char="Ø"/>
              <a:defRPr sz="1600" kern="1200">
                <a:solidFill>
                  <a:schemeClr val="dk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lrTx/>
              <a:buFont typeface="Arial" charset="0"/>
              <a:buChar char="–"/>
              <a:defRPr sz="1400" kern="1200">
                <a:solidFill>
                  <a:schemeClr val="dk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1400" kern="1200">
                <a:solidFill>
                  <a:schemeClr val="dk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</a:pPr>
            <a:r>
              <a:rPr lang="pl-PL" sz="1100" b="1" dirty="0"/>
              <a:t>Lata realizacji: </a:t>
            </a:r>
            <a:r>
              <a:rPr lang="pl-PL" sz="1100" dirty="0"/>
              <a:t>2016 – </a:t>
            </a:r>
            <a:r>
              <a:rPr lang="pl-PL" sz="1100" dirty="0" smtClean="0"/>
              <a:t>2023</a:t>
            </a:r>
            <a:endParaRPr lang="pl-PL" sz="1100" dirty="0"/>
          </a:p>
          <a:p>
            <a:pPr marL="358775" indent="-358775">
              <a:spcBef>
                <a:spcPts val="0"/>
              </a:spcBef>
            </a:pPr>
            <a:r>
              <a:rPr lang="pl-PL" sz="1100" b="1" dirty="0"/>
              <a:t>Status </a:t>
            </a:r>
            <a:r>
              <a:rPr lang="pl-PL" sz="1100" b="1" dirty="0" smtClean="0"/>
              <a:t>projektu:</a:t>
            </a:r>
          </a:p>
          <a:p>
            <a:pPr marL="182563" indent="-182563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pl-PL" sz="1100" dirty="0"/>
              <a:t>t</a:t>
            </a:r>
            <a:r>
              <a:rPr lang="pl-PL" sz="1100" dirty="0" smtClean="0"/>
              <a:t>rwa </a:t>
            </a:r>
            <a:r>
              <a:rPr lang="pl-PL" sz="1100" dirty="0"/>
              <a:t>realizacja umów </a:t>
            </a:r>
            <a:r>
              <a:rPr lang="pl-PL" sz="1100" dirty="0" smtClean="0"/>
              <a:t>w trybie projektuj i buduj na odc. Bukowno </a:t>
            </a:r>
            <a:r>
              <a:rPr lang="pl-PL" sz="1100" dirty="0"/>
              <a:t>– </a:t>
            </a:r>
            <a:r>
              <a:rPr lang="pl-PL" sz="1100" dirty="0" smtClean="0"/>
              <a:t>Sławków, planowane rozszerzenie o odc. Olkusz – Bukowno (16.10.2017 r.).</a:t>
            </a:r>
          </a:p>
          <a:p>
            <a:pPr marL="171450" indent="-17145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pl-PL" sz="1100" dirty="0" smtClean="0"/>
              <a:t>trwają </a:t>
            </a:r>
            <a:r>
              <a:rPr lang="pl-PL" sz="1100" dirty="0"/>
              <a:t>przygotowania do wszczęcia postępowania na zaprojektowanie i wykonanie robót </a:t>
            </a:r>
            <a:r>
              <a:rPr lang="pl-PL" sz="1100" dirty="0" smtClean="0"/>
              <a:t/>
            </a:r>
            <a:br>
              <a:rPr lang="pl-PL" sz="1100" dirty="0" smtClean="0"/>
            </a:br>
            <a:r>
              <a:rPr lang="pl-PL" sz="1100" dirty="0" smtClean="0"/>
              <a:t>na </a:t>
            </a:r>
            <a:r>
              <a:rPr lang="pl-PL" sz="1100" dirty="0"/>
              <a:t>odcinku Charsznica  – Jaroszowiec Olkuski, ogłoszenie przetargu </a:t>
            </a:r>
            <a:r>
              <a:rPr lang="pl-PL" sz="1100" dirty="0" smtClean="0"/>
              <a:t>planowane w 12.2017 </a:t>
            </a:r>
            <a:r>
              <a:rPr lang="pl-PL" sz="1100" dirty="0"/>
              <a:t>r.</a:t>
            </a:r>
            <a:endParaRPr lang="pl-PL" sz="1100" dirty="0" smtClean="0"/>
          </a:p>
          <a:p>
            <a:pPr>
              <a:spcBef>
                <a:spcPts val="0"/>
              </a:spcBef>
            </a:pPr>
            <a:endParaRPr lang="pl-PL" sz="1100" dirty="0"/>
          </a:p>
        </p:txBody>
      </p:sp>
    </p:spTree>
    <p:extLst>
      <p:ext uri="{BB962C8B-B14F-4D97-AF65-F5344CB8AC3E}">
        <p14:creationId xmlns:p14="http://schemas.microsoft.com/office/powerpoint/2010/main" val="8424856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az 7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465" t="34919" r="6986" b="5329"/>
          <a:stretch/>
        </p:blipFill>
        <p:spPr>
          <a:xfrm>
            <a:off x="5076057" y="836443"/>
            <a:ext cx="3600401" cy="2808581"/>
          </a:xfrm>
          <a:prstGeom prst="rect">
            <a:avLst/>
          </a:prstGeom>
          <a:ln w="9525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5" name="Tytuł 2"/>
          <p:cNvSpPr txBox="1">
            <a:spLocks/>
          </p:cNvSpPr>
          <p:nvPr/>
        </p:nvSpPr>
        <p:spPr bwMode="auto">
          <a:xfrm>
            <a:off x="2169758" y="80889"/>
            <a:ext cx="6974242" cy="4853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rgbClr val="002060"/>
                </a:solidFill>
                <a:latin typeface="Arial" pitchFamily="34" charset="0"/>
                <a:ea typeface="+mj-ea"/>
                <a:cs typeface="Arial" pitchFamily="34" charset="0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l" fontAlgn="ctr"/>
            <a:r>
              <a:rPr lang="pl-PL" sz="1600" dirty="0">
                <a:solidFill>
                  <a:schemeClr val="bg1"/>
                </a:solidFill>
              </a:rPr>
              <a:t>Prace na linii kolejowej nr 96 na odcinku Tarnów </a:t>
            </a:r>
            <a:r>
              <a:rPr lang="pl-PL" sz="1600" dirty="0" smtClean="0">
                <a:solidFill>
                  <a:schemeClr val="bg1"/>
                </a:solidFill>
              </a:rPr>
              <a:t>– Muszyna</a:t>
            </a:r>
          </a:p>
          <a:p>
            <a:pPr algn="l" fontAlgn="ctr"/>
            <a:r>
              <a:rPr lang="pl-PL" sz="1200" dirty="0">
                <a:solidFill>
                  <a:prstClr val="white"/>
                </a:solidFill>
              </a:rPr>
              <a:t>(finansowanie: środki </a:t>
            </a:r>
            <a:r>
              <a:rPr lang="pl-PL" sz="1200" dirty="0" smtClean="0">
                <a:solidFill>
                  <a:prstClr val="white"/>
                </a:solidFill>
              </a:rPr>
              <a:t>krajowe,</a:t>
            </a:r>
            <a:r>
              <a:rPr lang="pl-PL" sz="1200" dirty="0" smtClean="0">
                <a:solidFill>
                  <a:schemeClr val="bg1"/>
                </a:solidFill>
              </a:rPr>
              <a:t> </a:t>
            </a:r>
            <a:r>
              <a:rPr lang="pl-PL" sz="1200" dirty="0">
                <a:solidFill>
                  <a:schemeClr val="bg1"/>
                </a:solidFill>
              </a:rPr>
              <a:t>wartość projektu: </a:t>
            </a:r>
            <a:r>
              <a:rPr lang="pl-PL" sz="1200" dirty="0" smtClean="0">
                <a:solidFill>
                  <a:schemeClr val="bg1"/>
                </a:solidFill>
              </a:rPr>
              <a:t>300,0 </a:t>
            </a:r>
            <a:r>
              <a:rPr lang="pl-PL" sz="1200" dirty="0">
                <a:solidFill>
                  <a:schemeClr val="bg1"/>
                </a:solidFill>
              </a:rPr>
              <a:t>mln </a:t>
            </a:r>
            <a:r>
              <a:rPr lang="pl-PL" sz="1200" dirty="0" smtClean="0">
                <a:solidFill>
                  <a:schemeClr val="bg1"/>
                </a:solidFill>
              </a:rPr>
              <a:t>PLN)</a:t>
            </a:r>
            <a:endParaRPr lang="pl-PL" sz="1200" dirty="0">
              <a:solidFill>
                <a:prstClr val="white"/>
              </a:solidFill>
            </a:endParaRPr>
          </a:p>
        </p:txBody>
      </p:sp>
      <p:sp>
        <p:nvSpPr>
          <p:cNvPr id="7" name="Symbol zastępczy zawartości 3"/>
          <p:cNvSpPr txBox="1">
            <a:spLocks/>
          </p:cNvSpPr>
          <p:nvPr/>
        </p:nvSpPr>
        <p:spPr bwMode="auto">
          <a:xfrm>
            <a:off x="138322" y="1196751"/>
            <a:ext cx="4865726" cy="2448273"/>
          </a:xfrm>
          <a:prstGeom prst="rect">
            <a:avLst/>
          </a:prstGeom>
          <a:solidFill>
            <a:schemeClr val="bg1"/>
          </a:solidFill>
          <a:ln w="6350" cap="flat" cmpd="sng" algn="ctr">
            <a:solidFill>
              <a:schemeClr val="tx1"/>
            </a:solidFill>
            <a:prstDash val="solid"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>
            <a:lvl1pPr marL="0" indent="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1800" kern="1200">
                <a:solidFill>
                  <a:schemeClr val="dk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lrTx/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lrTx/>
              <a:buFont typeface="Wingdings" pitchFamily="2" charset="2"/>
              <a:buChar char="Ø"/>
              <a:defRPr sz="1600" kern="1200">
                <a:solidFill>
                  <a:schemeClr val="dk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lrTx/>
              <a:buFont typeface="Arial" charset="0"/>
              <a:buChar char="–"/>
              <a:defRPr sz="1400" kern="1200">
                <a:solidFill>
                  <a:schemeClr val="dk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1400" kern="1200">
                <a:solidFill>
                  <a:schemeClr val="dk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sz="1100" b="1" dirty="0" smtClean="0"/>
              <a:t>Podstawowe parametry (obecnie)</a:t>
            </a:r>
            <a:r>
              <a:rPr lang="pl-PL" sz="1100" dirty="0" smtClean="0"/>
              <a:t>:  </a:t>
            </a:r>
          </a:p>
          <a:p>
            <a:pPr marL="171450" lvl="0" indent="-171450">
              <a:buFont typeface="Arial" pitchFamily="34" charset="0"/>
              <a:buChar char="•"/>
            </a:pPr>
            <a:r>
              <a:rPr lang="pl-PL" sz="1100" dirty="0" smtClean="0">
                <a:solidFill>
                  <a:schemeClr val="tx1"/>
                </a:solidFill>
              </a:rPr>
              <a:t>linia zelektryfikowana, jednotorowa (dwutorowa na odcinku Stróże – Nowy Sącz); </a:t>
            </a:r>
          </a:p>
          <a:p>
            <a:pPr marL="171450" lvl="0" indent="-171450">
              <a:buFont typeface="Arial" pitchFamily="34" charset="0"/>
              <a:buChar char="•"/>
            </a:pPr>
            <a:r>
              <a:rPr lang="pl-PL" sz="1100" dirty="0" smtClean="0">
                <a:solidFill>
                  <a:schemeClr val="tx1"/>
                </a:solidFill>
              </a:rPr>
              <a:t>długość odcinka: </a:t>
            </a:r>
            <a:r>
              <a:rPr lang="pl-PL" sz="1100" b="1" dirty="0" smtClean="0">
                <a:solidFill>
                  <a:schemeClr val="tx1"/>
                </a:solidFill>
              </a:rPr>
              <a:t>137 km;</a:t>
            </a:r>
          </a:p>
          <a:p>
            <a:pPr marL="171450" lvl="0" indent="-171450">
              <a:buFont typeface="Arial" pitchFamily="34" charset="0"/>
              <a:buChar char="•"/>
            </a:pPr>
            <a:r>
              <a:rPr lang="pl-PL" sz="1100" dirty="0" smtClean="0">
                <a:solidFill>
                  <a:schemeClr val="tx1"/>
                </a:solidFill>
              </a:rPr>
              <a:t>prędkości maksymalne:</a:t>
            </a:r>
          </a:p>
          <a:p>
            <a:pPr lvl="0"/>
            <a:endParaRPr lang="pl-PL" sz="1100" dirty="0" smtClean="0"/>
          </a:p>
          <a:p>
            <a:pPr lvl="0"/>
            <a:endParaRPr lang="pl-PL" sz="1100" b="1" dirty="0" smtClean="0"/>
          </a:p>
          <a:p>
            <a:pPr lvl="0"/>
            <a:endParaRPr lang="pl-PL" sz="1100" b="1" dirty="0"/>
          </a:p>
          <a:p>
            <a:pPr lvl="0"/>
            <a:endParaRPr lang="pl-PL" sz="1100" b="1" dirty="0" smtClean="0"/>
          </a:p>
          <a:p>
            <a:pPr lvl="0"/>
            <a:endParaRPr lang="pl-PL" sz="1100" b="1" dirty="0" smtClean="0"/>
          </a:p>
          <a:p>
            <a:pPr lvl="0"/>
            <a:endParaRPr lang="pl-PL" sz="1100" b="1" dirty="0" smtClean="0"/>
          </a:p>
          <a:p>
            <a:pPr marL="171450" lvl="0" indent="-171450">
              <a:buFont typeface="Arial" pitchFamily="34" charset="0"/>
              <a:buChar char="•"/>
            </a:pPr>
            <a:r>
              <a:rPr lang="pl-PL" sz="1100" dirty="0" smtClean="0"/>
              <a:t>dopuszczalny </a:t>
            </a:r>
            <a:r>
              <a:rPr lang="pl-PL" sz="1100" dirty="0" smtClean="0">
                <a:solidFill>
                  <a:schemeClr val="tx1"/>
                </a:solidFill>
              </a:rPr>
              <a:t>nacisk osi: </a:t>
            </a:r>
            <a:r>
              <a:rPr lang="pl-PL" sz="1100" b="1" dirty="0" smtClean="0">
                <a:solidFill>
                  <a:schemeClr val="tx1"/>
                </a:solidFill>
              </a:rPr>
              <a:t>196 </a:t>
            </a:r>
            <a:r>
              <a:rPr lang="pl-PL" sz="1100" b="1" dirty="0" err="1" smtClean="0">
                <a:solidFill>
                  <a:schemeClr val="tx1"/>
                </a:solidFill>
              </a:rPr>
              <a:t>kN</a:t>
            </a:r>
            <a:r>
              <a:rPr lang="pl-PL" sz="1100" b="1" dirty="0" smtClean="0">
                <a:solidFill>
                  <a:schemeClr val="tx1"/>
                </a:solidFill>
              </a:rPr>
              <a:t>.</a:t>
            </a:r>
            <a:endParaRPr lang="pl-PL" sz="1100" b="1" dirty="0">
              <a:solidFill>
                <a:schemeClr val="tx1"/>
              </a:solidFill>
            </a:endParaRPr>
          </a:p>
        </p:txBody>
      </p:sp>
      <p:sp>
        <p:nvSpPr>
          <p:cNvPr id="9" name="Symbol zastępczy zawartości 3"/>
          <p:cNvSpPr txBox="1">
            <a:spLocks/>
          </p:cNvSpPr>
          <p:nvPr/>
        </p:nvSpPr>
        <p:spPr bwMode="auto">
          <a:xfrm>
            <a:off x="125498" y="4464192"/>
            <a:ext cx="8538136" cy="1974979"/>
          </a:xfrm>
          <a:prstGeom prst="rect">
            <a:avLst/>
          </a:prstGeom>
          <a:ln w="6350" cap="flat" cmpd="sng" algn="ctr">
            <a:solidFill>
              <a:srgbClr val="003366"/>
            </a:solidFill>
            <a:prstDash val="solid"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>
            <a:lvl1pPr marL="0" indent="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1800" kern="1200">
                <a:solidFill>
                  <a:schemeClr val="dk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lrTx/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lrTx/>
              <a:buFont typeface="Wingdings" pitchFamily="2" charset="2"/>
              <a:buChar char="Ø"/>
              <a:defRPr sz="1600" kern="1200">
                <a:solidFill>
                  <a:schemeClr val="dk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lrTx/>
              <a:buFont typeface="Arial" charset="0"/>
              <a:buChar char="–"/>
              <a:defRPr sz="1400" kern="1200">
                <a:solidFill>
                  <a:schemeClr val="dk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1400" kern="1200">
                <a:solidFill>
                  <a:schemeClr val="dk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>
              <a:spcBef>
                <a:spcPct val="0"/>
              </a:spcBef>
              <a:defRPr/>
            </a:pPr>
            <a:r>
              <a:rPr lang="pl-PL" sz="1100" b="1" dirty="0">
                <a:solidFill>
                  <a:prstClr val="black"/>
                </a:solidFill>
              </a:rPr>
              <a:t>Charakterystyka inwestycji</a:t>
            </a:r>
            <a:r>
              <a:rPr lang="pl-PL" sz="1100" b="1" dirty="0" smtClean="0">
                <a:solidFill>
                  <a:prstClr val="black"/>
                </a:solidFill>
              </a:rPr>
              <a:t>:</a:t>
            </a:r>
          </a:p>
          <a:p>
            <a:pPr eaLnBrk="1" hangingPunct="1">
              <a:spcBef>
                <a:spcPts val="600"/>
              </a:spcBef>
              <a:defRPr/>
            </a:pPr>
            <a:r>
              <a:rPr lang="pl-PL" sz="1100" b="1" dirty="0" smtClean="0">
                <a:solidFill>
                  <a:schemeClr val="bg2">
                    <a:lumMod val="10000"/>
                  </a:schemeClr>
                </a:solidFill>
              </a:rPr>
              <a:t>Najważniejszymi </a:t>
            </a:r>
            <a:r>
              <a:rPr lang="pl-PL" sz="1100" b="1" dirty="0">
                <a:solidFill>
                  <a:schemeClr val="bg2">
                    <a:lumMod val="10000"/>
                  </a:schemeClr>
                </a:solidFill>
              </a:rPr>
              <a:t>problemami występującymi na odcinku objętym inwestycją są</a:t>
            </a:r>
            <a:r>
              <a:rPr lang="pl-PL" sz="1100" b="1" dirty="0" smtClean="0">
                <a:solidFill>
                  <a:schemeClr val="bg2">
                    <a:lumMod val="10000"/>
                  </a:schemeClr>
                </a:solidFill>
              </a:rPr>
              <a:t>:</a:t>
            </a:r>
          </a:p>
          <a:p>
            <a:pPr marL="171450" indent="-171450">
              <a:buFont typeface="Arial" panose="020B0604020202020204" pitchFamily="34" charset="0"/>
              <a:buChar char="•"/>
              <a:defRPr/>
            </a:pPr>
            <a:r>
              <a:rPr lang="pl-PL" sz="1100" dirty="0" smtClean="0">
                <a:solidFill>
                  <a:schemeClr val="tx1"/>
                </a:solidFill>
              </a:rPr>
              <a:t>niedostateczny stan infrastruktury, będący powodem wprowadzania ograniczeń eksploatacyjnych;</a:t>
            </a:r>
          </a:p>
          <a:p>
            <a:pPr marL="171450" indent="-171450">
              <a:buFont typeface="Arial" panose="020B0604020202020204" pitchFamily="34" charset="0"/>
              <a:buChar char="•"/>
              <a:defRPr/>
            </a:pPr>
            <a:r>
              <a:rPr lang="pl-PL" sz="1100" dirty="0" smtClean="0">
                <a:solidFill>
                  <a:schemeClr val="tx1"/>
                </a:solidFill>
              </a:rPr>
              <a:t>niskie dopuszczalne naciski osi.</a:t>
            </a:r>
            <a:endParaRPr lang="pl-PL" sz="1100" dirty="0">
              <a:solidFill>
                <a:schemeClr val="tx1"/>
              </a:solidFill>
            </a:endParaRPr>
          </a:p>
          <a:p>
            <a:pPr eaLnBrk="1" hangingPunct="1">
              <a:spcBef>
                <a:spcPct val="0"/>
              </a:spcBef>
              <a:defRPr/>
            </a:pPr>
            <a:r>
              <a:rPr lang="pl-PL" sz="1100" b="1" dirty="0">
                <a:solidFill>
                  <a:schemeClr val="bg2">
                    <a:lumMod val="10000"/>
                  </a:schemeClr>
                </a:solidFill>
                <a:ea typeface="Times New Roman"/>
              </a:rPr>
              <a:t>Inwestycja ma charakter odtworzeniowy i zakłada: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pl-PL" sz="1100" dirty="0" smtClean="0">
                <a:solidFill>
                  <a:schemeClr val="tx1"/>
                </a:solidFill>
              </a:rPr>
              <a:t>poprawę stanu technicznego infrastruktury i przywrócenie parametrów konstrukcyjnych;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pl-PL" sz="1100" dirty="0" smtClean="0">
                <a:solidFill>
                  <a:schemeClr val="tx1"/>
                </a:solidFill>
                <a:ea typeface="Times New Roman"/>
              </a:rPr>
              <a:t>podniesienie dopuszczalnej prędkości do ok. </a:t>
            </a:r>
            <a:r>
              <a:rPr lang="pl-PL" sz="1100" b="1" dirty="0" smtClean="0">
                <a:solidFill>
                  <a:schemeClr val="tx1"/>
                </a:solidFill>
                <a:ea typeface="Times New Roman"/>
              </a:rPr>
              <a:t>80 – 100 km/h </a:t>
            </a:r>
            <a:r>
              <a:rPr lang="pl-PL" sz="1100" dirty="0">
                <a:solidFill>
                  <a:schemeClr val="tx1"/>
                </a:solidFill>
              </a:rPr>
              <a:t>(ograniczenie wynika z geometrii linii</a:t>
            </a:r>
            <a:r>
              <a:rPr lang="pl-PL" sz="1100" dirty="0" smtClean="0">
                <a:solidFill>
                  <a:schemeClr val="tx1"/>
                </a:solidFill>
              </a:rPr>
              <a:t>)</a:t>
            </a:r>
            <a:r>
              <a:rPr lang="pl-PL" sz="1100" dirty="0" smtClean="0">
                <a:solidFill>
                  <a:schemeClr val="tx1"/>
                </a:solidFill>
                <a:ea typeface="Times New Roman"/>
              </a:rPr>
              <a:t>;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pl-PL" sz="1100" dirty="0" smtClean="0">
                <a:solidFill>
                  <a:schemeClr val="tx1"/>
                </a:solidFill>
                <a:ea typeface="Times New Roman"/>
              </a:rPr>
              <a:t>podniesienie dopuszczalnego nacisku do </a:t>
            </a:r>
            <a:r>
              <a:rPr lang="pl-PL" sz="1100" b="1" dirty="0" smtClean="0">
                <a:solidFill>
                  <a:schemeClr val="tx1"/>
                </a:solidFill>
                <a:ea typeface="Times New Roman"/>
              </a:rPr>
              <a:t>221 </a:t>
            </a:r>
            <a:r>
              <a:rPr lang="pl-PL" sz="1100" b="1" dirty="0" err="1" smtClean="0">
                <a:solidFill>
                  <a:schemeClr val="tx1"/>
                </a:solidFill>
                <a:ea typeface="Times New Roman"/>
              </a:rPr>
              <a:t>kN</a:t>
            </a:r>
            <a:r>
              <a:rPr lang="pl-PL" sz="1100" b="1" dirty="0" smtClean="0">
                <a:solidFill>
                  <a:schemeClr val="tx1"/>
                </a:solidFill>
                <a:ea typeface="Times New Roman"/>
              </a:rPr>
              <a:t>.</a:t>
            </a:r>
            <a:endParaRPr lang="pl-PL" sz="1100" b="1" dirty="0">
              <a:solidFill>
                <a:schemeClr val="tx1"/>
              </a:solidFill>
              <a:ea typeface="Times New Roman"/>
            </a:endParaRPr>
          </a:p>
        </p:txBody>
      </p:sp>
      <p:graphicFrame>
        <p:nvGraphicFramePr>
          <p:cNvPr id="13" name="Tabela 12"/>
          <p:cNvGraphicFramePr>
            <a:graphicFrameLocks noGrp="1"/>
          </p:cNvGraphicFramePr>
          <p:nvPr>
            <p:extLst/>
          </p:nvPr>
        </p:nvGraphicFramePr>
        <p:xfrm>
          <a:off x="378635" y="2228463"/>
          <a:ext cx="2373768" cy="116738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528438"/>
                <a:gridCol w="845330"/>
              </a:tblGrid>
              <a:tr h="281563">
                <a:tc>
                  <a:txBody>
                    <a:bodyPr/>
                    <a:lstStyle/>
                    <a:p>
                      <a:pPr marL="88900" indent="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1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Prędkość</a:t>
                      </a:r>
                      <a:r>
                        <a:rPr lang="pl-PL" sz="1100" baseline="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pl-PL" sz="1100" dirty="0" smtClean="0"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[km/h]</a:t>
                      </a:r>
                      <a:endParaRPr lang="pl-PL" sz="11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% długości</a:t>
                      </a:r>
                      <a:endParaRPr lang="pl-PL" sz="11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/>
                </a:tc>
              </a:tr>
              <a:tr h="163107">
                <a:tc>
                  <a:txBody>
                    <a:bodyPr/>
                    <a:lstStyle/>
                    <a:p>
                      <a:pPr algn="ctr" fontAlgn="b"/>
                      <a:r>
                        <a:rPr lang="pl-PL" sz="11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</a:t>
                      </a:r>
                      <a:endParaRPr lang="pl-PL" sz="1100" b="1" i="0" u="none" strike="noStrike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l-PL" sz="11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5%</a:t>
                      </a:r>
                      <a:endParaRPr lang="pl-PL" sz="1100" b="0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163107">
                <a:tc>
                  <a:txBody>
                    <a:bodyPr/>
                    <a:lstStyle/>
                    <a:p>
                      <a:pPr algn="ctr" fontAlgn="b"/>
                      <a:r>
                        <a:rPr lang="pl-PL" sz="11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90</a:t>
                      </a:r>
                      <a:endParaRPr lang="pl-PL" sz="1100" b="1" i="0" u="none" strike="noStrike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l-PL" sz="11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2%</a:t>
                      </a:r>
                      <a:endParaRPr lang="pl-PL" sz="1100" b="0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163107">
                <a:tc>
                  <a:txBody>
                    <a:bodyPr/>
                    <a:lstStyle/>
                    <a:p>
                      <a:pPr algn="ctr" fontAlgn="b"/>
                      <a:r>
                        <a:rPr lang="pl-PL" sz="11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80</a:t>
                      </a:r>
                      <a:endParaRPr lang="pl-PL" sz="1100" b="1" i="0" u="none" strike="noStrike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l-PL" sz="11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19%</a:t>
                      </a:r>
                      <a:endParaRPr lang="pl-PL" sz="1100" b="0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163107">
                <a:tc>
                  <a:txBody>
                    <a:bodyPr/>
                    <a:lstStyle/>
                    <a:p>
                      <a:pPr algn="ctr" fontAlgn="b"/>
                      <a:r>
                        <a:rPr lang="pl-PL" sz="11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70</a:t>
                      </a:r>
                      <a:endParaRPr lang="pl-PL" sz="1100" b="1" i="0" u="none" strike="noStrike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l-PL" sz="11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51%</a:t>
                      </a:r>
                      <a:endParaRPr lang="pl-PL" sz="1100" b="0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163107">
                <a:tc>
                  <a:txBody>
                    <a:bodyPr/>
                    <a:lstStyle/>
                    <a:p>
                      <a:pPr algn="ctr" fontAlgn="b"/>
                      <a:r>
                        <a:rPr lang="pl-PL" sz="11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60</a:t>
                      </a:r>
                      <a:endParaRPr lang="pl-PL" sz="1100" b="1" i="0" u="none" strike="noStrike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l-PL" sz="11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24%</a:t>
                      </a:r>
                      <a:endParaRPr lang="pl-PL" sz="1100" b="0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</a:tr>
            </a:tbl>
          </a:graphicData>
        </a:graphic>
      </p:graphicFrame>
      <p:sp>
        <p:nvSpPr>
          <p:cNvPr id="11" name="Strzałka w dół 10"/>
          <p:cNvSpPr/>
          <p:nvPr/>
        </p:nvSpPr>
        <p:spPr>
          <a:xfrm rot="16200000">
            <a:off x="6651045" y="2073753"/>
            <a:ext cx="234398" cy="936104"/>
          </a:xfrm>
          <a:prstGeom prst="downArrow">
            <a:avLst/>
          </a:prstGeom>
          <a:solidFill>
            <a:srgbClr val="FFFF00"/>
          </a:solidFill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2" name="Strzałka w dół 11"/>
          <p:cNvSpPr/>
          <p:nvPr/>
        </p:nvSpPr>
        <p:spPr>
          <a:xfrm rot="16200000">
            <a:off x="7299117" y="989915"/>
            <a:ext cx="234398" cy="936104"/>
          </a:xfrm>
          <a:prstGeom prst="downArrow">
            <a:avLst/>
          </a:prstGeom>
          <a:solidFill>
            <a:srgbClr val="FFFF00"/>
          </a:solidFill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0" name="Symbol zastępczy zawartości 3"/>
          <p:cNvSpPr txBox="1">
            <a:spLocks/>
          </p:cNvSpPr>
          <p:nvPr/>
        </p:nvSpPr>
        <p:spPr bwMode="auto">
          <a:xfrm>
            <a:off x="138322" y="3743591"/>
            <a:ext cx="8538136" cy="622034"/>
          </a:xfrm>
          <a:prstGeom prst="rect">
            <a:avLst/>
          </a:prstGeom>
          <a:solidFill>
            <a:schemeClr val="bg1"/>
          </a:solidFill>
          <a:ln w="6350" cap="flat" cmpd="sng" algn="ctr">
            <a:solidFill>
              <a:schemeClr val="tx1"/>
            </a:solidFill>
            <a:prstDash val="solid"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>
            <a:lvl1pPr marL="0" indent="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1800" kern="1200">
                <a:solidFill>
                  <a:schemeClr val="dk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lrTx/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lrTx/>
              <a:buFont typeface="Wingdings" pitchFamily="2" charset="2"/>
              <a:buChar char="Ø"/>
              <a:defRPr sz="1600" kern="1200">
                <a:solidFill>
                  <a:schemeClr val="dk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lrTx/>
              <a:buFont typeface="Arial" charset="0"/>
              <a:buChar char="–"/>
              <a:defRPr sz="1400" kern="1200">
                <a:solidFill>
                  <a:schemeClr val="dk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1400" kern="1200">
                <a:solidFill>
                  <a:schemeClr val="dk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</a:pPr>
            <a:r>
              <a:rPr lang="pl-PL" sz="1100" b="1" dirty="0"/>
              <a:t>Lata realizacji: </a:t>
            </a:r>
            <a:r>
              <a:rPr lang="pl-PL" sz="1100" dirty="0" smtClean="0"/>
              <a:t>2017 </a:t>
            </a:r>
            <a:r>
              <a:rPr lang="pl-PL" sz="1100" dirty="0"/>
              <a:t>– </a:t>
            </a:r>
            <a:r>
              <a:rPr lang="pl-PL" sz="1100" dirty="0" smtClean="0"/>
              <a:t>2024</a:t>
            </a:r>
            <a:endParaRPr lang="pl-PL" sz="1100" dirty="0"/>
          </a:p>
          <a:p>
            <a:pPr>
              <a:spcBef>
                <a:spcPts val="0"/>
              </a:spcBef>
            </a:pPr>
            <a:r>
              <a:rPr lang="pl-PL" sz="1100" b="1" dirty="0"/>
              <a:t>Status projektu: </a:t>
            </a:r>
            <a:r>
              <a:rPr lang="pl-PL" sz="1100" dirty="0"/>
              <a:t>Trwa realizacja </a:t>
            </a:r>
            <a:r>
              <a:rPr lang="pl-PL" sz="1100" dirty="0" smtClean="0"/>
              <a:t>umowy </a:t>
            </a:r>
            <a:r>
              <a:rPr lang="pl-PL" sz="1100" dirty="0"/>
              <a:t>na </a:t>
            </a:r>
            <a:r>
              <a:rPr lang="pl-PL" sz="1100" dirty="0" smtClean="0"/>
              <a:t>roboty na odcinku Grybów – Kamionka Wielka.</a:t>
            </a:r>
          </a:p>
          <a:p>
            <a:pPr marL="1073150">
              <a:spcBef>
                <a:spcPts val="0"/>
              </a:spcBef>
            </a:pPr>
            <a:r>
              <a:rPr lang="pl-PL" sz="1100" dirty="0" smtClean="0"/>
              <a:t>Rozpoczęcie realizacji umowy na przebudowę wiaduktu w km 88,725 planowane w I kwartale 2018r. </a:t>
            </a:r>
            <a:endParaRPr lang="pl-PL" sz="1100" dirty="0"/>
          </a:p>
        </p:txBody>
      </p:sp>
    </p:spTree>
    <p:extLst>
      <p:ext uri="{BB962C8B-B14F-4D97-AF65-F5344CB8AC3E}">
        <p14:creationId xmlns:p14="http://schemas.microsoft.com/office/powerpoint/2010/main" val="30249073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5" name="Obraz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484" y="1682264"/>
            <a:ext cx="5209419" cy="3960799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pole tekstowe 1"/>
          <p:cNvSpPr txBox="1"/>
          <p:nvPr/>
        </p:nvSpPr>
        <p:spPr>
          <a:xfrm>
            <a:off x="5411159" y="692696"/>
            <a:ext cx="3744912" cy="710963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just">
              <a:spcBef>
                <a:spcPts val="0"/>
              </a:spcBef>
              <a:defRPr/>
            </a:pPr>
            <a:r>
              <a:rPr lang="pl-PL" sz="1400" b="1" dirty="0" smtClean="0">
                <a:latin typeface="Arial" panose="020B0604020202020204" pitchFamily="34" charset="0"/>
              </a:rPr>
              <a:t>Etap I (</a:t>
            </a:r>
            <a:r>
              <a:rPr lang="pl-PL" sz="1400" b="1" dirty="0" smtClean="0">
                <a:latin typeface="Arial" panose="020B0604020202020204" pitchFamily="34" charset="0"/>
              </a:rPr>
              <a:t>przygotowawczy, od roku 2017):</a:t>
            </a:r>
            <a:endParaRPr lang="pl-PL" sz="1400" b="1" dirty="0" smtClean="0">
              <a:latin typeface="Arial" panose="020B0604020202020204" pitchFamily="34" charset="0"/>
            </a:endParaRPr>
          </a:p>
          <a:p>
            <a:pPr algn="just">
              <a:spcBef>
                <a:spcPts val="0"/>
              </a:spcBef>
              <a:defRPr/>
            </a:pPr>
            <a:endParaRPr lang="pl-PL" sz="300" b="1" dirty="0" smtClean="0">
              <a:latin typeface="Arial" panose="020B0604020202020204" pitchFamily="34" charset="0"/>
            </a:endParaRPr>
          </a:p>
          <a:p>
            <a:pPr marL="176213" indent="-176213"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pl-PL" sz="1400" dirty="0">
                <a:latin typeface="Arial" panose="020B0604020202020204" pitchFamily="34" charset="0"/>
              </a:rPr>
              <a:t>dokumentacja projektowa i wykupy </a:t>
            </a:r>
            <a:r>
              <a:rPr lang="pl-PL" sz="1400" dirty="0" smtClean="0">
                <a:latin typeface="Arial" panose="020B0604020202020204" pitchFamily="34" charset="0"/>
              </a:rPr>
              <a:t>gruntów (w</a:t>
            </a:r>
            <a:r>
              <a:rPr lang="pl-PL" sz="1400" dirty="0" smtClean="0">
                <a:latin typeface="Arial" panose="020B0604020202020204" pitchFamily="34" charset="0"/>
              </a:rPr>
              <a:t> </a:t>
            </a:r>
            <a:r>
              <a:rPr lang="pl-PL" sz="1400" dirty="0">
                <a:latin typeface="Arial" panose="020B0604020202020204" pitchFamily="34" charset="0"/>
              </a:rPr>
              <a:t>listopadzie 2017 r. planowane </a:t>
            </a:r>
            <a:r>
              <a:rPr lang="pl-PL" sz="1400" dirty="0" smtClean="0">
                <a:latin typeface="Arial" panose="020B0604020202020204" pitchFamily="34" charset="0"/>
              </a:rPr>
              <a:t>jest ogłoszenie przetargu)</a:t>
            </a:r>
            <a:endParaRPr lang="pl-PL" sz="1400" dirty="0">
              <a:latin typeface="Arial" panose="020B0604020202020204" pitchFamily="34" charset="0"/>
            </a:endParaRPr>
          </a:p>
          <a:p>
            <a:pPr>
              <a:spcBef>
                <a:spcPts val="0"/>
              </a:spcBef>
              <a:defRPr/>
            </a:pPr>
            <a:endParaRPr lang="pl-PL" sz="900" b="1" dirty="0" smtClean="0">
              <a:latin typeface="Arial" panose="020B0604020202020204" pitchFamily="34" charset="0"/>
            </a:endParaRPr>
          </a:p>
          <a:p>
            <a:pPr>
              <a:spcBef>
                <a:spcPts val="0"/>
              </a:spcBef>
              <a:defRPr/>
            </a:pPr>
            <a:r>
              <a:rPr lang="pl-PL" sz="1400" b="1" dirty="0" smtClean="0">
                <a:latin typeface="Arial" panose="020B0604020202020204" pitchFamily="34" charset="0"/>
              </a:rPr>
              <a:t>Etap II </a:t>
            </a:r>
            <a:r>
              <a:rPr lang="pl-PL" altLang="pl-PL" sz="1400" b="1" dirty="0" smtClean="0">
                <a:latin typeface="Arial" panose="020B0604020202020204" pitchFamily="34" charset="0"/>
              </a:rPr>
              <a:t>Chabówka </a:t>
            </a:r>
            <a:r>
              <a:rPr lang="pl-PL" altLang="pl-PL" sz="1400" b="1" dirty="0">
                <a:latin typeface="Arial" panose="020B0604020202020204" pitchFamily="34" charset="0"/>
              </a:rPr>
              <a:t>– Nowy </a:t>
            </a:r>
            <a:r>
              <a:rPr lang="pl-PL" altLang="pl-PL" sz="1400" b="1" dirty="0" smtClean="0">
                <a:latin typeface="Arial" panose="020B0604020202020204" pitchFamily="34" charset="0"/>
              </a:rPr>
              <a:t>Sącz (lata 2020 – 2023):</a:t>
            </a:r>
            <a:endParaRPr lang="pl-PL" altLang="pl-PL" sz="1400" b="1" dirty="0">
              <a:latin typeface="Arial" panose="020B0604020202020204" pitchFamily="34" charset="0"/>
            </a:endParaRPr>
          </a:p>
          <a:p>
            <a:pPr>
              <a:spcBef>
                <a:spcPts val="0"/>
              </a:spcBef>
              <a:defRPr/>
            </a:pPr>
            <a:endParaRPr lang="pl-PL" altLang="pl-PL" sz="300" dirty="0">
              <a:latin typeface="Arial" panose="020B0604020202020204" pitchFamily="34" charset="0"/>
            </a:endParaRPr>
          </a:p>
          <a:p>
            <a:pPr marL="176213" indent="-176213"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pl-PL" altLang="pl-PL" sz="1400" dirty="0" smtClean="0">
                <a:latin typeface="Arial" panose="020B0604020202020204" pitchFamily="34" charset="0"/>
              </a:rPr>
              <a:t>modernizacja odcinka o długości 74 </a:t>
            </a:r>
            <a:r>
              <a:rPr lang="pl-PL" altLang="pl-PL" sz="1400" dirty="0">
                <a:latin typeface="Arial" panose="020B0604020202020204" pitchFamily="34" charset="0"/>
              </a:rPr>
              <a:t>km;</a:t>
            </a:r>
          </a:p>
          <a:p>
            <a:pPr marL="176213" indent="-176213"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pl-PL" altLang="pl-PL" sz="1400" dirty="0" smtClean="0">
                <a:latin typeface="Arial" panose="020B0604020202020204" pitchFamily="34" charset="0"/>
              </a:rPr>
              <a:t>budowa </a:t>
            </a:r>
            <a:r>
              <a:rPr lang="pl-PL" altLang="pl-PL" sz="1400" dirty="0">
                <a:latin typeface="Arial" panose="020B0604020202020204" pitchFamily="34" charset="0"/>
              </a:rPr>
              <a:t>nowych obiektów: </a:t>
            </a:r>
          </a:p>
          <a:p>
            <a:pPr marL="742950" lvl="1" indent="-285750">
              <a:spcBef>
                <a:spcPts val="0"/>
              </a:spcBef>
              <a:spcAft>
                <a:spcPts val="600"/>
              </a:spcAft>
              <a:buFont typeface="Courier New" panose="02070309020205020404" pitchFamily="49" charset="0"/>
              <a:buChar char="o"/>
              <a:defRPr/>
            </a:pPr>
            <a:r>
              <a:rPr lang="pl-PL" altLang="pl-PL" sz="1400" dirty="0" smtClean="0">
                <a:latin typeface="Arial" panose="020B0604020202020204" pitchFamily="34" charset="0"/>
              </a:rPr>
              <a:t>estakada (</a:t>
            </a:r>
            <a:r>
              <a:rPr lang="pl-PL" altLang="pl-PL" sz="1400" dirty="0">
                <a:latin typeface="Arial" panose="020B0604020202020204" pitchFamily="34" charset="0"/>
              </a:rPr>
              <a:t>1,1 </a:t>
            </a:r>
            <a:r>
              <a:rPr lang="pl-PL" altLang="pl-PL" sz="1400" dirty="0" smtClean="0">
                <a:latin typeface="Arial" panose="020B0604020202020204" pitchFamily="34" charset="0"/>
              </a:rPr>
              <a:t>km),</a:t>
            </a:r>
          </a:p>
          <a:p>
            <a:pPr marL="742950" lvl="1" indent="-285750">
              <a:spcBef>
                <a:spcPts val="0"/>
              </a:spcBef>
              <a:spcAft>
                <a:spcPts val="600"/>
              </a:spcAft>
              <a:buFont typeface="Courier New" panose="02070309020205020404" pitchFamily="49" charset="0"/>
              <a:buChar char="o"/>
              <a:defRPr/>
            </a:pPr>
            <a:r>
              <a:rPr lang="pl-PL" altLang="pl-PL" sz="1400" dirty="0" smtClean="0">
                <a:latin typeface="Arial" panose="020B0604020202020204" pitchFamily="34" charset="0"/>
              </a:rPr>
              <a:t>2 </a:t>
            </a:r>
            <a:r>
              <a:rPr lang="pl-PL" altLang="pl-PL" sz="1400" dirty="0">
                <a:latin typeface="Arial" panose="020B0604020202020204" pitchFamily="34" charset="0"/>
              </a:rPr>
              <a:t>tunele (5,8 km łącznie);</a:t>
            </a:r>
          </a:p>
          <a:p>
            <a:pPr marL="176213" indent="-176213"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pl-PL" altLang="pl-PL" sz="1400" dirty="0" smtClean="0">
                <a:latin typeface="Arial" panose="020B0604020202020204" pitchFamily="34" charset="0"/>
              </a:rPr>
              <a:t>prędkość </a:t>
            </a:r>
            <a:r>
              <a:rPr lang="pl-PL" altLang="pl-PL" sz="1400" dirty="0">
                <a:latin typeface="Arial" panose="020B0604020202020204" pitchFamily="34" charset="0"/>
              </a:rPr>
              <a:t>120 km/h z miejscowymi ograniczeniami do 80 </a:t>
            </a:r>
            <a:r>
              <a:rPr lang="pl-PL" altLang="pl-PL" sz="1400" dirty="0" smtClean="0">
                <a:latin typeface="Arial" panose="020B0604020202020204" pitchFamily="34" charset="0"/>
              </a:rPr>
              <a:t>km/h ze względu </a:t>
            </a:r>
            <a:br>
              <a:rPr lang="pl-PL" altLang="pl-PL" sz="1400" dirty="0" smtClean="0">
                <a:latin typeface="Arial" panose="020B0604020202020204" pitchFamily="34" charset="0"/>
              </a:rPr>
            </a:br>
            <a:r>
              <a:rPr lang="pl-PL" altLang="pl-PL" sz="1400" dirty="0" smtClean="0">
                <a:latin typeface="Arial" panose="020B0604020202020204" pitchFamily="34" charset="0"/>
              </a:rPr>
              <a:t>na geometrię linii w terenie górzystym.</a:t>
            </a:r>
            <a:endParaRPr lang="pl-PL" altLang="pl-PL" sz="1400" dirty="0">
              <a:latin typeface="Arial" panose="020B0604020202020204" pitchFamily="34" charset="0"/>
            </a:endParaRPr>
          </a:p>
          <a:p>
            <a:pPr>
              <a:defRPr/>
            </a:pPr>
            <a:endParaRPr lang="pl-PL" sz="900" b="1" dirty="0" smtClean="0">
              <a:latin typeface="Arial" panose="020B0604020202020204" pitchFamily="34" charset="0"/>
            </a:endParaRPr>
          </a:p>
          <a:p>
            <a:pPr>
              <a:defRPr/>
            </a:pPr>
            <a:r>
              <a:rPr lang="pl-PL" sz="1400" b="1" dirty="0" smtClean="0">
                <a:latin typeface="Arial" panose="020B0604020202020204" pitchFamily="34" charset="0"/>
              </a:rPr>
              <a:t>Etap </a:t>
            </a:r>
            <a:r>
              <a:rPr lang="pl-PL" sz="1400" b="1" dirty="0" smtClean="0">
                <a:latin typeface="Arial" panose="020B0604020202020204" pitchFamily="34" charset="0"/>
              </a:rPr>
              <a:t>III (lata 2020 – 2023) </a:t>
            </a:r>
            <a:r>
              <a:rPr lang="pl-PL" altLang="pl-PL" sz="1400" dirty="0" smtClean="0">
                <a:latin typeface="Arial" panose="020B0604020202020204" pitchFamily="34" charset="0"/>
              </a:rPr>
              <a:t>Podłęże </a:t>
            </a:r>
            <a:r>
              <a:rPr lang="pl-PL" altLang="pl-PL" sz="1400" dirty="0">
                <a:latin typeface="Arial" panose="020B0604020202020204" pitchFamily="34" charset="0"/>
              </a:rPr>
              <a:t>– Tymbark/Mszana Dolna</a:t>
            </a:r>
            <a:r>
              <a:rPr lang="pl-PL" sz="1400" b="1" dirty="0" smtClean="0">
                <a:latin typeface="Arial" panose="020B0604020202020204" pitchFamily="34" charset="0"/>
              </a:rPr>
              <a:t>:</a:t>
            </a:r>
          </a:p>
          <a:p>
            <a:pPr>
              <a:defRPr/>
            </a:pPr>
            <a:endParaRPr lang="pl-PL" sz="300" dirty="0">
              <a:latin typeface="Arial" panose="020B0604020202020204" pitchFamily="34" charset="0"/>
            </a:endParaRPr>
          </a:p>
          <a:p>
            <a:pPr marL="176213" indent="-176213"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pl-PL" altLang="pl-PL" sz="1400" dirty="0" smtClean="0">
                <a:latin typeface="Arial" panose="020B0604020202020204" pitchFamily="34" charset="0"/>
              </a:rPr>
              <a:t>budowa nowej linii o długości ok. 58 km;</a:t>
            </a:r>
            <a:endParaRPr lang="pl-PL" altLang="pl-PL" sz="1400" dirty="0">
              <a:latin typeface="Arial" panose="020B0604020202020204" pitchFamily="34" charset="0"/>
            </a:endParaRPr>
          </a:p>
          <a:p>
            <a:pPr marL="176213" indent="-176213"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pl-PL" altLang="pl-PL" sz="1400" dirty="0">
                <a:latin typeface="Arial" panose="020B0604020202020204" pitchFamily="34" charset="0"/>
              </a:rPr>
              <a:t>budowa nowych obiektów</a:t>
            </a:r>
            <a:r>
              <a:rPr lang="pl-PL" altLang="pl-PL" sz="1400" dirty="0" smtClean="0">
                <a:latin typeface="Arial" panose="020B0604020202020204" pitchFamily="34" charset="0"/>
              </a:rPr>
              <a:t>:</a:t>
            </a:r>
            <a:endParaRPr lang="pl-PL" altLang="pl-PL" sz="1400" dirty="0">
              <a:latin typeface="Arial" panose="020B0604020202020204" pitchFamily="34" charset="0"/>
            </a:endParaRPr>
          </a:p>
          <a:p>
            <a:pPr marL="742950" lvl="1" indent="-285750">
              <a:spcBef>
                <a:spcPts val="0"/>
              </a:spcBef>
              <a:spcAft>
                <a:spcPts val="600"/>
              </a:spcAft>
              <a:buFont typeface="Courier New" panose="02070309020205020404" pitchFamily="49" charset="0"/>
              <a:buChar char="o"/>
              <a:defRPr/>
            </a:pPr>
            <a:r>
              <a:rPr lang="pl-PL" altLang="pl-PL" sz="1400" dirty="0">
                <a:latin typeface="Arial" panose="020B0604020202020204" pitchFamily="34" charset="0"/>
              </a:rPr>
              <a:t>7 estakad </a:t>
            </a:r>
            <a:r>
              <a:rPr lang="pl-PL" altLang="pl-PL" sz="1400" dirty="0" smtClean="0">
                <a:latin typeface="Arial" panose="020B0604020202020204" pitchFamily="34" charset="0"/>
              </a:rPr>
              <a:t>(łącznie 6,4 </a:t>
            </a:r>
            <a:r>
              <a:rPr lang="pl-PL" altLang="pl-PL" sz="1400" dirty="0">
                <a:latin typeface="Arial" panose="020B0604020202020204" pitchFamily="34" charset="0"/>
              </a:rPr>
              <a:t>km dł</a:t>
            </a:r>
            <a:r>
              <a:rPr lang="pl-PL" altLang="pl-PL" sz="1400" dirty="0" smtClean="0">
                <a:latin typeface="Arial" panose="020B0604020202020204" pitchFamily="34" charset="0"/>
              </a:rPr>
              <a:t>.),</a:t>
            </a:r>
          </a:p>
          <a:p>
            <a:pPr marL="742950" lvl="1" indent="-285750">
              <a:spcBef>
                <a:spcPts val="0"/>
              </a:spcBef>
              <a:spcAft>
                <a:spcPts val="600"/>
              </a:spcAft>
              <a:buFont typeface="Courier New" panose="02070309020205020404" pitchFamily="49" charset="0"/>
              <a:buChar char="o"/>
              <a:defRPr/>
            </a:pPr>
            <a:r>
              <a:rPr lang="pl-PL" altLang="pl-PL" sz="1400" dirty="0" smtClean="0">
                <a:latin typeface="Arial" panose="020B0604020202020204" pitchFamily="34" charset="0"/>
              </a:rPr>
              <a:t>11 </a:t>
            </a:r>
            <a:r>
              <a:rPr lang="pl-PL" altLang="pl-PL" sz="1400" dirty="0">
                <a:latin typeface="Arial" panose="020B0604020202020204" pitchFamily="34" charset="0"/>
              </a:rPr>
              <a:t>tuneli </a:t>
            </a:r>
            <a:r>
              <a:rPr lang="pl-PL" altLang="pl-PL" sz="1400" dirty="0" smtClean="0">
                <a:latin typeface="Arial" panose="020B0604020202020204" pitchFamily="34" charset="0"/>
              </a:rPr>
              <a:t>(łącznie 11,7 </a:t>
            </a:r>
            <a:r>
              <a:rPr lang="pl-PL" altLang="pl-PL" sz="1400" dirty="0">
                <a:latin typeface="Arial" panose="020B0604020202020204" pitchFamily="34" charset="0"/>
              </a:rPr>
              <a:t>km dł</a:t>
            </a:r>
            <a:r>
              <a:rPr lang="pl-PL" altLang="pl-PL" sz="1400" dirty="0" smtClean="0">
                <a:latin typeface="Arial" panose="020B0604020202020204" pitchFamily="34" charset="0"/>
              </a:rPr>
              <a:t>.);</a:t>
            </a:r>
            <a:endParaRPr lang="pl-PL" altLang="pl-PL" sz="1400" dirty="0">
              <a:latin typeface="Arial" panose="020B0604020202020204" pitchFamily="34" charset="0"/>
            </a:endParaRPr>
          </a:p>
          <a:p>
            <a:pPr marL="176213" indent="-176213"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pl-PL" altLang="pl-PL" sz="1400" dirty="0" smtClean="0">
                <a:latin typeface="Arial" panose="020B0604020202020204" pitchFamily="34" charset="0"/>
              </a:rPr>
              <a:t>linie </a:t>
            </a:r>
            <a:r>
              <a:rPr lang="pl-PL" altLang="pl-PL" sz="1400" dirty="0">
                <a:latin typeface="Arial" panose="020B0604020202020204" pitchFamily="34" charset="0"/>
              </a:rPr>
              <a:t>dwutorowe z wyjątkiem odcinków Szczyrzyc – Tymbark oraz Szczyrzyc – Mszana </a:t>
            </a:r>
            <a:r>
              <a:rPr lang="pl-PL" altLang="pl-PL" sz="1400" dirty="0" smtClean="0">
                <a:latin typeface="Arial" panose="020B0604020202020204" pitchFamily="34" charset="0"/>
              </a:rPr>
              <a:t>Dolna; </a:t>
            </a:r>
            <a:endParaRPr lang="pl-PL" altLang="pl-PL" sz="1400" dirty="0">
              <a:latin typeface="Arial" panose="020B0604020202020204" pitchFamily="34" charset="0"/>
            </a:endParaRPr>
          </a:p>
          <a:p>
            <a:pPr marL="176213" indent="-176213"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pl-PL" altLang="pl-PL" sz="1400" dirty="0" smtClean="0">
                <a:latin typeface="Arial" panose="020B0604020202020204" pitchFamily="34" charset="0"/>
              </a:rPr>
              <a:t>prędkość pociągów: 160 </a:t>
            </a:r>
            <a:r>
              <a:rPr lang="pl-PL" altLang="pl-PL" sz="1400" dirty="0">
                <a:latin typeface="Arial" panose="020B0604020202020204" pitchFamily="34" charset="0"/>
              </a:rPr>
              <a:t>km/h. </a:t>
            </a:r>
            <a:endParaRPr lang="pl-PL" altLang="pl-PL" sz="1400" dirty="0" smtClean="0">
              <a:latin typeface="Arial" panose="020B0604020202020204" pitchFamily="34" charset="0"/>
            </a:endParaRPr>
          </a:p>
          <a:p>
            <a:pPr algn="just">
              <a:spcBef>
                <a:spcPts val="0"/>
              </a:spcBef>
              <a:spcAft>
                <a:spcPts val="600"/>
              </a:spcAft>
              <a:defRPr/>
            </a:pPr>
            <a:endParaRPr lang="pl-PL" altLang="pl-PL" sz="1400" dirty="0">
              <a:latin typeface="Arial" panose="020B0604020202020204" pitchFamily="34" charset="0"/>
            </a:endParaRPr>
          </a:p>
          <a:p>
            <a:pPr marL="285750" indent="-285750" algn="just">
              <a:spcBef>
                <a:spcPts val="0"/>
              </a:spcBef>
              <a:buFont typeface="Arial" panose="020B0604020202020204" pitchFamily="34" charset="0"/>
              <a:buChar char="•"/>
              <a:defRPr/>
            </a:pPr>
            <a:endParaRPr lang="pl-PL" altLang="pl-PL" sz="1400" dirty="0" smtClean="0">
              <a:latin typeface="Arial" panose="020B0604020202020204" pitchFamily="34" charset="0"/>
            </a:endParaRPr>
          </a:p>
        </p:txBody>
      </p:sp>
      <p:sp>
        <p:nvSpPr>
          <p:cNvPr id="3" name="Prostokąt 2"/>
          <p:cNvSpPr/>
          <p:nvPr/>
        </p:nvSpPr>
        <p:spPr>
          <a:xfrm>
            <a:off x="2530609" y="3338448"/>
            <a:ext cx="864096" cy="288032"/>
          </a:xfrm>
          <a:prstGeom prst="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rgbClr val="0070C0"/>
                </a:solidFill>
              </a:rPr>
              <a:t>Etap III</a:t>
            </a:r>
            <a:endParaRPr lang="pl-PL" dirty="0">
              <a:solidFill>
                <a:srgbClr val="0070C0"/>
              </a:solidFill>
            </a:endParaRPr>
          </a:p>
        </p:txBody>
      </p:sp>
      <p:sp>
        <p:nvSpPr>
          <p:cNvPr id="7" name="Prostokąt 6"/>
          <p:cNvSpPr/>
          <p:nvPr/>
        </p:nvSpPr>
        <p:spPr>
          <a:xfrm>
            <a:off x="2276133" y="4422061"/>
            <a:ext cx="864096" cy="288032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rgbClr val="FF0000"/>
                </a:solidFill>
              </a:rPr>
              <a:t>Etap II</a:t>
            </a:r>
            <a:endParaRPr lang="pl-PL" dirty="0">
              <a:solidFill>
                <a:srgbClr val="FF0000"/>
              </a:solidFill>
            </a:endParaRPr>
          </a:p>
        </p:txBody>
      </p:sp>
      <p:sp>
        <p:nvSpPr>
          <p:cNvPr id="8" name="pole tekstowe 5"/>
          <p:cNvSpPr txBox="1">
            <a:spLocks noChangeArrowheads="1"/>
          </p:cNvSpPr>
          <p:nvPr/>
        </p:nvSpPr>
        <p:spPr bwMode="auto">
          <a:xfrm>
            <a:off x="332301" y="1161363"/>
            <a:ext cx="47517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l-PL" altLang="pl-PL" sz="1600" b="1" dirty="0" smtClean="0">
                <a:latin typeface="Arial" panose="020B0604020202020204" pitchFamily="34" charset="0"/>
              </a:rPr>
              <a:t>Zakres inwestycji</a:t>
            </a:r>
            <a:endParaRPr lang="pl-PL" altLang="pl-PL" sz="1600" b="1" dirty="0">
              <a:latin typeface="Arial" panose="020B0604020202020204" pitchFamily="34" charset="0"/>
            </a:endParaRPr>
          </a:p>
        </p:txBody>
      </p:sp>
      <p:sp>
        <p:nvSpPr>
          <p:cNvPr id="9" name="Tytuł 2"/>
          <p:cNvSpPr txBox="1">
            <a:spLocks/>
          </p:cNvSpPr>
          <p:nvPr/>
        </p:nvSpPr>
        <p:spPr bwMode="auto">
          <a:xfrm>
            <a:off x="2051720" y="1255"/>
            <a:ext cx="7200800" cy="5930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rgbClr val="002060"/>
                </a:solidFill>
                <a:latin typeface="Arial" pitchFamily="34" charset="0"/>
                <a:ea typeface="+mj-ea"/>
                <a:cs typeface="Arial" pitchFamily="34" charset="0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l" fontAlgn="ctr"/>
            <a:r>
              <a:rPr lang="pl-PL" sz="1400" dirty="0">
                <a:solidFill>
                  <a:schemeClr val="bg1"/>
                </a:solidFill>
              </a:rPr>
              <a:t>Budowa nowej linii kolejowej Podłęże – Szczyrzyc – Tymbark/Mszana Dolna oraz modernizacja istniejącej linii kolejowej nr 104 Chabówka – Nowy Sącz – Etap </a:t>
            </a:r>
            <a:r>
              <a:rPr lang="pl-PL" sz="1400" dirty="0" smtClean="0">
                <a:solidFill>
                  <a:schemeClr val="bg1"/>
                </a:solidFill>
              </a:rPr>
              <a:t>II i III </a:t>
            </a:r>
            <a:r>
              <a:rPr lang="pl-PL" sz="1200" dirty="0" smtClean="0">
                <a:solidFill>
                  <a:schemeClr val="bg1"/>
                </a:solidFill>
              </a:rPr>
              <a:t>(finansowanie</a:t>
            </a:r>
            <a:r>
              <a:rPr lang="pl-PL" sz="1200" dirty="0">
                <a:solidFill>
                  <a:schemeClr val="bg1"/>
                </a:solidFill>
              </a:rPr>
              <a:t>: </a:t>
            </a:r>
            <a:r>
              <a:rPr lang="pl-PL" sz="1200" dirty="0" err="1">
                <a:solidFill>
                  <a:schemeClr val="bg1"/>
                </a:solidFill>
              </a:rPr>
              <a:t>POIiŚ</a:t>
            </a:r>
            <a:r>
              <a:rPr lang="pl-PL" sz="1200" dirty="0">
                <a:solidFill>
                  <a:schemeClr val="bg1"/>
                </a:solidFill>
              </a:rPr>
              <a:t>, całkowita wartość projektu: 7 177 mln PLN)</a:t>
            </a:r>
          </a:p>
        </p:txBody>
      </p:sp>
    </p:spTree>
    <p:extLst>
      <p:ext uri="{BB962C8B-B14F-4D97-AF65-F5344CB8AC3E}">
        <p14:creationId xmlns:p14="http://schemas.microsoft.com/office/powerpoint/2010/main" val="34369871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2"/>
          <p:cNvSpPr txBox="1">
            <a:spLocks/>
          </p:cNvSpPr>
          <p:nvPr/>
        </p:nvSpPr>
        <p:spPr bwMode="auto">
          <a:xfrm>
            <a:off x="2267744" y="188640"/>
            <a:ext cx="4994530" cy="4853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rgbClr val="002060"/>
                </a:solidFill>
                <a:latin typeface="Arial" pitchFamily="34" charset="0"/>
                <a:ea typeface="+mj-ea"/>
                <a:cs typeface="Arial" pitchFamily="34" charset="0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l" fontAlgn="ctr"/>
            <a:r>
              <a:rPr lang="pl-PL" sz="1600" dirty="0" smtClean="0">
                <a:solidFill>
                  <a:schemeClr val="bg1"/>
                </a:solidFill>
              </a:rPr>
              <a:t>Przystanki w Aglomeracji Krakowskiej</a:t>
            </a:r>
            <a:endParaRPr lang="pl-PL" sz="1600" dirty="0">
              <a:solidFill>
                <a:schemeClr val="bg1"/>
              </a:solidFill>
            </a:endParaRPr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1000453"/>
            <a:ext cx="8712968" cy="58575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01973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98626" y="1202983"/>
            <a:ext cx="5868093" cy="5339070"/>
          </a:xfrm>
          <a:prstGeom prst="rect">
            <a:avLst/>
          </a:prstGeom>
        </p:spPr>
      </p:pic>
      <p:sp>
        <p:nvSpPr>
          <p:cNvPr id="4" name="Prostokąt 3"/>
          <p:cNvSpPr/>
          <p:nvPr/>
        </p:nvSpPr>
        <p:spPr>
          <a:xfrm>
            <a:off x="58724" y="4444636"/>
            <a:ext cx="2151186" cy="504056"/>
          </a:xfrm>
          <a:prstGeom prst="rect">
            <a:avLst/>
          </a:prstGeom>
          <a:solidFill>
            <a:srgbClr val="CCFFCC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sz="1200" dirty="0" smtClean="0">
                <a:solidFill>
                  <a:schemeClr val="tx1"/>
                </a:solidFill>
                <a:ea typeface="Times New Roman"/>
              </a:rPr>
              <a:t>Kraków – Zakopane</a:t>
            </a:r>
          </a:p>
          <a:p>
            <a:pPr algn="ctr"/>
            <a:r>
              <a:rPr lang="pl-PL" sz="1200" dirty="0">
                <a:solidFill>
                  <a:schemeClr val="tx1"/>
                </a:solidFill>
                <a:ea typeface="Times New Roman"/>
              </a:rPr>
              <a:t>z</a:t>
            </a:r>
            <a:r>
              <a:rPr lang="pl-PL" sz="1200" dirty="0" smtClean="0">
                <a:solidFill>
                  <a:schemeClr val="tx1"/>
                </a:solidFill>
                <a:ea typeface="Times New Roman"/>
              </a:rPr>
              <a:t> ok. </a:t>
            </a:r>
            <a:r>
              <a:rPr lang="pl-PL" sz="1200" b="1" dirty="0" smtClean="0">
                <a:solidFill>
                  <a:schemeClr val="tx1"/>
                </a:solidFill>
                <a:ea typeface="Times New Roman"/>
              </a:rPr>
              <a:t>3h </a:t>
            </a:r>
            <a:r>
              <a:rPr lang="pl-PL" sz="1200" b="1" dirty="0">
                <a:solidFill>
                  <a:schemeClr val="tx1"/>
                </a:solidFill>
                <a:ea typeface="Times New Roman"/>
              </a:rPr>
              <a:t>15 min </a:t>
            </a:r>
            <a:r>
              <a:rPr lang="pl-PL" sz="1200" dirty="0">
                <a:solidFill>
                  <a:schemeClr val="tx1"/>
                </a:solidFill>
                <a:ea typeface="Times New Roman"/>
              </a:rPr>
              <a:t>do ok. </a:t>
            </a:r>
            <a:r>
              <a:rPr lang="pl-PL" sz="1200" b="1" dirty="0" smtClean="0">
                <a:solidFill>
                  <a:schemeClr val="tx1"/>
                </a:solidFill>
                <a:ea typeface="Times New Roman"/>
              </a:rPr>
              <a:t>2h </a:t>
            </a:r>
            <a:r>
              <a:rPr lang="pl-PL" sz="1200" b="1" dirty="0" smtClean="0">
                <a:solidFill>
                  <a:schemeClr val="tx1"/>
                </a:solidFill>
                <a:ea typeface="Times New Roman"/>
              </a:rPr>
              <a:t>15 min</a:t>
            </a:r>
            <a:endParaRPr lang="pl-PL" sz="1200" dirty="0"/>
          </a:p>
        </p:txBody>
      </p:sp>
      <p:sp>
        <p:nvSpPr>
          <p:cNvPr id="9" name="Prostokąt 8"/>
          <p:cNvSpPr/>
          <p:nvPr/>
        </p:nvSpPr>
        <p:spPr>
          <a:xfrm>
            <a:off x="160161" y="3524951"/>
            <a:ext cx="2250250" cy="475666"/>
          </a:xfrm>
          <a:prstGeom prst="rect">
            <a:avLst/>
          </a:prstGeom>
          <a:solidFill>
            <a:srgbClr val="CCECFF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sz="1200" dirty="0" smtClean="0">
                <a:solidFill>
                  <a:schemeClr val="tx1"/>
                </a:solidFill>
              </a:rPr>
              <a:t>Kraków – Katowice</a:t>
            </a:r>
          </a:p>
          <a:p>
            <a:pPr algn="ctr"/>
            <a:r>
              <a:rPr lang="pl-PL" sz="1200" dirty="0" smtClean="0">
                <a:solidFill>
                  <a:schemeClr val="tx1"/>
                </a:solidFill>
              </a:rPr>
              <a:t>z </a:t>
            </a:r>
            <a:r>
              <a:rPr lang="pl-PL" sz="1200" dirty="0" smtClean="0">
                <a:solidFill>
                  <a:schemeClr val="tx1"/>
                </a:solidFill>
              </a:rPr>
              <a:t> ok. </a:t>
            </a:r>
            <a:r>
              <a:rPr lang="pl-PL" sz="1200" b="1" dirty="0" smtClean="0">
                <a:solidFill>
                  <a:schemeClr val="tx1"/>
                </a:solidFill>
              </a:rPr>
              <a:t>2h </a:t>
            </a:r>
            <a:r>
              <a:rPr lang="pl-PL" sz="1200" dirty="0" smtClean="0">
                <a:solidFill>
                  <a:schemeClr val="tx1"/>
                </a:solidFill>
              </a:rPr>
              <a:t>do </a:t>
            </a:r>
            <a:r>
              <a:rPr lang="pl-PL" sz="1200" dirty="0">
                <a:solidFill>
                  <a:schemeClr val="tx1"/>
                </a:solidFill>
              </a:rPr>
              <a:t>ok. </a:t>
            </a:r>
            <a:r>
              <a:rPr lang="pl-PL" sz="1200" b="1" dirty="0" smtClean="0">
                <a:solidFill>
                  <a:schemeClr val="tx1"/>
                </a:solidFill>
              </a:rPr>
              <a:t>1h</a:t>
            </a:r>
            <a:r>
              <a:rPr lang="pl-PL" sz="1200" dirty="0" smtClean="0">
                <a:solidFill>
                  <a:schemeClr val="tx1"/>
                </a:solidFill>
                <a:ea typeface="Times New Roman"/>
              </a:rPr>
              <a:t> </a:t>
            </a:r>
            <a:endParaRPr lang="pl-PL" sz="1200" dirty="0">
              <a:solidFill>
                <a:schemeClr val="tx1"/>
              </a:solidFill>
            </a:endParaRPr>
          </a:p>
        </p:txBody>
      </p:sp>
      <p:cxnSp>
        <p:nvCxnSpPr>
          <p:cNvPr id="5" name="Łącznik prosty ze strzałką 4"/>
          <p:cNvCxnSpPr>
            <a:stCxn id="10" idx="2"/>
          </p:cNvCxnSpPr>
          <p:nvPr/>
        </p:nvCxnSpPr>
        <p:spPr>
          <a:xfrm flipH="1">
            <a:off x="5724128" y="2780927"/>
            <a:ext cx="72008" cy="576065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9" name="Łącznik prosty ze strzałką 18"/>
          <p:cNvCxnSpPr>
            <a:stCxn id="4" idx="3"/>
          </p:cNvCxnSpPr>
          <p:nvPr/>
        </p:nvCxnSpPr>
        <p:spPr>
          <a:xfrm flipV="1">
            <a:off x="2209910" y="4268974"/>
            <a:ext cx="368606" cy="427690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8" name="Łącznik prosty ze strzałką 27"/>
          <p:cNvCxnSpPr>
            <a:stCxn id="9" idx="0"/>
          </p:cNvCxnSpPr>
          <p:nvPr/>
        </p:nvCxnSpPr>
        <p:spPr>
          <a:xfrm flipV="1">
            <a:off x="1285286" y="2780928"/>
            <a:ext cx="1039681" cy="744023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35" name="Prostokąt 34"/>
          <p:cNvSpPr/>
          <p:nvPr/>
        </p:nvSpPr>
        <p:spPr>
          <a:xfrm>
            <a:off x="4509603" y="5353270"/>
            <a:ext cx="2222637" cy="451993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>
            <a:defPPr>
              <a:defRPr lang="pl-PL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pl-PL" sz="1200" dirty="0">
                <a:solidFill>
                  <a:schemeClr val="tx1"/>
                </a:solidFill>
                <a:ea typeface="Times New Roman"/>
              </a:rPr>
              <a:t>Kraków – Zakopane</a:t>
            </a:r>
          </a:p>
          <a:p>
            <a:pPr algn="ctr"/>
            <a:r>
              <a:rPr lang="pl-PL" sz="1200" dirty="0">
                <a:solidFill>
                  <a:schemeClr val="tx1"/>
                </a:solidFill>
                <a:ea typeface="Times New Roman"/>
              </a:rPr>
              <a:t>z</a:t>
            </a:r>
            <a:r>
              <a:rPr lang="pl-PL" sz="1200" dirty="0" smtClean="0">
                <a:solidFill>
                  <a:schemeClr val="tx1"/>
                </a:solidFill>
                <a:ea typeface="Times New Roman"/>
              </a:rPr>
              <a:t> </a:t>
            </a:r>
            <a:r>
              <a:rPr lang="pl-PL" sz="1200" dirty="0" smtClean="0">
                <a:solidFill>
                  <a:schemeClr val="tx1"/>
                </a:solidFill>
                <a:ea typeface="Times New Roman"/>
              </a:rPr>
              <a:t>ok. </a:t>
            </a:r>
            <a:r>
              <a:rPr lang="pl-PL" sz="1200" b="1" dirty="0" smtClean="0">
                <a:solidFill>
                  <a:schemeClr val="tx1"/>
                </a:solidFill>
                <a:ea typeface="Times New Roman"/>
              </a:rPr>
              <a:t>3h 15 min </a:t>
            </a:r>
            <a:r>
              <a:rPr lang="pl-PL" sz="1200" dirty="0" smtClean="0">
                <a:solidFill>
                  <a:schemeClr val="tx1"/>
                </a:solidFill>
                <a:ea typeface="Times New Roman"/>
              </a:rPr>
              <a:t>do ok</a:t>
            </a:r>
            <a:r>
              <a:rPr lang="pl-PL" sz="1200" dirty="0">
                <a:solidFill>
                  <a:schemeClr val="tx1"/>
                </a:solidFill>
                <a:ea typeface="Times New Roman"/>
              </a:rPr>
              <a:t>. </a:t>
            </a:r>
            <a:r>
              <a:rPr lang="pl-PL" sz="1200" b="1" dirty="0" smtClean="0">
                <a:solidFill>
                  <a:schemeClr val="tx1"/>
                </a:solidFill>
                <a:ea typeface="Times New Roman"/>
              </a:rPr>
              <a:t>1h 40 </a:t>
            </a:r>
            <a:r>
              <a:rPr lang="pl-PL" sz="1200" b="1" dirty="0">
                <a:solidFill>
                  <a:schemeClr val="tx1"/>
                </a:solidFill>
                <a:ea typeface="Times New Roman"/>
              </a:rPr>
              <a:t>min</a:t>
            </a:r>
            <a:endParaRPr lang="pl-PL" sz="1200" dirty="0"/>
          </a:p>
        </p:txBody>
      </p:sp>
      <p:cxnSp>
        <p:nvCxnSpPr>
          <p:cNvPr id="36" name="Łącznik prosty ze strzałką 35"/>
          <p:cNvCxnSpPr>
            <a:stCxn id="35" idx="0"/>
          </p:cNvCxnSpPr>
          <p:nvPr/>
        </p:nvCxnSpPr>
        <p:spPr>
          <a:xfrm flipH="1" flipV="1">
            <a:off x="4067948" y="4611722"/>
            <a:ext cx="1552974" cy="741548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48" name="Prostokąt 47"/>
          <p:cNvSpPr/>
          <p:nvPr/>
        </p:nvSpPr>
        <p:spPr>
          <a:xfrm>
            <a:off x="6309607" y="4182355"/>
            <a:ext cx="2088232" cy="429366"/>
          </a:xfrm>
          <a:prstGeom prst="rect">
            <a:avLst/>
          </a:prstGeom>
          <a:solidFill>
            <a:srgbClr val="CCCCFF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sz="1200" dirty="0" smtClean="0"/>
              <a:t>Kraków – Nowy Sącz</a:t>
            </a:r>
          </a:p>
          <a:p>
            <a:pPr algn="ctr"/>
            <a:r>
              <a:rPr lang="pl-PL" altLang="pl-PL" sz="1200" dirty="0" smtClean="0"/>
              <a:t>z ok. </a:t>
            </a:r>
            <a:r>
              <a:rPr lang="pl-PL" altLang="pl-PL" sz="1200" b="1" dirty="0" smtClean="0"/>
              <a:t>2h </a:t>
            </a:r>
            <a:r>
              <a:rPr lang="pl-PL" altLang="pl-PL" sz="1200" b="1" dirty="0" smtClean="0"/>
              <a:t>41 min </a:t>
            </a:r>
            <a:r>
              <a:rPr lang="pl-PL" altLang="pl-PL" sz="1200" dirty="0" smtClean="0"/>
              <a:t>do ok. </a:t>
            </a:r>
            <a:r>
              <a:rPr lang="pl-PL" altLang="pl-PL" sz="1200" b="1" dirty="0" smtClean="0"/>
              <a:t>1h</a:t>
            </a:r>
            <a:endParaRPr lang="pl-PL" altLang="pl-PL" sz="1200" b="1" dirty="0" smtClean="0"/>
          </a:p>
        </p:txBody>
      </p:sp>
      <p:cxnSp>
        <p:nvCxnSpPr>
          <p:cNvPr id="49" name="Łącznik prosty ze strzałką 48"/>
          <p:cNvCxnSpPr>
            <a:stCxn id="48" idx="1"/>
          </p:cNvCxnSpPr>
          <p:nvPr/>
        </p:nvCxnSpPr>
        <p:spPr>
          <a:xfrm flipH="1">
            <a:off x="5004048" y="4397038"/>
            <a:ext cx="1305559" cy="214683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0" name="Prostokąt 9"/>
          <p:cNvSpPr/>
          <p:nvPr/>
        </p:nvSpPr>
        <p:spPr>
          <a:xfrm>
            <a:off x="4788024" y="2420887"/>
            <a:ext cx="2016224" cy="360040"/>
          </a:xfrm>
          <a:prstGeom prst="rect">
            <a:avLst/>
          </a:prstGeom>
          <a:solidFill>
            <a:srgbClr val="FFCCCC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sz="1200" dirty="0">
                <a:solidFill>
                  <a:schemeClr val="tx1"/>
                </a:solidFill>
              </a:rPr>
              <a:t>Kraków - Rzeszów</a:t>
            </a:r>
          </a:p>
          <a:p>
            <a:pPr algn="ctr"/>
            <a:r>
              <a:rPr lang="pl-PL" sz="1200" dirty="0" smtClean="0">
                <a:solidFill>
                  <a:schemeClr val="tx1"/>
                </a:solidFill>
                <a:ea typeface="Times New Roman"/>
              </a:rPr>
              <a:t>z ok. </a:t>
            </a:r>
            <a:r>
              <a:rPr lang="pl-PL" sz="1200" b="1" dirty="0" smtClean="0">
                <a:solidFill>
                  <a:schemeClr val="tx1"/>
                </a:solidFill>
                <a:ea typeface="Times New Roman"/>
              </a:rPr>
              <a:t>2 h </a:t>
            </a:r>
            <a:r>
              <a:rPr lang="pl-PL" sz="1200" dirty="0" smtClean="0">
                <a:solidFill>
                  <a:schemeClr val="tx1"/>
                </a:solidFill>
                <a:ea typeface="Times New Roman"/>
              </a:rPr>
              <a:t>do </a:t>
            </a:r>
            <a:r>
              <a:rPr lang="pl-PL" sz="1200" dirty="0">
                <a:solidFill>
                  <a:schemeClr val="tx1"/>
                </a:solidFill>
                <a:ea typeface="Times New Roman"/>
              </a:rPr>
              <a:t>ok. </a:t>
            </a:r>
            <a:r>
              <a:rPr lang="pl-PL" sz="1200" b="1" dirty="0">
                <a:solidFill>
                  <a:schemeClr val="tx1"/>
                </a:solidFill>
                <a:ea typeface="Times New Roman"/>
              </a:rPr>
              <a:t>1h </a:t>
            </a:r>
            <a:r>
              <a:rPr lang="pl-PL" sz="1200" b="1" dirty="0" smtClean="0">
                <a:solidFill>
                  <a:schemeClr val="tx1"/>
                </a:solidFill>
                <a:ea typeface="Times New Roman"/>
              </a:rPr>
              <a:t>30 </a:t>
            </a:r>
            <a:r>
              <a:rPr lang="pl-PL" sz="1200" b="1" dirty="0">
                <a:solidFill>
                  <a:schemeClr val="tx1"/>
                </a:solidFill>
                <a:ea typeface="Times New Roman"/>
              </a:rPr>
              <a:t>min</a:t>
            </a:r>
            <a:endParaRPr lang="pl-PL" sz="1200" dirty="0"/>
          </a:p>
        </p:txBody>
      </p:sp>
      <p:sp>
        <p:nvSpPr>
          <p:cNvPr id="13" name="Tytuł 2"/>
          <p:cNvSpPr txBox="1">
            <a:spLocks/>
          </p:cNvSpPr>
          <p:nvPr/>
        </p:nvSpPr>
        <p:spPr bwMode="auto">
          <a:xfrm>
            <a:off x="2169758" y="80531"/>
            <a:ext cx="4994530" cy="4853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rgbClr val="002060"/>
                </a:solidFill>
                <a:latin typeface="Arial" pitchFamily="34" charset="0"/>
                <a:ea typeface="+mj-ea"/>
                <a:cs typeface="Arial" pitchFamily="34" charset="0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l" fontAlgn="ctr"/>
            <a:r>
              <a:rPr lang="pl-PL" sz="1600" dirty="0" smtClean="0">
                <a:solidFill>
                  <a:schemeClr val="bg1"/>
                </a:solidFill>
              </a:rPr>
              <a:t>Czasy jazdy po zakończeniu realizacji inwestycji</a:t>
            </a:r>
            <a:endParaRPr lang="pl-PL" sz="1600" dirty="0">
              <a:solidFill>
                <a:schemeClr val="bg1"/>
              </a:solidFill>
            </a:endParaRPr>
          </a:p>
        </p:txBody>
      </p:sp>
      <p:cxnSp>
        <p:nvCxnSpPr>
          <p:cNvPr id="16" name="Łącznik prosty ze strzałką 15"/>
          <p:cNvCxnSpPr/>
          <p:nvPr/>
        </p:nvCxnSpPr>
        <p:spPr>
          <a:xfrm rot="9180000" flipV="1">
            <a:off x="2552009" y="2616343"/>
            <a:ext cx="1039681" cy="744023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8" name="Prostokąt 17"/>
          <p:cNvSpPr/>
          <p:nvPr/>
        </p:nvSpPr>
        <p:spPr>
          <a:xfrm>
            <a:off x="1634048" y="1975481"/>
            <a:ext cx="2953480" cy="451993"/>
          </a:xfrm>
          <a:prstGeom prst="rect">
            <a:avLst/>
          </a:prstGeom>
          <a:solidFill>
            <a:srgbClr val="B5EEED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>
            <a:defPPr>
              <a:defRPr lang="pl-PL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pl-PL" sz="1200" dirty="0">
                <a:solidFill>
                  <a:schemeClr val="tx1"/>
                </a:solidFill>
                <a:ea typeface="Times New Roman"/>
              </a:rPr>
              <a:t>Kraków </a:t>
            </a:r>
            <a:r>
              <a:rPr lang="pl-PL" sz="1200" dirty="0" smtClean="0">
                <a:solidFill>
                  <a:schemeClr val="tx1"/>
                </a:solidFill>
                <a:ea typeface="Times New Roman"/>
              </a:rPr>
              <a:t>– Skawina -  Oświęcim</a:t>
            </a:r>
            <a:endParaRPr lang="pl-PL" sz="1200" dirty="0">
              <a:solidFill>
                <a:schemeClr val="tx1"/>
              </a:solidFill>
              <a:ea typeface="Times New Roman"/>
            </a:endParaRPr>
          </a:p>
          <a:p>
            <a:pPr algn="ctr"/>
            <a:r>
              <a:rPr lang="pl-PL" sz="1200" dirty="0">
                <a:solidFill>
                  <a:schemeClr val="tx1"/>
                </a:solidFill>
                <a:ea typeface="Times New Roman"/>
              </a:rPr>
              <a:t>z</a:t>
            </a:r>
            <a:r>
              <a:rPr lang="pl-PL" sz="1200" dirty="0" smtClean="0">
                <a:solidFill>
                  <a:schemeClr val="tx1"/>
                </a:solidFill>
                <a:ea typeface="Times New Roman"/>
              </a:rPr>
              <a:t> </a:t>
            </a:r>
            <a:r>
              <a:rPr lang="pl-PL" sz="1200" dirty="0" smtClean="0">
                <a:solidFill>
                  <a:schemeClr val="tx1"/>
                </a:solidFill>
                <a:ea typeface="Times New Roman"/>
              </a:rPr>
              <a:t>ok. </a:t>
            </a:r>
            <a:r>
              <a:rPr lang="pl-PL" sz="1200" b="1" dirty="0">
                <a:solidFill>
                  <a:schemeClr val="tx1"/>
                </a:solidFill>
                <a:ea typeface="Times New Roman"/>
              </a:rPr>
              <a:t>1</a:t>
            </a:r>
            <a:r>
              <a:rPr lang="pl-PL" sz="1200" b="1" dirty="0" smtClean="0">
                <a:solidFill>
                  <a:schemeClr val="tx1"/>
                </a:solidFill>
                <a:ea typeface="Times New Roman"/>
              </a:rPr>
              <a:t> h 15 min </a:t>
            </a:r>
            <a:r>
              <a:rPr lang="pl-PL" sz="1200" dirty="0" smtClean="0">
                <a:solidFill>
                  <a:schemeClr val="tx1"/>
                </a:solidFill>
                <a:ea typeface="Times New Roman"/>
              </a:rPr>
              <a:t>do ok</a:t>
            </a:r>
            <a:r>
              <a:rPr lang="pl-PL" sz="1200" dirty="0">
                <a:solidFill>
                  <a:schemeClr val="tx1"/>
                </a:solidFill>
                <a:ea typeface="Times New Roman"/>
              </a:rPr>
              <a:t>. </a:t>
            </a:r>
            <a:r>
              <a:rPr lang="pl-PL" sz="1200" b="1" dirty="0" smtClean="0">
                <a:solidFill>
                  <a:schemeClr val="tx1"/>
                </a:solidFill>
                <a:ea typeface="Times New Roman"/>
              </a:rPr>
              <a:t>55 </a:t>
            </a:r>
            <a:r>
              <a:rPr lang="pl-PL" sz="1200" b="1" dirty="0">
                <a:solidFill>
                  <a:schemeClr val="tx1"/>
                </a:solidFill>
                <a:ea typeface="Times New Roman"/>
              </a:rPr>
              <a:t>min</a:t>
            </a:r>
            <a:endParaRPr lang="pl-PL" sz="12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95404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2"/>
          <p:cNvSpPr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1750377" y="3573016"/>
            <a:ext cx="5643246" cy="9181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67500"/>
          <a:lstStyle>
            <a:lvl1pPr marL="231775" indent="-231775" algn="l" eaLnBrk="0" hangingPunct="0">
              <a:spcAft>
                <a:spcPct val="5000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466725" indent="-233363" algn="l" eaLnBrk="0" hangingPunct="0">
              <a:spcAft>
                <a:spcPct val="50000"/>
              </a:spcAft>
              <a:buClr>
                <a:schemeClr val="accent2"/>
              </a:buClr>
              <a:buFont typeface="Arial" panose="020B0604020202020204" pitchFamily="34" charset="0"/>
              <a:buChar char="–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688975" indent="-220663" algn="l" eaLnBrk="0" hangingPunct="0">
              <a:spcAft>
                <a:spcPct val="50000"/>
              </a:spcAft>
              <a:buClr>
                <a:schemeClr val="accent2"/>
              </a:buClr>
              <a:buChar char="•"/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919163" indent="-228600" algn="l" eaLnBrk="0" hangingPunct="0">
              <a:spcAft>
                <a:spcPct val="50000"/>
              </a:spcAft>
              <a:buClr>
                <a:schemeClr val="accent2"/>
              </a:buClr>
              <a:buFont typeface="Arial" panose="020B0604020202020204" pitchFamily="34" charset="0"/>
              <a:buChar char="–"/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1149350" indent="-228600" algn="l" eaLnBrk="0" hangingPunct="0">
              <a:spcAft>
                <a:spcPct val="50000"/>
              </a:spcAft>
              <a:buClr>
                <a:schemeClr val="accent2"/>
              </a:buClr>
              <a:buChar char="•"/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1606550" indent="-228600" eaLnBrk="0" fontAlgn="base" hangingPunct="0">
              <a:spcBef>
                <a:spcPct val="0"/>
              </a:spcBef>
              <a:spcAft>
                <a:spcPct val="50000"/>
              </a:spcAft>
              <a:buClr>
                <a:schemeClr val="accent2"/>
              </a:buClr>
              <a:buChar char="•"/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063750" indent="-228600" eaLnBrk="0" fontAlgn="base" hangingPunct="0">
              <a:spcBef>
                <a:spcPct val="0"/>
              </a:spcBef>
              <a:spcAft>
                <a:spcPct val="50000"/>
              </a:spcAft>
              <a:buClr>
                <a:schemeClr val="accent2"/>
              </a:buClr>
              <a:buChar char="•"/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2520950" indent="-228600" eaLnBrk="0" fontAlgn="base" hangingPunct="0">
              <a:spcBef>
                <a:spcPct val="0"/>
              </a:spcBef>
              <a:spcAft>
                <a:spcPct val="50000"/>
              </a:spcAft>
              <a:buClr>
                <a:schemeClr val="accent2"/>
              </a:buClr>
              <a:buChar char="•"/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2978150" indent="-228600" eaLnBrk="0" fontAlgn="base" hangingPunct="0">
              <a:spcBef>
                <a:spcPct val="0"/>
              </a:spcBef>
              <a:spcAft>
                <a:spcPct val="50000"/>
              </a:spcAft>
              <a:buClr>
                <a:schemeClr val="accent2"/>
              </a:buClr>
              <a:buChar char="•"/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indent="0" algn="ctr">
              <a:spcAft>
                <a:spcPts val="675"/>
              </a:spcAft>
              <a:buClr>
                <a:srgbClr val="002060"/>
              </a:buClr>
              <a:buNone/>
            </a:pPr>
            <a:r>
              <a:rPr lang="pl-PL" sz="3200" b="1" dirty="0" smtClean="0">
                <a:solidFill>
                  <a:srgbClr val="073872"/>
                </a:solidFill>
              </a:rPr>
              <a:t>Dziękujemy za uwagę</a:t>
            </a:r>
          </a:p>
          <a:p>
            <a:pPr marL="0" indent="0" algn="ctr">
              <a:spcAft>
                <a:spcPts val="675"/>
              </a:spcAft>
              <a:buClr>
                <a:srgbClr val="002060"/>
              </a:buClr>
              <a:buNone/>
            </a:pPr>
            <a:endParaRPr lang="pl-PL" sz="3200" b="1" dirty="0" smtClean="0">
              <a:solidFill>
                <a:srgbClr val="073872"/>
              </a:solidFill>
            </a:endParaRPr>
          </a:p>
          <a:p>
            <a:pPr marL="0" indent="0" algn="ctr">
              <a:spcAft>
                <a:spcPts val="675"/>
              </a:spcAft>
              <a:buClr>
                <a:srgbClr val="002060"/>
              </a:buClr>
              <a:buNone/>
            </a:pPr>
            <a:endParaRPr lang="pl-PL" sz="3200" b="1" dirty="0">
              <a:solidFill>
                <a:srgbClr val="073872"/>
              </a:solidFill>
            </a:endParaRPr>
          </a:p>
        </p:txBody>
      </p:sp>
      <p:pic>
        <p:nvPicPr>
          <p:cNvPr id="6" name="Obraz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3884" y="1435110"/>
            <a:ext cx="1976232" cy="3467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62627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vg0GiP.jFk.4_Pp.fgqCuw"/>
</p:tagLst>
</file>

<file path=ppt/theme/theme1.xml><?xml version="1.0" encoding="utf-8"?>
<a:theme xmlns:a="http://schemas.openxmlformats.org/drawingml/2006/main" name="Motyw pakietu Office">
  <a:themeElements>
    <a:clrScheme name="PLK">
      <a:dk1>
        <a:sysClr val="windowText" lastClr="000000"/>
      </a:dk1>
      <a:lt1>
        <a:sysClr val="window" lastClr="FFFFFF"/>
      </a:lt1>
      <a:dk2>
        <a:srgbClr val="5A6378"/>
      </a:dk2>
      <a:lt2>
        <a:srgbClr val="D4D4D6"/>
      </a:lt2>
      <a:accent1>
        <a:srgbClr val="004D84"/>
      </a:accent1>
      <a:accent2>
        <a:srgbClr val="FFC000"/>
      </a:accent2>
      <a:accent3>
        <a:srgbClr val="D9DADA"/>
      </a:accent3>
      <a:accent4>
        <a:srgbClr val="BCB37A"/>
      </a:accent4>
      <a:accent5>
        <a:srgbClr val="97720B"/>
      </a:accent5>
      <a:accent6>
        <a:srgbClr val="000000"/>
      </a:accent6>
      <a:hlink>
        <a:srgbClr val="004D84"/>
      </a:hlink>
      <a:folHlink>
        <a:srgbClr val="FDC90C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lnDef>
      <a:spPr>
        <a:ln>
          <a:solidFill>
            <a:schemeClr val="bg1">
              <a:lumMod val="50000"/>
            </a:schemeClr>
          </a:solidFill>
          <a:prstDash val="dash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4002</Words>
  <Application>Microsoft Office PowerPoint</Application>
  <PresentationFormat>Pokaz na ekranie (4:3)</PresentationFormat>
  <Paragraphs>673</Paragraphs>
  <Slides>34</Slides>
  <Notes>29</Notes>
  <HiddenSlides>0</HiddenSlides>
  <MMClips>0</MMClips>
  <ScaleCrop>false</ScaleCrop>
  <HeadingPairs>
    <vt:vector size="6" baseType="variant">
      <vt:variant>
        <vt:lpstr>Używane czcionki</vt:lpstr>
      </vt:variant>
      <vt:variant>
        <vt:i4>5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34</vt:i4>
      </vt:variant>
    </vt:vector>
  </HeadingPairs>
  <TitlesOfParts>
    <vt:vector size="40" baseType="lpstr">
      <vt:lpstr>Arial</vt:lpstr>
      <vt:lpstr>Calibri</vt:lpstr>
      <vt:lpstr>Courier New</vt:lpstr>
      <vt:lpstr>Times New Roman</vt:lpstr>
      <vt:lpstr>Wingdings</vt:lpstr>
      <vt:lpstr>Motyw pakietu Office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2015-12-11T13:10:27Z</dcterms:created>
  <dcterms:modified xsi:type="dcterms:W3CDTF">2017-10-18T13:38:43Z</dcterms:modified>
</cp:coreProperties>
</file>