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62" r:id="rId5"/>
    <p:sldId id="278" r:id="rId6"/>
    <p:sldId id="259" r:id="rId7"/>
    <p:sldId id="261" r:id="rId8"/>
    <p:sldId id="280" r:id="rId9"/>
    <p:sldId id="279" r:id="rId10"/>
    <p:sldId id="263" r:id="rId11"/>
    <p:sldId id="264" r:id="rId12"/>
    <p:sldId id="277" r:id="rId13"/>
    <p:sldId id="265" r:id="rId14"/>
    <p:sldId id="266" r:id="rId15"/>
    <p:sldId id="271" r:id="rId16"/>
    <p:sldId id="272" r:id="rId17"/>
    <p:sldId id="269" r:id="rId18"/>
    <p:sldId id="273" r:id="rId19"/>
    <p:sldId id="274" r:id="rId20"/>
    <p:sldId id="275" r:id="rId21"/>
    <p:sldId id="286" r:id="rId22"/>
    <p:sldId id="281" r:id="rId23"/>
    <p:sldId id="282" r:id="rId24"/>
    <p:sldId id="267" r:id="rId25"/>
    <p:sldId id="283" r:id="rId26"/>
    <p:sldId id="285" r:id="rId27"/>
    <p:sldId id="268" r:id="rId28"/>
    <p:sldId id="284" r:id="rId29"/>
    <p:sldId id="287" r:id="rId30"/>
    <p:sldId id="276" r:id="rId31"/>
    <p:sldId id="288" r:id="rId32"/>
    <p:sldId id="260" r:id="rId33"/>
    <p:sldId id="27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8" autoAdjust="0"/>
    <p:restoredTop sz="94660"/>
  </p:normalViewPr>
  <p:slideViewPr>
    <p:cSldViewPr snapToGrid="0">
      <p:cViewPr varScale="1">
        <p:scale>
          <a:sx n="72" d="100"/>
          <a:sy n="72" d="100"/>
        </p:scale>
        <p:origin x="51" y="42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51604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2735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07866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32612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8249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34412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3218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20071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21599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98111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0651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858076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91521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5531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olumna obraz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81384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9119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8375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B2C57-4618-4CDC-992E-D69E2B678455}" type="datetimeFigureOut">
              <a:rPr lang="pl-PL" smtClean="0"/>
              <a:t>2017-10-19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037FC-9A08-4FFB-91AC-E93FAB8325D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393558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42261" y="377926"/>
            <a:ext cx="9001462" cy="2387600"/>
          </a:xfrm>
        </p:spPr>
        <p:txBody>
          <a:bodyPr>
            <a:normAutofit/>
          </a:bodyPr>
          <a:lstStyle/>
          <a:p>
            <a:r>
              <a:rPr lang="pl-PL" dirty="0"/>
              <a:t>Stanisław Nikodem </a:t>
            </a:r>
            <a:r>
              <a:rPr lang="pl-PL" dirty="0" smtClean="0"/>
              <a:t>Rawicz-Kosiński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95269" y="2765526"/>
            <a:ext cx="9001462" cy="1655762"/>
          </a:xfrm>
        </p:spPr>
        <p:txBody>
          <a:bodyPr/>
          <a:lstStyle/>
          <a:p>
            <a:r>
              <a:rPr lang="pl-PL" dirty="0"/>
              <a:t>we wspomnieniach Zofii </a:t>
            </a:r>
            <a:r>
              <a:rPr lang="pl-PL" dirty="0" smtClean="0"/>
              <a:t>Kosińskiej</a:t>
            </a:r>
            <a:endParaRPr lang="pl-PL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17665" y="4647919"/>
            <a:ext cx="2450654" cy="149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5221357" y="4051956"/>
            <a:ext cx="2312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Tomasz Owoc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9808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portret, </a:t>
            </a:r>
            <a:r>
              <a:rPr lang="pl-PL" sz="2400" b="0" cap="none" dirty="0" smtClean="0">
                <a:effectLst/>
              </a:rPr>
              <a:t>Stanisław </a:t>
            </a:r>
            <a:r>
              <a:rPr lang="pl-PL" sz="2400" b="0" cap="none" dirty="0">
                <a:effectLst/>
              </a:rPr>
              <a:t>Kosiński., </a:t>
            </a:r>
            <a:r>
              <a:rPr lang="pl-PL" sz="2400" b="0" cap="none" dirty="0" smtClean="0">
                <a:effectLst/>
              </a:rPr>
              <a:t>1867, wł. MHF</a:t>
            </a:r>
            <a:endParaRPr lang="pl-PL" sz="2400" b="0" cap="none" dirty="0">
              <a:effectLst/>
            </a:endParaRPr>
          </a:p>
        </p:txBody>
      </p:sp>
      <p:pic>
        <p:nvPicPr>
          <p:cNvPr id="9" name="Symbol zastępczy zawartości 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53339" y="259537"/>
            <a:ext cx="3532455" cy="565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64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portret, </a:t>
            </a:r>
            <a:r>
              <a:rPr lang="pl-PL" sz="2400" b="0" cap="none" dirty="0" smtClean="0">
                <a:effectLst/>
              </a:rPr>
              <a:t>Stanisław </a:t>
            </a:r>
            <a:r>
              <a:rPr lang="pl-PL" sz="2400" b="0" cap="none" dirty="0">
                <a:effectLst/>
              </a:rPr>
              <a:t>Kosiński., </a:t>
            </a:r>
            <a:r>
              <a:rPr lang="pl-PL" sz="2400" b="0" cap="none" dirty="0" smtClean="0">
                <a:effectLst/>
              </a:rPr>
              <a:t>1870, wł. MHF</a:t>
            </a:r>
            <a:endParaRPr lang="pl-PL" sz="2400" b="0" cap="none" dirty="0">
              <a:effectLst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05100" y="500899"/>
            <a:ext cx="3331387" cy="5449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92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Kolej Saksońsko-Turyńska, most na Białej Elsterze, </a:t>
            </a:r>
            <a:r>
              <a:rPr lang="pl-PL" sz="2400" b="0" cap="none" dirty="0" smtClean="0">
                <a:effectLst/>
              </a:rPr>
              <a:t>Halle, Saksonia-Anhalt, 1872-1881</a:t>
            </a:r>
            <a:r>
              <a:rPr lang="pl-PL" sz="2400" b="0" cap="none" dirty="0">
                <a:effectLst/>
              </a:rPr>
              <a:t>, </a:t>
            </a:r>
            <a:r>
              <a:rPr lang="pl-PL" sz="2400" b="0" cap="none" dirty="0" smtClean="0">
                <a:effectLst/>
              </a:rPr>
              <a:t>wł. MHF</a:t>
            </a:r>
            <a:endParaRPr lang="pl-PL" sz="2400" b="0" cap="none" dirty="0">
              <a:effectLst/>
            </a:endParaRPr>
          </a:p>
        </p:txBody>
      </p:sp>
      <p:pic>
        <p:nvPicPr>
          <p:cNvPr id="7" name="Symbol zastępczy zawartości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36022" y="233774"/>
            <a:ext cx="6869543" cy="561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5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Budowa kolei Sucha-Skawina. Stryszawa., 1880-1884, </a:t>
            </a:r>
            <a:r>
              <a:rPr lang="pl-PL" sz="2400" b="0" cap="none" dirty="0" smtClean="0">
                <a:effectLst/>
              </a:rPr>
              <a:t>wł. MHF</a:t>
            </a:r>
            <a:endParaRPr lang="pl-PL" sz="2400" b="0" cap="none" dirty="0">
              <a:effectLst/>
            </a:endParaRPr>
          </a:p>
        </p:txBody>
      </p:sp>
      <p:pic>
        <p:nvPicPr>
          <p:cNvPr id="3" name="Symbol zastępczy zawartości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3747" y="284922"/>
            <a:ext cx="7574094" cy="5532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96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portret, </a:t>
            </a:r>
            <a:r>
              <a:rPr lang="pl-PL" sz="2400" b="0" cap="none" dirty="0" smtClean="0">
                <a:effectLst/>
              </a:rPr>
              <a:t>Stanisław </a:t>
            </a:r>
            <a:r>
              <a:rPr lang="pl-PL" sz="2400" b="0" cap="none" dirty="0">
                <a:effectLst/>
              </a:rPr>
              <a:t>Kosiński., </a:t>
            </a:r>
            <a:r>
              <a:rPr lang="pl-PL" sz="2400" b="0" cap="none" dirty="0" smtClean="0">
                <a:effectLst/>
              </a:rPr>
              <a:t>1870-1875, wł. MHF</a:t>
            </a:r>
            <a:endParaRPr lang="pl-PL" sz="2400" b="0" cap="none" dirty="0">
              <a:effectLst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22116" y="397874"/>
            <a:ext cx="3697356" cy="5660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490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budowa linii kolejowej Stryj-Beskid-</a:t>
            </a:r>
            <a:r>
              <a:rPr lang="pl-PL" sz="2400" b="0" cap="none" dirty="0" err="1">
                <a:effectLst/>
              </a:rPr>
              <a:t>Munkacs</a:t>
            </a:r>
            <a:r>
              <a:rPr lang="pl-PL" sz="2400" b="0" cap="none" dirty="0">
                <a:effectLst/>
              </a:rPr>
              <a:t>., 1887, </a:t>
            </a:r>
            <a:r>
              <a:rPr lang="pl-PL" sz="2400" b="0" cap="none" dirty="0" smtClean="0">
                <a:effectLst/>
              </a:rPr>
              <a:t>wł. MHF</a:t>
            </a:r>
            <a:endParaRPr lang="pl-PL" sz="2400" b="0" cap="none" dirty="0">
              <a:effectLst/>
            </a:endParaRPr>
          </a:p>
        </p:txBody>
      </p:sp>
      <p:pic>
        <p:nvPicPr>
          <p:cNvPr id="7" name="Symbol zastępczy zawartości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9612" y="364436"/>
            <a:ext cx="8722363" cy="551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44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budowa mostu kolejowego na trasie Stryj-</a:t>
            </a:r>
            <a:r>
              <a:rPr lang="pl-PL" sz="2400" b="0" cap="none" dirty="0" err="1">
                <a:effectLst/>
              </a:rPr>
              <a:t>Skole</a:t>
            </a:r>
            <a:r>
              <a:rPr lang="pl-PL" sz="2400" b="0" cap="none" dirty="0">
                <a:effectLst/>
              </a:rPr>
              <a:t>-Beskid., </a:t>
            </a:r>
            <a:r>
              <a:rPr lang="pl-PL" sz="2400" b="0" cap="none" dirty="0" smtClean="0">
                <a:effectLst/>
              </a:rPr>
              <a:t/>
            </a:r>
            <a:br>
              <a:rPr lang="pl-PL" sz="2400" b="0" cap="none" dirty="0" smtClean="0">
                <a:effectLst/>
              </a:rPr>
            </a:br>
            <a:r>
              <a:rPr lang="pl-PL" sz="2400" b="0" cap="none" dirty="0" smtClean="0">
                <a:effectLst/>
              </a:rPr>
              <a:t>1887</a:t>
            </a:r>
            <a:r>
              <a:rPr lang="pl-PL" sz="2400" b="0" cap="none" dirty="0">
                <a:effectLst/>
              </a:rPr>
              <a:t>, </a:t>
            </a:r>
            <a:r>
              <a:rPr lang="pl-PL" sz="2400" b="0" cap="none" dirty="0" smtClean="0">
                <a:effectLst/>
              </a:rPr>
              <a:t>wł. MHF</a:t>
            </a:r>
            <a:endParaRPr lang="pl-PL" sz="2400" b="0" cap="none" dirty="0">
              <a:effectLst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89386" y="238539"/>
            <a:ext cx="8962816" cy="5552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79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Budowa wiaduktu kolejowego., 1890-1899</a:t>
            </a:r>
            <a:r>
              <a:rPr lang="pl-PL" sz="2400" b="0" cap="none" dirty="0" smtClean="0">
                <a:effectLst/>
              </a:rPr>
              <a:t>, Ukraina, wł. MHF</a:t>
            </a:r>
            <a:endParaRPr lang="pl-PL" sz="2400" b="0" cap="none" dirty="0">
              <a:effectLst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73727" y="437322"/>
            <a:ext cx="6594133" cy="5406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81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portret, Stanisław Kosiński., </a:t>
            </a:r>
            <a:r>
              <a:rPr lang="pl-PL" sz="2400" b="0" cap="none" dirty="0" smtClean="0">
                <a:effectLst/>
              </a:rPr>
              <a:t>1891, </a:t>
            </a:r>
            <a:r>
              <a:rPr lang="pl-PL" sz="2400" b="0" cap="none" dirty="0">
                <a:effectLst/>
              </a:rPr>
              <a:t>wł. MHF</a:t>
            </a: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99597" y="301388"/>
            <a:ext cx="3742394" cy="553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36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624150" y="6023112"/>
            <a:ext cx="10893287" cy="616226"/>
          </a:xfrm>
        </p:spPr>
        <p:txBody>
          <a:bodyPr>
            <a:noAutofit/>
          </a:bodyPr>
          <a:lstStyle/>
          <a:p>
            <a:r>
              <a:rPr lang="pl-PL" sz="2400" b="0" cap="none" dirty="0" smtClean="0">
                <a:effectLst/>
              </a:rPr>
              <a:t>Tableau </a:t>
            </a:r>
            <a:r>
              <a:rPr lang="pl-PL" sz="2400" b="0" cap="none" dirty="0">
                <a:effectLst/>
              </a:rPr>
              <a:t>budowniczych linii </a:t>
            </a:r>
            <a:r>
              <a:rPr lang="pl-PL" sz="2400" b="0" cap="none" dirty="0" smtClean="0">
                <a:effectLst/>
              </a:rPr>
              <a:t>Stanisławów-</a:t>
            </a:r>
            <a:r>
              <a:rPr lang="pl-PL" sz="2400" b="0" cap="none" dirty="0" err="1" smtClean="0">
                <a:effectLst/>
              </a:rPr>
              <a:t>Woronieka</a:t>
            </a:r>
            <a:r>
              <a:rPr lang="pl-PL" sz="2400" b="0" cap="none" dirty="0" smtClean="0">
                <a:effectLst/>
              </a:rPr>
              <a:t>, </a:t>
            </a:r>
            <a:br>
              <a:rPr lang="pl-PL" sz="2400" b="0" cap="none" dirty="0" smtClean="0">
                <a:effectLst/>
              </a:rPr>
            </a:br>
            <a:r>
              <a:rPr lang="pl-PL" sz="2400" b="0" cap="none" dirty="0" smtClean="0">
                <a:effectLst/>
              </a:rPr>
              <a:t>1891-1895, wł. MHF</a:t>
            </a:r>
            <a:endParaRPr lang="pl-PL" sz="2400" b="0" cap="none" dirty="0">
              <a:effectLst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31593" y="225288"/>
            <a:ext cx="7478402" cy="559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67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 smtClean="0">
                <a:effectLst/>
              </a:rPr>
              <a:t>Budowa </a:t>
            </a:r>
            <a:r>
              <a:rPr lang="pl-PL" sz="2400" b="0" cap="none" dirty="0">
                <a:effectLst/>
              </a:rPr>
              <a:t>mostu na Prucie w </a:t>
            </a:r>
            <a:r>
              <a:rPr lang="pl-PL" sz="2400" b="0" cap="none" dirty="0" err="1" smtClean="0">
                <a:effectLst/>
              </a:rPr>
              <a:t>Jaremczu</a:t>
            </a:r>
            <a:r>
              <a:rPr lang="pl-PL" sz="2400" b="0" cap="none" dirty="0" smtClean="0">
                <a:effectLst/>
              </a:rPr>
              <a:t>, </a:t>
            </a:r>
            <a:br>
              <a:rPr lang="pl-PL" sz="2400" b="0" cap="none" dirty="0" smtClean="0">
                <a:effectLst/>
              </a:rPr>
            </a:br>
            <a:r>
              <a:rPr lang="pl-PL" sz="2400" b="0" cap="none" dirty="0" smtClean="0">
                <a:effectLst/>
              </a:rPr>
              <a:t>1891-1895</a:t>
            </a:r>
            <a:r>
              <a:rPr lang="pl-PL" sz="2400" b="0" cap="none" dirty="0">
                <a:effectLst/>
              </a:rPr>
              <a:t>, </a:t>
            </a:r>
            <a:r>
              <a:rPr lang="pl-PL" sz="2400" b="0" cap="none" dirty="0" smtClean="0">
                <a:effectLst/>
              </a:rPr>
              <a:t>Ukraina, wł. MHF</a:t>
            </a:r>
            <a:endParaRPr lang="pl-PL" sz="2400" b="0" cap="none" dirty="0">
              <a:effectLst/>
            </a:endParaRPr>
          </a:p>
        </p:txBody>
      </p:sp>
      <p:pic>
        <p:nvPicPr>
          <p:cNvPr id="3" name="Symbol zastępczy zawartości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6539" y="364434"/>
            <a:ext cx="7828509" cy="5510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45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portret, Stanisław Kosiński., </a:t>
            </a:r>
            <a:r>
              <a:rPr lang="pl-PL" sz="2400" b="0" cap="none" dirty="0" smtClean="0">
                <a:effectLst/>
              </a:rPr>
              <a:t>1902-1904, </a:t>
            </a:r>
            <a:r>
              <a:rPr lang="pl-PL" sz="2400" b="0" cap="none" dirty="0">
                <a:effectLst/>
              </a:rPr>
              <a:t>wł. MHF</a:t>
            </a:r>
          </a:p>
        </p:txBody>
      </p:sp>
      <p:pic>
        <p:nvPicPr>
          <p:cNvPr id="3" name="Symbol zastępczy zawartości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59706" y="334458"/>
            <a:ext cx="3622176" cy="556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77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 smtClean="0">
                <a:effectLst/>
              </a:rPr>
              <a:t>Maria i Stanisław Kosiński wraz z córkami. Od lewej Zofia, Karlina, Helena, Chorwacja, </a:t>
            </a:r>
            <a:r>
              <a:rPr lang="pl-PL" sz="2400" b="0" cap="none" dirty="0" err="1" smtClean="0">
                <a:effectLst/>
              </a:rPr>
              <a:t>Abbacja</a:t>
            </a:r>
            <a:r>
              <a:rPr lang="pl-PL" sz="2400" b="0" cap="none" dirty="0" smtClean="0">
                <a:effectLst/>
              </a:rPr>
              <a:t>, 1911, </a:t>
            </a:r>
            <a:r>
              <a:rPr lang="pl-PL" sz="2400" b="0" cap="none" dirty="0">
                <a:effectLst/>
              </a:rPr>
              <a:t>wł. MHF</a:t>
            </a: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82359" y="141137"/>
            <a:ext cx="3776870" cy="591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0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portret, Zofia </a:t>
            </a:r>
            <a:r>
              <a:rPr lang="pl-PL" sz="2400" b="0" cap="none" dirty="0" smtClean="0">
                <a:effectLst/>
              </a:rPr>
              <a:t>Kosińska</a:t>
            </a:r>
            <a:r>
              <a:rPr lang="pl-PL" sz="2400" b="0" cap="none" dirty="0">
                <a:effectLst/>
              </a:rPr>
              <a:t>, </a:t>
            </a:r>
            <a:r>
              <a:rPr lang="pl-PL" sz="2400" b="0" cap="none" dirty="0" smtClean="0">
                <a:effectLst/>
              </a:rPr>
              <a:t>1902-1904</a:t>
            </a:r>
            <a:r>
              <a:rPr lang="pl-PL" sz="2400" b="0" cap="none" dirty="0">
                <a:effectLst/>
              </a:rPr>
              <a:t>, wł. MHF</a:t>
            </a:r>
          </a:p>
        </p:txBody>
      </p:sp>
      <p:pic>
        <p:nvPicPr>
          <p:cNvPr id="7" name="Symbol zastępczy zawartości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12505" y="271669"/>
            <a:ext cx="3716577" cy="569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1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Trzy osoby w </a:t>
            </a:r>
            <a:r>
              <a:rPr lang="pl-PL" sz="2400" b="0" cap="none" dirty="0" smtClean="0">
                <a:effectLst/>
              </a:rPr>
              <a:t>samochodzie. Od lewej: </a:t>
            </a:r>
            <a:r>
              <a:rPr lang="pl-PL" sz="2400" b="0" cap="none" dirty="0">
                <a:effectLst/>
              </a:rPr>
              <a:t>Zofia </a:t>
            </a:r>
            <a:r>
              <a:rPr lang="pl-PL" sz="2400" b="0" cap="none" dirty="0" err="1">
                <a:effectLst/>
              </a:rPr>
              <a:t>Mussilowa</a:t>
            </a:r>
            <a:r>
              <a:rPr lang="pl-PL" sz="2400" b="0" cap="none" dirty="0">
                <a:effectLst/>
              </a:rPr>
              <a:t>, Tadeusz </a:t>
            </a:r>
            <a:r>
              <a:rPr lang="pl-PL" sz="2400" b="0" cap="none" dirty="0" err="1">
                <a:effectLst/>
              </a:rPr>
              <a:t>Mussil</a:t>
            </a:r>
            <a:r>
              <a:rPr lang="pl-PL" sz="2400" b="0" cap="none" dirty="0">
                <a:effectLst/>
              </a:rPr>
              <a:t>, Helena </a:t>
            </a:r>
            <a:r>
              <a:rPr lang="pl-PL" sz="2400" b="0" cap="none" dirty="0" err="1">
                <a:effectLst/>
              </a:rPr>
              <a:t>Szlachtowska</a:t>
            </a:r>
            <a:r>
              <a:rPr lang="pl-PL" sz="2400" b="0" cap="none" dirty="0">
                <a:effectLst/>
              </a:rPr>
              <a:t>, 1931, wł. MHF</a:t>
            </a:r>
          </a:p>
        </p:txBody>
      </p:sp>
      <p:pic>
        <p:nvPicPr>
          <p:cNvPr id="7" name="Symbol zastępczy zawartości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74298" y="589722"/>
            <a:ext cx="7392992" cy="494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854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Zofia z Kosińskich i Paweł </a:t>
            </a:r>
            <a:r>
              <a:rPr lang="pl-PL" sz="2400" b="0" cap="none" dirty="0" err="1">
                <a:effectLst/>
              </a:rPr>
              <a:t>Mussil</a:t>
            </a:r>
            <a:r>
              <a:rPr lang="pl-PL" sz="2400" b="0" cap="none" dirty="0">
                <a:effectLst/>
              </a:rPr>
              <a:t>, portret ślubny, 1926, wł. MHF</a:t>
            </a:r>
          </a:p>
        </p:txBody>
      </p:sp>
      <p:pic>
        <p:nvPicPr>
          <p:cNvPr id="11" name="Symbol zastępczy zawartości 10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64921" y="207402"/>
            <a:ext cx="4211746" cy="558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832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Zofia Kosińska </a:t>
            </a:r>
            <a:r>
              <a:rPr lang="pl-PL" sz="2400" b="0" cap="none" dirty="0" err="1">
                <a:effectLst/>
              </a:rPr>
              <a:t>Mussilowa</a:t>
            </a:r>
            <a:r>
              <a:rPr lang="pl-PL" sz="2400" b="0" cap="none" dirty="0">
                <a:effectLst/>
              </a:rPr>
              <a:t> i Paweł </a:t>
            </a:r>
            <a:r>
              <a:rPr lang="pl-PL" sz="2400" b="0" cap="none" dirty="0" err="1">
                <a:effectLst/>
              </a:rPr>
              <a:t>Mussil</a:t>
            </a:r>
            <a:r>
              <a:rPr lang="pl-PL" sz="2400" b="0" cap="none" dirty="0">
                <a:effectLst/>
              </a:rPr>
              <a:t> na łące, </a:t>
            </a:r>
            <a:r>
              <a:rPr lang="pl-PL" sz="2400" b="0" cap="none" dirty="0" smtClean="0">
                <a:effectLst/>
              </a:rPr>
              <a:t/>
            </a:r>
            <a:br>
              <a:rPr lang="pl-PL" sz="2400" b="0" cap="none" dirty="0" smtClean="0">
                <a:effectLst/>
              </a:rPr>
            </a:br>
            <a:r>
              <a:rPr lang="pl-PL" sz="2400" b="0" cap="none" dirty="0" smtClean="0">
                <a:effectLst/>
              </a:rPr>
              <a:t>1926-1936</a:t>
            </a:r>
            <a:r>
              <a:rPr lang="pl-PL" sz="2400" b="0" cap="none" dirty="0">
                <a:effectLst/>
              </a:rPr>
              <a:t>, wł. MHF</a:t>
            </a:r>
          </a:p>
        </p:txBody>
      </p:sp>
      <p:pic>
        <p:nvPicPr>
          <p:cNvPr id="9" name="Symbol zastępczy zawartości 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75896" y="304801"/>
            <a:ext cx="7189796" cy="5440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27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Paweł </a:t>
            </a:r>
            <a:r>
              <a:rPr lang="pl-PL" sz="2400" b="0" cap="none" dirty="0" err="1">
                <a:effectLst/>
              </a:rPr>
              <a:t>Mussil</a:t>
            </a:r>
            <a:r>
              <a:rPr lang="pl-PL" sz="2400" b="0" cap="none" dirty="0">
                <a:effectLst/>
              </a:rPr>
              <a:t> z żoną Zofią i Karolą Kosińską, spacer, </a:t>
            </a:r>
            <a:r>
              <a:rPr lang="pl-PL" sz="2400" b="0" cap="none" dirty="0" smtClean="0">
                <a:effectLst/>
              </a:rPr>
              <a:t/>
            </a:r>
            <a:br>
              <a:rPr lang="pl-PL" sz="2400" b="0" cap="none" dirty="0" smtClean="0">
                <a:effectLst/>
              </a:rPr>
            </a:br>
            <a:r>
              <a:rPr lang="pl-PL" sz="2400" b="0" cap="none" dirty="0" smtClean="0">
                <a:effectLst/>
              </a:rPr>
              <a:t>1920-1929</a:t>
            </a:r>
            <a:r>
              <a:rPr lang="pl-PL" sz="2400" b="0" cap="none" dirty="0">
                <a:effectLst/>
              </a:rPr>
              <a:t>, wł. MHF</a:t>
            </a: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3157" y="272050"/>
            <a:ext cx="4075273" cy="560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47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portret, Zofia </a:t>
            </a:r>
            <a:r>
              <a:rPr lang="pl-PL" sz="2400" b="0" cap="none" dirty="0" err="1">
                <a:effectLst/>
              </a:rPr>
              <a:t>Mussilowa</a:t>
            </a:r>
            <a:r>
              <a:rPr lang="pl-PL" sz="2400" b="0" cap="none" dirty="0">
                <a:effectLst/>
              </a:rPr>
              <a:t> z domu Kosińska, 1930-1934, wł. MHF</a:t>
            </a:r>
          </a:p>
        </p:txBody>
      </p:sp>
      <p:pic>
        <p:nvPicPr>
          <p:cNvPr id="3" name="Symbol zastępczy zawartości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07358" y="351410"/>
            <a:ext cx="3526871" cy="5525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53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 smtClean="0">
                <a:effectLst/>
              </a:rPr>
              <a:t>Kamienica przy ul. </a:t>
            </a:r>
            <a:r>
              <a:rPr lang="pl-PL" sz="2400" b="0" cap="none" dirty="0" err="1" smtClean="0">
                <a:effectLst/>
              </a:rPr>
              <a:t>Neulinggase</a:t>
            </a:r>
            <a:r>
              <a:rPr lang="pl-PL" sz="2400" b="0" cap="none" dirty="0" smtClean="0">
                <a:effectLst/>
              </a:rPr>
              <a:t> 18, Wiedeń, 2011, aut</a:t>
            </a:r>
            <a:r>
              <a:rPr lang="pl-PL" sz="2400" b="0" cap="none" dirty="0">
                <a:effectLst/>
              </a:rPr>
              <a:t>. Josef </a:t>
            </a:r>
            <a:r>
              <a:rPr lang="pl-PL" sz="2400" b="0" cap="none" dirty="0" smtClean="0">
                <a:effectLst/>
              </a:rPr>
              <a:t>Lex</a:t>
            </a:r>
            <a:endParaRPr lang="pl-PL" sz="2400" b="0" cap="none" dirty="0">
              <a:effectLst/>
            </a:endParaRPr>
          </a:p>
        </p:txBody>
      </p:sp>
      <p:pic>
        <p:nvPicPr>
          <p:cNvPr id="1026" name="Picture 2" descr="Bildergebnis für Wien Neulinggasse Sebastianplatz bil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802" y="397565"/>
            <a:ext cx="7005983" cy="525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4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13795" y="662609"/>
            <a:ext cx="10353762" cy="512859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pl-PL" sz="3200" i="1" dirty="0" smtClean="0"/>
              <a:t>Co </a:t>
            </a:r>
            <a:r>
              <a:rPr lang="pl-PL" sz="3200" i="1" dirty="0"/>
              <a:t>za biedny kraj, co za nieszczęsny z nas naród - wzdycha Tatuś - Cokolwiek się dzieje musi się odbywać na naszym terytorium całkiem już z ziemią zrównanemu. Niewinna ludność wywieszana, w niewoli, lub na tułaczce, a w końcu, o zgrozo ! - Polak walczy przeciwko Polakowi - brat zabija brata - czy może być straszliwsza tragedia !?!”.</a:t>
            </a:r>
          </a:p>
        </p:txBody>
      </p:sp>
    </p:spTree>
    <p:extLst>
      <p:ext uri="{BB962C8B-B14F-4D97-AF65-F5344CB8AC3E}">
        <p14:creationId xmlns:p14="http://schemas.microsoft.com/office/powerpoint/2010/main" val="5217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13795" y="662609"/>
            <a:ext cx="10353762" cy="512859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pl-PL" sz="2800" i="1" dirty="0"/>
              <a:t>Wiedeń, niedziela 23.7.1916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pl-PL" sz="2800" i="1" dirty="0"/>
              <a:t>Jako najwyższe odznaczenie cesarskie i uznanie za pracę zaproponowano mu: baronię. – Tatuś jednak ślicznie podziękował i zrezygnował z tego tytułu twierdząc, że woli pozostać nadal starym polskim szlachcicem, jak być nowo upieczonym austriackim baronem, który to byłby na ogół w Polsce nie cieszył się popularnością. - /W zamian tata dostanie o kilka tysięcy rocznie powiększoną emeryturę/.</a:t>
            </a:r>
          </a:p>
        </p:txBody>
      </p:sp>
    </p:spTree>
    <p:extLst>
      <p:ext uri="{BB962C8B-B14F-4D97-AF65-F5344CB8AC3E}">
        <p14:creationId xmlns:p14="http://schemas.microsoft.com/office/powerpoint/2010/main" val="16471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 smtClean="0">
                <a:effectLst/>
              </a:rPr>
              <a:t>Rodzina Kosińskich. Od lewej Helena, Zofia, Stanisław Karolina, </a:t>
            </a:r>
            <a:r>
              <a:rPr lang="pl-PL" sz="2400" b="0" cap="none" dirty="0" err="1" smtClean="0">
                <a:effectLst/>
              </a:rPr>
              <a:t>Marienbad</a:t>
            </a:r>
            <a:r>
              <a:rPr lang="pl-PL" sz="2400" b="0" cap="none" dirty="0" smtClean="0">
                <a:effectLst/>
              </a:rPr>
              <a:t>, 1915, </a:t>
            </a:r>
            <a:r>
              <a:rPr lang="pl-PL" sz="2400" b="0" cap="none" dirty="0">
                <a:effectLst/>
              </a:rPr>
              <a:t>wł. MHF</a:t>
            </a:r>
          </a:p>
        </p:txBody>
      </p:sp>
      <p:pic>
        <p:nvPicPr>
          <p:cNvPr id="3" name="Symbol zastępczy zawartości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2605" y="284922"/>
            <a:ext cx="7136378" cy="545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75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13795" y="662609"/>
            <a:ext cx="10353762" cy="512859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pl-PL" sz="3200" i="1" dirty="0"/>
              <a:t>10.8.1915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pl-PL" sz="3200" i="1" dirty="0"/>
              <a:t>Tatuś wyrzekł się salonki podczas podróży do </a:t>
            </a:r>
            <a:r>
              <a:rPr lang="pl-PL" sz="3200" i="1" dirty="0" err="1"/>
              <a:t>Marienbadu</a:t>
            </a:r>
            <a:r>
              <a:rPr lang="pl-PL" sz="3200" i="1" dirty="0"/>
              <a:t>. Jadą I klasą "Trzeba się wyrzec niepotrzebnego luksusu w chwili, gdy większość obywateli państwa podróżuje jak bydło" …woli Tatusia nie można się sprzeciwiać. </a:t>
            </a:r>
          </a:p>
        </p:txBody>
      </p:sp>
    </p:spTree>
    <p:extLst>
      <p:ext uri="{BB962C8B-B14F-4D97-AF65-F5344CB8AC3E}">
        <p14:creationId xmlns:p14="http://schemas.microsoft.com/office/powerpoint/2010/main" val="3242022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13795" y="662609"/>
            <a:ext cx="10353762" cy="512859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pl-PL" sz="3200" i="1" dirty="0"/>
              <a:t>W chwili tej Tatuś zwraca naszą uwagę na usuwisty teren okolicy [</a:t>
            </a:r>
            <a:r>
              <a:rPr lang="pl-PL" sz="3200" i="1" dirty="0" err="1"/>
              <a:t>Tulln</a:t>
            </a:r>
            <a:r>
              <a:rPr lang="pl-PL" sz="3200" i="1" dirty="0"/>
              <a:t>], łatwy do poznania po tarasowym ukształtowaniu. Most który właśnie przebywamy ma dlatego filary trzy razy tak głęboko wmurowane </a:t>
            </a:r>
            <a:r>
              <a:rPr lang="pl-PL" sz="3200" i="1" dirty="0" smtClean="0"/>
              <a:t/>
            </a:r>
            <a:br>
              <a:rPr lang="pl-PL" sz="3200" i="1" dirty="0" smtClean="0"/>
            </a:br>
            <a:r>
              <a:rPr lang="pl-PL" sz="3200" i="1" dirty="0" smtClean="0"/>
              <a:t>w </a:t>
            </a:r>
            <a:r>
              <a:rPr lang="pl-PL" sz="3200" i="1" dirty="0"/>
              <a:t>ziemię, jak wysokie są ponad nią. - Sam Tatuś robił jego projekt, a kosztował on przeszło milion koron"</a:t>
            </a:r>
          </a:p>
        </p:txBody>
      </p:sp>
    </p:spTree>
    <p:extLst>
      <p:ext uri="{BB962C8B-B14F-4D97-AF65-F5344CB8AC3E}">
        <p14:creationId xmlns:p14="http://schemas.microsoft.com/office/powerpoint/2010/main" val="404139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portret, Stanisław Kosiński., </a:t>
            </a:r>
            <a:r>
              <a:rPr lang="pl-PL" sz="2400" b="0" cap="none" dirty="0" smtClean="0">
                <a:effectLst/>
              </a:rPr>
              <a:t>1917, </a:t>
            </a:r>
            <a:r>
              <a:rPr lang="pl-PL" sz="2400" b="0" cap="none" dirty="0">
                <a:effectLst/>
              </a:rPr>
              <a:t>wł. MHF</a:t>
            </a: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87234" y="231013"/>
            <a:ext cx="3367120" cy="559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50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913795" y="662609"/>
            <a:ext cx="10353762" cy="512859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pl-PL" sz="3200" i="1" dirty="0"/>
              <a:t>Zapadał już cichy, mglisty wieczór, gdy u wylotu mostu nad rzeczką Sołą ujrzeliśmy wartującego żołnierza polskiego. – Na widok jego junackiej postaci i Białego Orła u czapki zaczęłyśmy mu się wszystkie trzy kłaniać obydwoma rękami skacząc przytem i krzycząc, jak szalone: Polska!- Polska!- i nasz żołnierz, nasz!!!</a:t>
            </a:r>
          </a:p>
        </p:txBody>
      </p:sp>
    </p:spTree>
    <p:extLst>
      <p:ext uri="{BB962C8B-B14F-4D97-AF65-F5344CB8AC3E}">
        <p14:creationId xmlns:p14="http://schemas.microsoft.com/office/powerpoint/2010/main" val="185401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portret, Stanisław Kosiński., </a:t>
            </a:r>
            <a:r>
              <a:rPr lang="pl-PL" sz="2400" b="0" cap="none" dirty="0" smtClean="0">
                <a:effectLst/>
              </a:rPr>
              <a:t>1917, </a:t>
            </a:r>
            <a:r>
              <a:rPr lang="pl-PL" sz="2400" b="0" cap="none" dirty="0">
                <a:effectLst/>
              </a:rPr>
              <a:t>wł. MHF</a:t>
            </a: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87234" y="231013"/>
            <a:ext cx="3367120" cy="559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Dziękuję za uwagę!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913794" y="5353878"/>
            <a:ext cx="10353763" cy="437322"/>
          </a:xfrm>
        </p:spPr>
        <p:txBody>
          <a:bodyPr/>
          <a:lstStyle/>
          <a:p>
            <a:pPr algn="r"/>
            <a:r>
              <a:rPr lang="pl-PL" dirty="0" smtClean="0"/>
              <a:t>t.owoc@mhk.pl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9737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Dziękuję za uwagę!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2"/>
          </p:nvPr>
        </p:nvSpPr>
        <p:spPr>
          <a:xfrm>
            <a:off x="913794" y="5353878"/>
            <a:ext cx="10353763" cy="437322"/>
          </a:xfrm>
        </p:spPr>
        <p:txBody>
          <a:bodyPr/>
          <a:lstStyle/>
          <a:p>
            <a:pPr algn="r"/>
            <a:r>
              <a:rPr lang="pl-PL" dirty="0" smtClean="0"/>
              <a:t>t.owoc@mhk.pl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5168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portret, </a:t>
            </a:r>
            <a:r>
              <a:rPr lang="pl-PL" sz="2400" b="0" cap="none" dirty="0" smtClean="0">
                <a:effectLst/>
              </a:rPr>
              <a:t>Stanisław </a:t>
            </a:r>
            <a:r>
              <a:rPr lang="pl-PL" sz="2400" b="0" cap="none" dirty="0">
                <a:effectLst/>
              </a:rPr>
              <a:t>Kosiński., </a:t>
            </a:r>
            <a:r>
              <a:rPr lang="pl-PL" sz="2400" b="0" cap="none" dirty="0" smtClean="0">
                <a:effectLst/>
              </a:rPr>
              <a:t>1878-1882, wł. MHF</a:t>
            </a:r>
            <a:endParaRPr lang="pl-PL" sz="2400" b="0" cap="none" dirty="0">
              <a:effectLst/>
            </a:endParaRPr>
          </a:p>
        </p:txBody>
      </p:sp>
      <p:pic>
        <p:nvPicPr>
          <p:cNvPr id="3" name="Symbol zastępczy zawartości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88137" y="298174"/>
            <a:ext cx="3365313" cy="567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06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93914" y="6168887"/>
            <a:ext cx="10353761" cy="437321"/>
          </a:xfrm>
        </p:spPr>
        <p:txBody>
          <a:bodyPr>
            <a:noAutofit/>
          </a:bodyPr>
          <a:lstStyle/>
          <a:p>
            <a:r>
              <a:rPr lang="pl-PL" sz="2400" b="0" cap="none" dirty="0">
                <a:effectLst/>
              </a:rPr>
              <a:t>Zofia </a:t>
            </a:r>
            <a:r>
              <a:rPr lang="pl-PL" sz="2400" b="0" cap="none" dirty="0" err="1">
                <a:effectLst/>
              </a:rPr>
              <a:t>Mussilowa</a:t>
            </a:r>
            <a:r>
              <a:rPr lang="pl-PL" sz="2400" b="0" cap="none" dirty="0">
                <a:effectLst/>
              </a:rPr>
              <a:t> z d. Kosińska </a:t>
            </a:r>
            <a:r>
              <a:rPr lang="pl-PL" sz="2400" b="0" cap="none" dirty="0" smtClean="0">
                <a:effectLst/>
              </a:rPr>
              <a:t/>
            </a:r>
            <a:br>
              <a:rPr lang="pl-PL" sz="2400" b="0" cap="none" dirty="0" smtClean="0">
                <a:effectLst/>
              </a:rPr>
            </a:br>
            <a:r>
              <a:rPr lang="pl-PL" sz="2400" b="0" cap="none" dirty="0" smtClean="0">
                <a:effectLst/>
              </a:rPr>
              <a:t>z </a:t>
            </a:r>
            <a:r>
              <a:rPr lang="pl-PL" sz="2400" b="0" cap="none" dirty="0">
                <a:effectLst/>
              </a:rPr>
              <a:t>przyjaciółmi i </a:t>
            </a:r>
            <a:r>
              <a:rPr lang="pl-PL" sz="2400" b="0" cap="none" dirty="0" smtClean="0">
                <a:effectLst/>
              </a:rPr>
              <a:t>rodziną, 1935, </a:t>
            </a:r>
            <a:r>
              <a:rPr lang="pl-PL" sz="2400" b="0" cap="none" dirty="0">
                <a:effectLst/>
              </a:rPr>
              <a:t>wł. MHF</a:t>
            </a:r>
          </a:p>
        </p:txBody>
      </p:sp>
      <p:pic>
        <p:nvPicPr>
          <p:cNvPr id="3" name="Symbol zastępczy zawartości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28132" y="214476"/>
            <a:ext cx="4085324" cy="555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1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TM04033921[[fn=Damaszek]]</Template>
  <TotalTime>161</TotalTime>
  <Words>572</Words>
  <Application>Microsoft Office PowerPoint</Application>
  <PresentationFormat>Panoramiczny</PresentationFormat>
  <Paragraphs>39</Paragraphs>
  <Slides>33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33</vt:i4>
      </vt:variant>
    </vt:vector>
  </HeadingPairs>
  <TitlesOfParts>
    <vt:vector size="37" baseType="lpstr">
      <vt:lpstr>Arial</vt:lpstr>
      <vt:lpstr>Bookman Old Style</vt:lpstr>
      <vt:lpstr>Rockwell</vt:lpstr>
      <vt:lpstr>Damask</vt:lpstr>
      <vt:lpstr>Stanisław Nikodem Rawicz-Kosiński</vt:lpstr>
      <vt:lpstr>portret, Stanisław Kosiński., 1867, wł. MHF</vt:lpstr>
      <vt:lpstr>portret, Stanisław Kosiński., 1870, wł. MHF</vt:lpstr>
      <vt:lpstr>Kolej Saksońsko-Turyńska, most na Białej Elsterze, Halle, Saksonia-Anhalt, 1872-1881, wł. MHF</vt:lpstr>
      <vt:lpstr>Budowa kolei Sucha-Skawina. Stryszawa., 1880-1884, wł. MHF</vt:lpstr>
      <vt:lpstr>portret, Stanisław Kosiński., 1870-1875, wł. MHF</vt:lpstr>
      <vt:lpstr>budowa linii kolejowej Stryj-Beskid-Munkacs., 1887, wł. MHF</vt:lpstr>
      <vt:lpstr>budowa mostu kolejowego na trasie Stryj-Skole-Beskid.,  1887, wł. MHF</vt:lpstr>
      <vt:lpstr>Budowa wiaduktu kolejowego., 1890-1899, Ukraina, wł. MHF</vt:lpstr>
      <vt:lpstr>portret, Stanisław Kosiński., 1891, wł. MHF</vt:lpstr>
      <vt:lpstr>Tableau budowniczych linii Stanisławów-Woronieka,  1891-1895, wł. MHF</vt:lpstr>
      <vt:lpstr>Budowa mostu na Prucie w Jaremczu,  1891-1895, Ukraina, wł. MHF</vt:lpstr>
      <vt:lpstr>portret, Stanisław Kosiński., 1902-1904, wł. MHF</vt:lpstr>
      <vt:lpstr>Maria i Stanisław Kosiński wraz z córkami. Od lewej Zofia, Karlina, Helena, Chorwacja, Abbacja, 1911, wł. MHF</vt:lpstr>
      <vt:lpstr>portret, Zofia Kosińska, 1902-1904, wł. MHF</vt:lpstr>
      <vt:lpstr>Trzy osoby w samochodzie. Od lewej: Zofia Mussilowa, Tadeusz Mussil, Helena Szlachtowska, 1931, wł. MHF</vt:lpstr>
      <vt:lpstr>Zofia z Kosińskich i Paweł Mussil, portret ślubny, 1926, wł. MHF</vt:lpstr>
      <vt:lpstr>Zofia Kosińska Mussilowa i Paweł Mussil na łące,  1926-1936, wł. MHF</vt:lpstr>
      <vt:lpstr>Paweł Mussil z żoną Zofią i Karolą Kosińską, spacer,  1920-1929, wł. MHF</vt:lpstr>
      <vt:lpstr>portret, Zofia Mussilowa z domu Kosińska, 1930-1934, wł. MHF</vt:lpstr>
      <vt:lpstr>Kamienica przy ul. Neulinggase 18, Wiedeń, 2011, aut. Josef Lex</vt:lpstr>
      <vt:lpstr>Prezentacja programu PowerPoint</vt:lpstr>
      <vt:lpstr>Prezentacja programu PowerPoint</vt:lpstr>
      <vt:lpstr>Rodzina Kosińskich. Od lewej Helena, Zofia, Stanisław Karolina, Marienbad, 1915, wł. MHF</vt:lpstr>
      <vt:lpstr>Prezentacja programu PowerPoint</vt:lpstr>
      <vt:lpstr>Prezentacja programu PowerPoint</vt:lpstr>
      <vt:lpstr>portret, Stanisław Kosiński., 1917, wł. MHF</vt:lpstr>
      <vt:lpstr>Prezentacja programu PowerPoint</vt:lpstr>
      <vt:lpstr>portret, Stanisław Kosiński., 1917, wł. MHF</vt:lpstr>
      <vt:lpstr>Dziękuję za uwagę!</vt:lpstr>
      <vt:lpstr>Dziękuję za uwagę!</vt:lpstr>
      <vt:lpstr>portret, Stanisław Kosiński., 1878-1882, wł. MHF</vt:lpstr>
      <vt:lpstr>Zofia Mussilowa z d. Kosińska  z przyjaciółmi i rodziną, 1935, wł. MHF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Stanisław Nikodem Rawicz-Kosiński</dc:title>
  <dc:creator>Tomasz Owoc</dc:creator>
  <cp:lastModifiedBy>Tomasz Owoc</cp:lastModifiedBy>
  <cp:revision>16</cp:revision>
  <dcterms:created xsi:type="dcterms:W3CDTF">2017-10-19T06:30:39Z</dcterms:created>
  <dcterms:modified xsi:type="dcterms:W3CDTF">2017-10-19T09:11:54Z</dcterms:modified>
</cp:coreProperties>
</file>